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2" r:id="rId2"/>
    <p:sldId id="263" r:id="rId3"/>
    <p:sldId id="285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87" r:id="rId18"/>
    <p:sldId id="286" r:id="rId19"/>
    <p:sldId id="279" r:id="rId20"/>
    <p:sldId id="280" r:id="rId21"/>
    <p:sldId id="256" r:id="rId22"/>
    <p:sldId id="257" r:id="rId23"/>
    <p:sldId id="258" r:id="rId24"/>
    <p:sldId id="260" r:id="rId25"/>
    <p:sldId id="261" r:id="rId26"/>
    <p:sldId id="282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4" autoAdjust="0"/>
    <p:restoredTop sz="87577" autoAdjust="0"/>
  </p:normalViewPr>
  <p:slideViewPr>
    <p:cSldViewPr>
      <p:cViewPr varScale="1">
        <p:scale>
          <a:sx n="100" d="100"/>
          <a:sy n="100" d="100"/>
        </p:scale>
        <p:origin x="19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EB9DEE4D-F3BA-45CD-88A3-FE6651836EB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CC3F4FC5-90C1-4F63-90EC-18B3559DB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855D410C-1ACE-41DC-ACE3-38555EEE216E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EB76FDCB-0DEF-4DE9-926A-966EEC5BD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4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three-dimensional human quality to two-dimensional</a:t>
            </a:r>
            <a:r>
              <a:rPr lang="en-US" baseline="0" dirty="0"/>
              <a:t>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6FDCB-0DEF-4DE9-926A-966EEC5BD9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7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6FDCB-0DEF-4DE9-926A-966EEC5BD9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7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099134-9CB5-4E70-9119-3CD4D13835C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39AF58-AE0D-4E43-A58A-020BEFD30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9134-9CB5-4E70-9119-3CD4D13835C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AF58-AE0D-4E43-A58A-020BEFD30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9134-9CB5-4E70-9119-3CD4D13835C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AF58-AE0D-4E43-A58A-020BEFD30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9134-9CB5-4E70-9119-3CD4D13835C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AF58-AE0D-4E43-A58A-020BEFD30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9134-9CB5-4E70-9119-3CD4D13835C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AF58-AE0D-4E43-A58A-020BEFD30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9134-9CB5-4E70-9119-3CD4D13835C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AF58-AE0D-4E43-A58A-020BEFD304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9134-9CB5-4E70-9119-3CD4D13835C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AF58-AE0D-4E43-A58A-020BEFD3042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9134-9CB5-4E70-9119-3CD4D13835C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AF58-AE0D-4E43-A58A-020BEFD30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9134-9CB5-4E70-9119-3CD4D13835C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AF58-AE0D-4E43-A58A-020BEFD30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0099134-9CB5-4E70-9119-3CD4D13835C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39AF58-AE0D-4E43-A58A-020BEFD30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0099134-9CB5-4E70-9119-3CD4D13835C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39AF58-AE0D-4E43-A58A-020BEFD30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099134-9CB5-4E70-9119-3CD4D13835C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39AF58-AE0D-4E43-A58A-020BEFD304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Remember Architectural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time you complete this power point you should be familiar with:</a:t>
            </a:r>
          </a:p>
          <a:p>
            <a:r>
              <a:rPr lang="en-US" dirty="0"/>
              <a:t>Architectural symbols: The language of architecture</a:t>
            </a:r>
          </a:p>
          <a:p>
            <a:r>
              <a:rPr lang="en-US" dirty="0"/>
              <a:t>Why are construction documents comprised of different views</a:t>
            </a:r>
          </a:p>
          <a:p>
            <a:r>
              <a:rPr lang="en-US" dirty="0"/>
              <a:t>Visual communication methods</a:t>
            </a:r>
          </a:p>
          <a:p>
            <a:r>
              <a:rPr lang="en-US" dirty="0"/>
              <a:t>Tools used by architects and designers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1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2-D drawing of a wall from floor to ceiling. It will include structural elements such as doors, windows and fixtures. There are also exterior elevations that show a single wall of the outside of a dwelling.</a:t>
            </a:r>
          </a:p>
        </p:txBody>
      </p:sp>
    </p:spTree>
    <p:extLst>
      <p:ext uri="{BB962C8B-B14F-4D97-AF65-F5344CB8AC3E}">
        <p14:creationId xmlns:p14="http://schemas.microsoft.com/office/powerpoint/2010/main" val="162107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0437B-C6E6-4CE5-955F-27FEE57D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33" y="1828800"/>
            <a:ext cx="6633023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4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These tools are used by architects, designers and engineers to create accurate plans for the  construction of buildings. They include:</a:t>
            </a:r>
          </a:p>
          <a:p>
            <a:r>
              <a:rPr lang="en-US" dirty="0"/>
              <a:t>T-square</a:t>
            </a:r>
          </a:p>
          <a:p>
            <a:r>
              <a:rPr lang="en-US" dirty="0"/>
              <a:t>Triangle</a:t>
            </a:r>
          </a:p>
          <a:p>
            <a:r>
              <a:rPr lang="en-US" dirty="0"/>
              <a:t>Architectural Scale</a:t>
            </a:r>
          </a:p>
          <a:p>
            <a:r>
              <a:rPr lang="en-US" dirty="0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337217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T-square (straightedge)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tool helps designers when hand drawing to create accurate horizontal and vertical lines.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“As your teacher holds up the T-square, how do you think it works?”</a:t>
            </a:r>
          </a:p>
        </p:txBody>
      </p:sp>
    </p:spTree>
    <p:extLst>
      <p:ext uri="{BB962C8B-B14F-4D97-AF65-F5344CB8AC3E}">
        <p14:creationId xmlns:p14="http://schemas.microsoft.com/office/powerpoint/2010/main" val="130988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tools are pre-calibrated at specific angles to aid the designer in creating accurate drawings. Adjustable angles are hinged for customized angle creation.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“How do you think you would use the T-square and triangle together to create accurate horizontal, vertical and diagonal lines?”</a:t>
            </a:r>
          </a:p>
        </p:txBody>
      </p:sp>
    </p:spTree>
    <p:extLst>
      <p:ext uri="{BB962C8B-B14F-4D97-AF65-F5344CB8AC3E}">
        <p14:creationId xmlns:p14="http://schemas.microsoft.com/office/powerpoint/2010/main" val="34944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35943" y="866916"/>
            <a:ext cx="3064827" cy="704569"/>
          </a:xfrm>
        </p:spPr>
        <p:txBody>
          <a:bodyPr/>
          <a:lstStyle/>
          <a:p>
            <a:r>
              <a:rPr lang="en-US" dirty="0"/>
              <a:t>Architectural Scale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39698" y="1855246"/>
            <a:ext cx="3048891" cy="2100400"/>
          </a:xfrm>
        </p:spPr>
        <p:txBody>
          <a:bodyPr/>
          <a:lstStyle/>
          <a:p>
            <a:r>
              <a:rPr lang="en-US" dirty="0"/>
              <a:t>A measuring device calibrated at various scales to assist in the creation of scaled drawings. It consists of 12 scales.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E1C53-3296-481B-963B-962028CA7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19200"/>
            <a:ext cx="2792793" cy="2097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E54456-BD92-4702-8D1F-89412120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204" y="3810000"/>
            <a:ext cx="2828789" cy="1396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6A5276-EE65-4393-85C9-45F20921F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01" y="3316333"/>
            <a:ext cx="326164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5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90379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thin plastic sheet with cutouts that can be traced to provide the accurate shape and size of objects to be drawn into a floor plan. There are several varieties that include:</a:t>
            </a:r>
          </a:p>
          <a:p>
            <a:r>
              <a:rPr lang="en-US" dirty="0"/>
              <a:t>Furnishings</a:t>
            </a:r>
          </a:p>
          <a:p>
            <a:r>
              <a:rPr lang="en-US" dirty="0"/>
              <a:t>Bath Fixtures</a:t>
            </a:r>
          </a:p>
          <a:p>
            <a:r>
              <a:rPr lang="en-US" dirty="0"/>
              <a:t>Kitchen Fixtures</a:t>
            </a:r>
          </a:p>
          <a:p>
            <a:r>
              <a:rPr lang="en-US" dirty="0"/>
              <a:t>Structural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“As you view a template, what does it remind you of? Ever traced letters using a stencil?”</a:t>
            </a:r>
          </a:p>
        </p:txBody>
      </p:sp>
    </p:spTree>
    <p:extLst>
      <p:ext uri="{BB962C8B-B14F-4D97-AF65-F5344CB8AC3E}">
        <p14:creationId xmlns:p14="http://schemas.microsoft.com/office/powerpoint/2010/main" val="137412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E3DD40F-1240-4AEB-B939-43FDEDA0A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703782"/>
              </p:ext>
            </p:extLst>
          </p:nvPr>
        </p:nvGraphicFramePr>
        <p:xfrm>
          <a:off x="1600200" y="1295400"/>
          <a:ext cx="5956300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5956042" imgH="5279181" progId="Word.Document.12">
                  <p:embed/>
                </p:oleObj>
              </mc:Choice>
              <mc:Fallback>
                <p:oleObj name="Document" r:id="rId3" imgW="5956042" imgH="5279181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E3DD40F-1240-4AEB-B939-43FDEDA0A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295400"/>
                        <a:ext cx="5956300" cy="527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34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90379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strong transparent used to create drawings, designs and tracing.</a:t>
            </a:r>
          </a:p>
          <a:p>
            <a:pPr marL="0" indent="0">
              <a:buNone/>
            </a:pPr>
            <a:r>
              <a:rPr lang="en-US" dirty="0"/>
              <a:t>Often referred to as trash paper.</a:t>
            </a:r>
          </a:p>
        </p:txBody>
      </p:sp>
    </p:spTree>
    <p:extLst>
      <p:ext uri="{BB962C8B-B14F-4D97-AF65-F5344CB8AC3E}">
        <p14:creationId xmlns:p14="http://schemas.microsoft.com/office/powerpoint/2010/main" val="1897351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Computer aided drafting and design</a:t>
            </a:r>
          </a:p>
          <a:p>
            <a:pPr marL="0" indent="0" algn="ctr">
              <a:buNone/>
            </a:pPr>
            <a:r>
              <a:rPr lang="en-US" dirty="0"/>
              <a:t>This type of software speeds the process of creating plans that are accurate and industry accepted. Modifications are easy to make and many have a 3-D option for viewing the drawing in perspective. </a:t>
            </a:r>
          </a:p>
        </p:txBody>
      </p:sp>
    </p:spTree>
    <p:extLst>
      <p:ext uri="{BB962C8B-B14F-4D97-AF65-F5344CB8AC3E}">
        <p14:creationId xmlns:p14="http://schemas.microsoft.com/office/powerpoint/2010/main" val="326703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language of symbols offers a symbolic representation of building elements used on drawings showing their placement in relationship to other building elements.</a:t>
            </a:r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 rot="5400000">
            <a:off x="1644575" y="423292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End 4">
            <a:hlinkClick r:id="" action="ppaction://hlinkshowjump?jump=lastslide" highlightClick="1"/>
          </p:cNvPr>
          <p:cNvSpPr/>
          <p:nvPr/>
        </p:nvSpPr>
        <p:spPr>
          <a:xfrm rot="5400000">
            <a:off x="4546981" y="4205211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" action="ppaction://hlinkshowjump?jump=lastslide" highlightClick="1"/>
          </p:cNvPr>
          <p:cNvSpPr/>
          <p:nvPr/>
        </p:nvSpPr>
        <p:spPr>
          <a:xfrm>
            <a:off x="3073196" y="4205211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lastslide" highlightClick="1"/>
          </p:cNvPr>
          <p:cNvSpPr/>
          <p:nvPr/>
        </p:nvSpPr>
        <p:spPr>
          <a:xfrm rot="10800000">
            <a:off x="5975603" y="423292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4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CADD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200400" cy="420319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Consumer friendly versions that are free on-line:</a:t>
            </a:r>
          </a:p>
          <a:p>
            <a:r>
              <a:rPr lang="en-US" dirty="0"/>
              <a:t>Ethan Allen</a:t>
            </a:r>
          </a:p>
          <a:p>
            <a:r>
              <a:rPr lang="en-US" dirty="0"/>
              <a:t>West Elm</a:t>
            </a:r>
          </a:p>
          <a:p>
            <a:r>
              <a:rPr lang="en-US" dirty="0"/>
              <a:t>Bassett</a:t>
            </a:r>
          </a:p>
          <a:p>
            <a:r>
              <a:rPr lang="en-US" dirty="0"/>
              <a:t>Pottery Barn</a:t>
            </a:r>
          </a:p>
          <a:p>
            <a:r>
              <a:rPr lang="en-US" dirty="0" err="1"/>
              <a:t>Homestyler</a:t>
            </a:r>
            <a:r>
              <a:rPr lang="en-US" dirty="0"/>
              <a:t>*</a:t>
            </a:r>
          </a:p>
          <a:p>
            <a:r>
              <a:rPr lang="en-US" dirty="0" err="1"/>
              <a:t>Roomstyler</a:t>
            </a:r>
            <a:endParaRPr lang="en-US" dirty="0"/>
          </a:p>
          <a:p>
            <a:r>
              <a:rPr lang="en-US" dirty="0"/>
              <a:t>Room Planner*</a:t>
            </a:r>
          </a:p>
          <a:p>
            <a:r>
              <a:rPr lang="en-US" dirty="0" err="1"/>
              <a:t>Floorplanner</a:t>
            </a:r>
            <a:endParaRPr lang="en-US" dirty="0"/>
          </a:p>
          <a:p>
            <a:r>
              <a:rPr lang="en-US" dirty="0"/>
              <a:t>Cool House Plans</a:t>
            </a:r>
          </a:p>
          <a:p>
            <a:r>
              <a:rPr lang="en-US" dirty="0" err="1"/>
              <a:t>ePlans</a:t>
            </a:r>
            <a:endParaRPr lang="en-US" dirty="0"/>
          </a:p>
          <a:p>
            <a:r>
              <a:rPr lang="en-US" dirty="0"/>
              <a:t>Fenton Commercial Plans</a:t>
            </a:r>
          </a:p>
          <a:p>
            <a:r>
              <a:rPr lang="en-US" dirty="0"/>
              <a:t>House Designers</a:t>
            </a:r>
          </a:p>
          <a:p>
            <a:r>
              <a:rPr lang="en-US" dirty="0"/>
              <a:t>Southern Living House Plans</a:t>
            </a:r>
          </a:p>
          <a:p>
            <a:r>
              <a:rPr lang="en-US" dirty="0"/>
              <a:t>Stockton Designs</a:t>
            </a:r>
          </a:p>
          <a:p>
            <a:r>
              <a:rPr lang="en-US" dirty="0"/>
              <a:t>The House Plan Shop</a:t>
            </a:r>
          </a:p>
          <a:p>
            <a:r>
              <a:rPr lang="en-US" dirty="0"/>
              <a:t>IKEA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sz="1900" dirty="0"/>
              <a:t>These versions offer more challenge to the user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Professional versions:</a:t>
            </a:r>
          </a:p>
          <a:p>
            <a:r>
              <a:rPr lang="en-US" dirty="0"/>
              <a:t>Revit</a:t>
            </a:r>
          </a:p>
          <a:p>
            <a:r>
              <a:rPr lang="en-US" dirty="0" err="1"/>
              <a:t>AutoCad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9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19200"/>
            <a:ext cx="7162800" cy="914400"/>
          </a:xfrm>
        </p:spPr>
        <p:txBody>
          <a:bodyPr/>
          <a:lstStyle/>
          <a:p>
            <a:r>
              <a:rPr lang="en-US" dirty="0"/>
              <a:t>Architectural Renderings </a:t>
            </a:r>
          </a:p>
        </p:txBody>
      </p:sp>
    </p:spTree>
    <p:extLst>
      <p:ext uri="{BB962C8B-B14F-4D97-AF65-F5344CB8AC3E}">
        <p14:creationId xmlns:p14="http://schemas.microsoft.com/office/powerpoint/2010/main" val="141660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rendering?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63143"/>
            <a:ext cx="387095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visual enhancement of any drawing through color, value, and texture. </a:t>
            </a:r>
          </a:p>
        </p:txBody>
      </p:sp>
    </p:spTree>
    <p:extLst>
      <p:ext uri="{BB962C8B-B14F-4D97-AF65-F5344CB8AC3E}">
        <p14:creationId xmlns:p14="http://schemas.microsoft.com/office/powerpoint/2010/main" val="148050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renderings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693420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Offers the client the ability to visualize what the space will look like before actual construction begins. </a:t>
            </a:r>
          </a:p>
        </p:txBody>
      </p:sp>
    </p:spTree>
    <p:extLst>
      <p:ext uri="{BB962C8B-B14F-4D97-AF65-F5344CB8AC3E}">
        <p14:creationId xmlns:p14="http://schemas.microsoft.com/office/powerpoint/2010/main" val="4246983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 render?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render just about anything.</a:t>
            </a:r>
          </a:p>
          <a:p>
            <a:r>
              <a:rPr lang="en-US" dirty="0"/>
              <a:t>Floor plans, wall elevations, and exterior views of a home are popular renderings.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2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popular rendering media include:</a:t>
            </a:r>
          </a:p>
          <a:p>
            <a:pPr lvl="1"/>
            <a:r>
              <a:rPr lang="en-US" dirty="0"/>
              <a:t>Colored pencil</a:t>
            </a:r>
          </a:p>
          <a:p>
            <a:pPr lvl="1"/>
            <a:r>
              <a:rPr lang="en-US" dirty="0"/>
              <a:t>Graphite pencil</a:t>
            </a:r>
          </a:p>
          <a:p>
            <a:pPr lvl="1"/>
            <a:r>
              <a:rPr lang="en-US" dirty="0"/>
              <a:t>Watercolor</a:t>
            </a:r>
          </a:p>
          <a:p>
            <a:pPr lvl="1"/>
            <a:r>
              <a:rPr lang="en-US" dirty="0"/>
              <a:t>Felt-tip markers</a:t>
            </a:r>
          </a:p>
        </p:txBody>
      </p:sp>
    </p:spTree>
    <p:extLst>
      <p:ext uri="{BB962C8B-B14F-4D97-AF65-F5344CB8AC3E}">
        <p14:creationId xmlns:p14="http://schemas.microsoft.com/office/powerpoint/2010/main" val="121210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 to me:  I think I’m ready to learn more since I know about the basics!!!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so…What’s next?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C410A-9EB1-44CD-87C5-767FCDD39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71600"/>
            <a:ext cx="3023878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1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plan with symbols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45" y="2000189"/>
            <a:ext cx="5308600" cy="42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9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Documents &amp; Drawings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views include:</a:t>
            </a:r>
          </a:p>
          <a:p>
            <a:r>
              <a:rPr lang="en-US" dirty="0"/>
              <a:t>Section Views</a:t>
            </a:r>
          </a:p>
          <a:p>
            <a:r>
              <a:rPr lang="en-US" dirty="0"/>
              <a:t>Detail Views</a:t>
            </a:r>
          </a:p>
          <a:p>
            <a:r>
              <a:rPr lang="en-US" dirty="0"/>
              <a:t>Floor Plans</a:t>
            </a:r>
          </a:p>
          <a:p>
            <a:r>
              <a:rPr lang="en-US" dirty="0"/>
              <a:t>Elevations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Set of documents that show details about the construction and design of the structure</a:t>
            </a:r>
          </a:p>
        </p:txBody>
      </p:sp>
    </p:spTree>
    <p:extLst>
      <p:ext uri="{BB962C8B-B14F-4D97-AF65-F5344CB8AC3E}">
        <p14:creationId xmlns:p14="http://schemas.microsoft.com/office/powerpoint/2010/main" val="55657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portion of a set of construction plans that shows a section or cut through of the structure. Imagine how a slice of a 5 layer cake looks. You see the layers and the frosting in-between. In a plan view, you see the composition of the floor, wall and roof framing systems.</a:t>
            </a:r>
          </a:p>
          <a:p>
            <a:r>
              <a:rPr lang="en-US" i="1" dirty="0">
                <a:solidFill>
                  <a:srgbClr val="FF0000"/>
                </a:solidFill>
              </a:rPr>
              <a:t>“How would this be helpful for the person constructing the building?”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2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087D88-0FEF-47F2-AD12-14B53BEC3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020067"/>
            <a:ext cx="4999772" cy="39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view shows a detail of the plan that has been magnified for closer inspection of the construction elements.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507157"/>
              </p:ext>
            </p:extLst>
          </p:nvPr>
        </p:nvGraphicFramePr>
        <p:xfrm>
          <a:off x="4586818" y="3429000"/>
          <a:ext cx="6946900" cy="260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956042" imgH="2229651" progId="Word.Document.12">
                  <p:embed/>
                </p:oleObj>
              </mc:Choice>
              <mc:Fallback>
                <p:oleObj name="Document" r:id="rId3" imgW="5956042" imgH="2229651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6818" y="3429000"/>
                        <a:ext cx="6946900" cy="2601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37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Detail 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details are</a:t>
            </a:r>
          </a:p>
          <a:p>
            <a:r>
              <a:rPr lang="en-US" sz="2000" dirty="0"/>
              <a:t>made clearer with this detail view of a handrail for a theater?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FEC03-8841-484E-B191-7FC9A3942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14400"/>
            <a:ext cx="3529890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6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This plan shows the location of walls, windows, doors and fixtures in a 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It is drawn from a birds eye or overhead view as though the roof had been removed.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F4EC38-9E1C-48D0-A908-382A1D55E4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8575" y="3041445"/>
            <a:ext cx="3227388" cy="258644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F4A438-111C-45A1-A2E8-DC694D64D78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45025" y="3041445"/>
            <a:ext cx="3227388" cy="25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7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2103</TotalTime>
  <Words>736</Words>
  <Application>Microsoft Office PowerPoint</Application>
  <PresentationFormat>On-screen Show (4:3)</PresentationFormat>
  <Paragraphs>102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Brush Script MT</vt:lpstr>
      <vt:lpstr>Calibri</vt:lpstr>
      <vt:lpstr>Constantia</vt:lpstr>
      <vt:lpstr>Franklin Gothic Book</vt:lpstr>
      <vt:lpstr>Rage Italic</vt:lpstr>
      <vt:lpstr>Pushpin</vt:lpstr>
      <vt:lpstr>Document</vt:lpstr>
      <vt:lpstr>Remember Architectural Basics</vt:lpstr>
      <vt:lpstr>Architectural Symbols</vt:lpstr>
      <vt:lpstr>Floor plan with symbols</vt:lpstr>
      <vt:lpstr>Construction Documents &amp; Drawings</vt:lpstr>
      <vt:lpstr>Section View</vt:lpstr>
      <vt:lpstr>Section View</vt:lpstr>
      <vt:lpstr>Detail View</vt:lpstr>
      <vt:lpstr>Detail View</vt:lpstr>
      <vt:lpstr>Floor Plan</vt:lpstr>
      <vt:lpstr>Elevations</vt:lpstr>
      <vt:lpstr>Elevations</vt:lpstr>
      <vt:lpstr>Architectural Tools</vt:lpstr>
      <vt:lpstr>T-square (straightedge)</vt:lpstr>
      <vt:lpstr>Triangle</vt:lpstr>
      <vt:lpstr>Architectural Scale</vt:lpstr>
      <vt:lpstr>Template</vt:lpstr>
      <vt:lpstr>PowerPoint Presentation</vt:lpstr>
      <vt:lpstr>Tracing Paper</vt:lpstr>
      <vt:lpstr>CADD</vt:lpstr>
      <vt:lpstr>Types of CADD programs</vt:lpstr>
      <vt:lpstr>Architectural Renderings </vt:lpstr>
      <vt:lpstr>What is a rendering?</vt:lpstr>
      <vt:lpstr>What do renderings do?</vt:lpstr>
      <vt:lpstr>What should you render?</vt:lpstr>
      <vt:lpstr>Rendering Media</vt:lpstr>
      <vt:lpstr>Note to me:  I think I’m ready to learn more since I know about the basics!!!</vt:lpstr>
    </vt:vector>
  </TitlesOfParts>
  <Company>Stanly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Architectural Rendering</dc:title>
  <dc:creator>Karen Brown</dc:creator>
  <cp:lastModifiedBy>Angela LeMay</cp:lastModifiedBy>
  <cp:revision>41</cp:revision>
  <cp:lastPrinted>2017-05-25T19:53:58Z</cp:lastPrinted>
  <dcterms:created xsi:type="dcterms:W3CDTF">2016-10-13T01:27:58Z</dcterms:created>
  <dcterms:modified xsi:type="dcterms:W3CDTF">2018-03-09T18:11:55Z</dcterms:modified>
</cp:coreProperties>
</file>