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21"/>
  </p:notesMasterIdLst>
  <p:handoutMasterIdLst>
    <p:handoutMasterId r:id="rId22"/>
  </p:handoutMasterIdLst>
  <p:sldIdLst>
    <p:sldId id="256" r:id="rId2"/>
    <p:sldId id="259" r:id="rId3"/>
    <p:sldId id="260" r:id="rId4"/>
    <p:sldId id="262" r:id="rId5"/>
    <p:sldId id="261" r:id="rId6"/>
    <p:sldId id="257" r:id="rId7"/>
    <p:sldId id="258" r:id="rId8"/>
    <p:sldId id="263" r:id="rId9"/>
    <p:sldId id="264" r:id="rId10"/>
    <p:sldId id="265" r:id="rId11"/>
    <p:sldId id="266" r:id="rId12"/>
    <p:sldId id="267" r:id="rId13"/>
    <p:sldId id="268" r:id="rId14"/>
    <p:sldId id="269" r:id="rId15"/>
    <p:sldId id="270" r:id="rId16"/>
    <p:sldId id="271" r:id="rId17"/>
    <p:sldId id="284" r:id="rId18"/>
    <p:sldId id="272" r:id="rId19"/>
    <p:sldId id="273" r:id="rId20"/>
  </p:sldIdLst>
  <p:sldSz cx="12192000" cy="6858000"/>
  <p:notesSz cx="68580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B4066-9AD8-4DE7-8861-E44FBB8F1E24}" type="doc">
      <dgm:prSet loTypeId="urn:microsoft.com/office/officeart/2005/8/layout/hProcess3" loCatId="process" qsTypeId="urn:microsoft.com/office/officeart/2005/8/quickstyle/simple1" qsCatId="simple" csTypeId="urn:microsoft.com/office/officeart/2005/8/colors/accent1_2" csCatId="accent1" phldr="1"/>
      <dgm:spPr/>
    </dgm:pt>
    <dgm:pt modelId="{1F949606-2CF9-4FAA-8DD7-2C08EF868AD0}">
      <dgm:prSet phldrT="[Text]" custT="1"/>
      <dgm:spPr/>
      <dgm:t>
        <a:bodyPr/>
        <a:lstStyle/>
        <a:p>
          <a:r>
            <a:rPr lang="en-US" sz="2800" b="1" dirty="0">
              <a:solidFill>
                <a:srgbClr val="92D050"/>
              </a:solidFill>
            </a:rPr>
            <a:t>Express it creatively</a:t>
          </a:r>
        </a:p>
      </dgm:t>
    </dgm:pt>
    <dgm:pt modelId="{57EA50D3-8C6E-4AFF-AA0D-AED928806B2C}" type="parTrans" cxnId="{DEF48A64-A7A9-4385-9435-A381D3219F78}">
      <dgm:prSet/>
      <dgm:spPr/>
      <dgm:t>
        <a:bodyPr/>
        <a:lstStyle/>
        <a:p>
          <a:endParaRPr lang="en-US"/>
        </a:p>
      </dgm:t>
    </dgm:pt>
    <dgm:pt modelId="{9C128823-A365-46EA-9725-44EAD34F5982}" type="sibTrans" cxnId="{DEF48A64-A7A9-4385-9435-A381D3219F78}">
      <dgm:prSet/>
      <dgm:spPr/>
      <dgm:t>
        <a:bodyPr/>
        <a:lstStyle/>
        <a:p>
          <a:endParaRPr lang="en-US"/>
        </a:p>
      </dgm:t>
    </dgm:pt>
    <dgm:pt modelId="{5F863A23-3568-4BCA-B2D7-F3BB7236980E}">
      <dgm:prSet phldrT="[Text]" custT="1"/>
      <dgm:spPr/>
      <dgm:t>
        <a:bodyPr/>
        <a:lstStyle/>
        <a:p>
          <a:r>
            <a:rPr lang="en-US" sz="2800" dirty="0">
              <a:solidFill>
                <a:srgbClr val="FFFF00"/>
              </a:solidFill>
            </a:rPr>
            <a:t>Take it further and express it Innovatively</a:t>
          </a:r>
        </a:p>
      </dgm:t>
    </dgm:pt>
    <dgm:pt modelId="{29BC759E-65AF-4CA1-AA0B-713D5D95D8B4}" type="parTrans" cxnId="{04B2AC41-D3D1-45B5-B7C9-5F506B3ABD96}">
      <dgm:prSet/>
      <dgm:spPr/>
      <dgm:t>
        <a:bodyPr/>
        <a:lstStyle/>
        <a:p>
          <a:endParaRPr lang="en-US"/>
        </a:p>
      </dgm:t>
    </dgm:pt>
    <dgm:pt modelId="{4665E5FC-91BA-4E4A-9C47-1F2C2DF2CBFF}" type="sibTrans" cxnId="{04B2AC41-D3D1-45B5-B7C9-5F506B3ABD96}">
      <dgm:prSet/>
      <dgm:spPr/>
      <dgm:t>
        <a:bodyPr/>
        <a:lstStyle/>
        <a:p>
          <a:endParaRPr lang="en-US"/>
        </a:p>
      </dgm:t>
    </dgm:pt>
    <dgm:pt modelId="{0A1F18A7-8B8D-49DB-95A0-1028A354998D}">
      <dgm:prSet phldrT="[Text]"/>
      <dgm:spPr/>
      <dgm:t>
        <a:bodyPr/>
        <a:lstStyle/>
        <a:p>
          <a:endParaRPr lang="en-US" dirty="0"/>
        </a:p>
      </dgm:t>
    </dgm:pt>
    <dgm:pt modelId="{0E1CC9AA-30DA-4DE2-BF0E-DC898EEB8416}" type="parTrans" cxnId="{EC461A6D-0ADA-4E68-95A9-BF62337B2333}">
      <dgm:prSet/>
      <dgm:spPr/>
      <dgm:t>
        <a:bodyPr/>
        <a:lstStyle/>
        <a:p>
          <a:endParaRPr lang="en-US"/>
        </a:p>
      </dgm:t>
    </dgm:pt>
    <dgm:pt modelId="{61708560-0EBE-4ED0-BB3B-159245F8380D}" type="sibTrans" cxnId="{EC461A6D-0ADA-4E68-95A9-BF62337B2333}">
      <dgm:prSet/>
      <dgm:spPr/>
      <dgm:t>
        <a:bodyPr/>
        <a:lstStyle/>
        <a:p>
          <a:endParaRPr lang="en-US"/>
        </a:p>
      </dgm:t>
    </dgm:pt>
    <dgm:pt modelId="{BB55CF4E-E056-460A-B39E-CD2FBCEE5BA7}" type="pres">
      <dgm:prSet presAssocID="{B7DB4066-9AD8-4DE7-8861-E44FBB8F1E24}" presName="Name0" presStyleCnt="0">
        <dgm:presLayoutVars>
          <dgm:dir/>
          <dgm:animLvl val="lvl"/>
          <dgm:resizeHandles val="exact"/>
        </dgm:presLayoutVars>
      </dgm:prSet>
      <dgm:spPr/>
    </dgm:pt>
    <dgm:pt modelId="{F9168692-8483-4AE0-94B1-DB64F680E337}" type="pres">
      <dgm:prSet presAssocID="{B7DB4066-9AD8-4DE7-8861-E44FBB8F1E24}" presName="dummy" presStyleCnt="0"/>
      <dgm:spPr/>
    </dgm:pt>
    <dgm:pt modelId="{6F95CB01-E1E6-4BE5-8529-802038300866}" type="pres">
      <dgm:prSet presAssocID="{B7DB4066-9AD8-4DE7-8861-E44FBB8F1E24}" presName="linH" presStyleCnt="0"/>
      <dgm:spPr/>
    </dgm:pt>
    <dgm:pt modelId="{89480C57-2A16-4400-AA50-870ACE219F2E}" type="pres">
      <dgm:prSet presAssocID="{B7DB4066-9AD8-4DE7-8861-E44FBB8F1E24}" presName="padding1" presStyleCnt="0"/>
      <dgm:spPr/>
    </dgm:pt>
    <dgm:pt modelId="{4DC1FE70-1761-4624-B062-FCD9EBD86048}" type="pres">
      <dgm:prSet presAssocID="{1F949606-2CF9-4FAA-8DD7-2C08EF868AD0}" presName="linV" presStyleCnt="0"/>
      <dgm:spPr/>
    </dgm:pt>
    <dgm:pt modelId="{0E879C01-2807-4186-B8ED-ADC74194AD4C}" type="pres">
      <dgm:prSet presAssocID="{1F949606-2CF9-4FAA-8DD7-2C08EF868AD0}" presName="spVertical1" presStyleCnt="0"/>
      <dgm:spPr/>
    </dgm:pt>
    <dgm:pt modelId="{A58CFFDF-A64C-4D01-8E8E-E7A4E827DB64}" type="pres">
      <dgm:prSet presAssocID="{1F949606-2CF9-4FAA-8DD7-2C08EF868AD0}" presName="parTx" presStyleLbl="revTx" presStyleIdx="0" presStyleCnt="3" custScaleX="254088">
        <dgm:presLayoutVars>
          <dgm:chMax val="0"/>
          <dgm:chPref val="0"/>
          <dgm:bulletEnabled val="1"/>
        </dgm:presLayoutVars>
      </dgm:prSet>
      <dgm:spPr/>
    </dgm:pt>
    <dgm:pt modelId="{18B21A47-572D-40CD-AD4C-EBB884CC3142}" type="pres">
      <dgm:prSet presAssocID="{1F949606-2CF9-4FAA-8DD7-2C08EF868AD0}" presName="spVertical2" presStyleCnt="0"/>
      <dgm:spPr/>
    </dgm:pt>
    <dgm:pt modelId="{A040A743-74A0-4608-BE51-A063C93AA92D}" type="pres">
      <dgm:prSet presAssocID="{1F949606-2CF9-4FAA-8DD7-2C08EF868AD0}" presName="spVertical3" presStyleCnt="0"/>
      <dgm:spPr/>
    </dgm:pt>
    <dgm:pt modelId="{29DF13D3-AAAE-43AD-8AD1-86C65A4493B3}" type="pres">
      <dgm:prSet presAssocID="{9C128823-A365-46EA-9725-44EAD34F5982}" presName="space" presStyleCnt="0"/>
      <dgm:spPr/>
    </dgm:pt>
    <dgm:pt modelId="{488846A8-4AAF-40CC-99A8-9FC82D83C9CC}" type="pres">
      <dgm:prSet presAssocID="{5F863A23-3568-4BCA-B2D7-F3BB7236980E}" presName="linV" presStyleCnt="0"/>
      <dgm:spPr/>
    </dgm:pt>
    <dgm:pt modelId="{0776BFD4-ABFD-4927-A74F-9AEA2488A090}" type="pres">
      <dgm:prSet presAssocID="{5F863A23-3568-4BCA-B2D7-F3BB7236980E}" presName="spVertical1" presStyleCnt="0"/>
      <dgm:spPr/>
    </dgm:pt>
    <dgm:pt modelId="{E2D1099C-3A96-4746-8B78-575008C9501F}" type="pres">
      <dgm:prSet presAssocID="{5F863A23-3568-4BCA-B2D7-F3BB7236980E}" presName="parTx" presStyleLbl="revTx" presStyleIdx="1" presStyleCnt="3" custScaleX="290434" custLinFactNeighborX="58602">
        <dgm:presLayoutVars>
          <dgm:chMax val="0"/>
          <dgm:chPref val="0"/>
          <dgm:bulletEnabled val="1"/>
        </dgm:presLayoutVars>
      </dgm:prSet>
      <dgm:spPr/>
    </dgm:pt>
    <dgm:pt modelId="{1F338BE6-CE89-4A1E-93A9-87A9627258CB}" type="pres">
      <dgm:prSet presAssocID="{5F863A23-3568-4BCA-B2D7-F3BB7236980E}" presName="spVertical2" presStyleCnt="0"/>
      <dgm:spPr/>
    </dgm:pt>
    <dgm:pt modelId="{B488914B-7ED4-47BD-AED5-1FA3FF483FCA}" type="pres">
      <dgm:prSet presAssocID="{5F863A23-3568-4BCA-B2D7-F3BB7236980E}" presName="spVertical3" presStyleCnt="0"/>
      <dgm:spPr/>
    </dgm:pt>
    <dgm:pt modelId="{F026621B-D7E2-40A3-936B-8ABF0D612362}" type="pres">
      <dgm:prSet presAssocID="{4665E5FC-91BA-4E4A-9C47-1F2C2DF2CBFF}" presName="space" presStyleCnt="0"/>
      <dgm:spPr/>
    </dgm:pt>
    <dgm:pt modelId="{1E8EF86F-2970-41A9-83EB-F6A23FEA0FA2}" type="pres">
      <dgm:prSet presAssocID="{0A1F18A7-8B8D-49DB-95A0-1028A354998D}" presName="linV" presStyleCnt="0"/>
      <dgm:spPr/>
    </dgm:pt>
    <dgm:pt modelId="{A7A1448B-E804-439F-A360-0009FE210989}" type="pres">
      <dgm:prSet presAssocID="{0A1F18A7-8B8D-49DB-95A0-1028A354998D}" presName="spVertical1" presStyleCnt="0"/>
      <dgm:spPr/>
    </dgm:pt>
    <dgm:pt modelId="{D3915580-F46C-4CC8-BC79-A83B623E9825}" type="pres">
      <dgm:prSet presAssocID="{0A1F18A7-8B8D-49DB-95A0-1028A354998D}" presName="parTx" presStyleLbl="revTx" presStyleIdx="2" presStyleCnt="3">
        <dgm:presLayoutVars>
          <dgm:chMax val="0"/>
          <dgm:chPref val="0"/>
          <dgm:bulletEnabled val="1"/>
        </dgm:presLayoutVars>
      </dgm:prSet>
      <dgm:spPr/>
    </dgm:pt>
    <dgm:pt modelId="{B57A8D7B-E845-4567-B85F-B24DA65BF559}" type="pres">
      <dgm:prSet presAssocID="{0A1F18A7-8B8D-49DB-95A0-1028A354998D}" presName="spVertical2" presStyleCnt="0"/>
      <dgm:spPr/>
    </dgm:pt>
    <dgm:pt modelId="{44E0C914-FC7D-430F-8CCB-41821F81E679}" type="pres">
      <dgm:prSet presAssocID="{0A1F18A7-8B8D-49DB-95A0-1028A354998D}" presName="spVertical3" presStyleCnt="0"/>
      <dgm:spPr/>
    </dgm:pt>
    <dgm:pt modelId="{DB50A548-934D-439F-8EC7-7D7A16BD49D2}" type="pres">
      <dgm:prSet presAssocID="{B7DB4066-9AD8-4DE7-8861-E44FBB8F1E24}" presName="padding2" presStyleCnt="0"/>
      <dgm:spPr/>
    </dgm:pt>
    <dgm:pt modelId="{9670FB39-9730-4E79-B88F-014B0C8280C4}" type="pres">
      <dgm:prSet presAssocID="{B7DB4066-9AD8-4DE7-8861-E44FBB8F1E24}" presName="negArrow" presStyleCnt="0"/>
      <dgm:spPr/>
    </dgm:pt>
    <dgm:pt modelId="{60E53B1D-AD1C-41AE-A6E0-212B4DF97041}" type="pres">
      <dgm:prSet presAssocID="{B7DB4066-9AD8-4DE7-8861-E44FBB8F1E24}" presName="backgroundArrow" presStyleLbl="node1" presStyleIdx="0" presStyleCnt="1" custLinFactNeighborX="811" custLinFactNeighborY="-11"/>
      <dgm:spPr/>
    </dgm:pt>
  </dgm:ptLst>
  <dgm:cxnLst>
    <dgm:cxn modelId="{541BCE13-5637-40AC-841E-3930B5A07DA4}" type="presOf" srcId="{0A1F18A7-8B8D-49DB-95A0-1028A354998D}" destId="{D3915580-F46C-4CC8-BC79-A83B623E9825}" srcOrd="0" destOrd="0" presId="urn:microsoft.com/office/officeart/2005/8/layout/hProcess3"/>
    <dgm:cxn modelId="{B74CB82D-26E4-4B1F-85A1-7A2ABF8A1B4E}" type="presOf" srcId="{1F949606-2CF9-4FAA-8DD7-2C08EF868AD0}" destId="{A58CFFDF-A64C-4D01-8E8E-E7A4E827DB64}" srcOrd="0" destOrd="0" presId="urn:microsoft.com/office/officeart/2005/8/layout/hProcess3"/>
    <dgm:cxn modelId="{04B2AC41-D3D1-45B5-B7C9-5F506B3ABD96}" srcId="{B7DB4066-9AD8-4DE7-8861-E44FBB8F1E24}" destId="{5F863A23-3568-4BCA-B2D7-F3BB7236980E}" srcOrd="1" destOrd="0" parTransId="{29BC759E-65AF-4CA1-AA0B-713D5D95D8B4}" sibTransId="{4665E5FC-91BA-4E4A-9C47-1F2C2DF2CBFF}"/>
    <dgm:cxn modelId="{DEF48A64-A7A9-4385-9435-A381D3219F78}" srcId="{B7DB4066-9AD8-4DE7-8861-E44FBB8F1E24}" destId="{1F949606-2CF9-4FAA-8DD7-2C08EF868AD0}" srcOrd="0" destOrd="0" parTransId="{57EA50D3-8C6E-4AFF-AA0D-AED928806B2C}" sibTransId="{9C128823-A365-46EA-9725-44EAD34F5982}"/>
    <dgm:cxn modelId="{EC461A6D-0ADA-4E68-95A9-BF62337B2333}" srcId="{B7DB4066-9AD8-4DE7-8861-E44FBB8F1E24}" destId="{0A1F18A7-8B8D-49DB-95A0-1028A354998D}" srcOrd="2" destOrd="0" parTransId="{0E1CC9AA-30DA-4DE2-BF0E-DC898EEB8416}" sibTransId="{61708560-0EBE-4ED0-BB3B-159245F8380D}"/>
    <dgm:cxn modelId="{B84CD68F-0702-4251-BA8C-835812DEFD54}" type="presOf" srcId="{B7DB4066-9AD8-4DE7-8861-E44FBB8F1E24}" destId="{BB55CF4E-E056-460A-B39E-CD2FBCEE5BA7}" srcOrd="0" destOrd="0" presId="urn:microsoft.com/office/officeart/2005/8/layout/hProcess3"/>
    <dgm:cxn modelId="{B08213C5-DB9A-4794-8F23-49FD22E26F9B}" type="presOf" srcId="{5F863A23-3568-4BCA-B2D7-F3BB7236980E}" destId="{E2D1099C-3A96-4746-8B78-575008C9501F}" srcOrd="0" destOrd="0" presId="urn:microsoft.com/office/officeart/2005/8/layout/hProcess3"/>
    <dgm:cxn modelId="{1D877A62-9732-412B-94B6-D6376F0677B4}" type="presParOf" srcId="{BB55CF4E-E056-460A-B39E-CD2FBCEE5BA7}" destId="{F9168692-8483-4AE0-94B1-DB64F680E337}" srcOrd="0" destOrd="0" presId="urn:microsoft.com/office/officeart/2005/8/layout/hProcess3"/>
    <dgm:cxn modelId="{21519E18-2779-41B4-BF8D-E4606A9AF268}" type="presParOf" srcId="{BB55CF4E-E056-460A-B39E-CD2FBCEE5BA7}" destId="{6F95CB01-E1E6-4BE5-8529-802038300866}" srcOrd="1" destOrd="0" presId="urn:microsoft.com/office/officeart/2005/8/layout/hProcess3"/>
    <dgm:cxn modelId="{C125BD61-58C0-4B14-9DBF-9F28D3036673}" type="presParOf" srcId="{6F95CB01-E1E6-4BE5-8529-802038300866}" destId="{89480C57-2A16-4400-AA50-870ACE219F2E}" srcOrd="0" destOrd="0" presId="urn:microsoft.com/office/officeart/2005/8/layout/hProcess3"/>
    <dgm:cxn modelId="{040A661E-FEC6-44A6-B9A8-ABADB8DF1C4D}" type="presParOf" srcId="{6F95CB01-E1E6-4BE5-8529-802038300866}" destId="{4DC1FE70-1761-4624-B062-FCD9EBD86048}" srcOrd="1" destOrd="0" presId="urn:microsoft.com/office/officeart/2005/8/layout/hProcess3"/>
    <dgm:cxn modelId="{97684A0B-A18B-4073-B8AC-484B5591E000}" type="presParOf" srcId="{4DC1FE70-1761-4624-B062-FCD9EBD86048}" destId="{0E879C01-2807-4186-B8ED-ADC74194AD4C}" srcOrd="0" destOrd="0" presId="urn:microsoft.com/office/officeart/2005/8/layout/hProcess3"/>
    <dgm:cxn modelId="{6E02CEC2-9CB8-4BAF-A2E7-1FFE6A347386}" type="presParOf" srcId="{4DC1FE70-1761-4624-B062-FCD9EBD86048}" destId="{A58CFFDF-A64C-4D01-8E8E-E7A4E827DB64}" srcOrd="1" destOrd="0" presId="urn:microsoft.com/office/officeart/2005/8/layout/hProcess3"/>
    <dgm:cxn modelId="{6494A0F3-C7B4-4446-94D9-452E030694C0}" type="presParOf" srcId="{4DC1FE70-1761-4624-B062-FCD9EBD86048}" destId="{18B21A47-572D-40CD-AD4C-EBB884CC3142}" srcOrd="2" destOrd="0" presId="urn:microsoft.com/office/officeart/2005/8/layout/hProcess3"/>
    <dgm:cxn modelId="{4AC2BBEC-1876-4260-93C4-F83F92F04AE2}" type="presParOf" srcId="{4DC1FE70-1761-4624-B062-FCD9EBD86048}" destId="{A040A743-74A0-4608-BE51-A063C93AA92D}" srcOrd="3" destOrd="0" presId="urn:microsoft.com/office/officeart/2005/8/layout/hProcess3"/>
    <dgm:cxn modelId="{05C4054F-16CC-4D86-A6EA-CA59D693CDF7}" type="presParOf" srcId="{6F95CB01-E1E6-4BE5-8529-802038300866}" destId="{29DF13D3-AAAE-43AD-8AD1-86C65A4493B3}" srcOrd="2" destOrd="0" presId="urn:microsoft.com/office/officeart/2005/8/layout/hProcess3"/>
    <dgm:cxn modelId="{19975E1E-BB08-4401-9B52-B159F00F5F93}" type="presParOf" srcId="{6F95CB01-E1E6-4BE5-8529-802038300866}" destId="{488846A8-4AAF-40CC-99A8-9FC82D83C9CC}" srcOrd="3" destOrd="0" presId="urn:microsoft.com/office/officeart/2005/8/layout/hProcess3"/>
    <dgm:cxn modelId="{FB228691-D2BC-4A49-895F-FF32221DE4B6}" type="presParOf" srcId="{488846A8-4AAF-40CC-99A8-9FC82D83C9CC}" destId="{0776BFD4-ABFD-4927-A74F-9AEA2488A090}" srcOrd="0" destOrd="0" presId="urn:microsoft.com/office/officeart/2005/8/layout/hProcess3"/>
    <dgm:cxn modelId="{EE3E5022-345E-43EC-8938-901D24E48F66}" type="presParOf" srcId="{488846A8-4AAF-40CC-99A8-9FC82D83C9CC}" destId="{E2D1099C-3A96-4746-8B78-575008C9501F}" srcOrd="1" destOrd="0" presId="urn:microsoft.com/office/officeart/2005/8/layout/hProcess3"/>
    <dgm:cxn modelId="{6FE5F588-4A76-42EB-8DEB-D17C8F95FDCE}" type="presParOf" srcId="{488846A8-4AAF-40CC-99A8-9FC82D83C9CC}" destId="{1F338BE6-CE89-4A1E-93A9-87A9627258CB}" srcOrd="2" destOrd="0" presId="urn:microsoft.com/office/officeart/2005/8/layout/hProcess3"/>
    <dgm:cxn modelId="{C026E2AB-729D-4BB1-B9E2-75ACC6CD1C48}" type="presParOf" srcId="{488846A8-4AAF-40CC-99A8-9FC82D83C9CC}" destId="{B488914B-7ED4-47BD-AED5-1FA3FF483FCA}" srcOrd="3" destOrd="0" presId="urn:microsoft.com/office/officeart/2005/8/layout/hProcess3"/>
    <dgm:cxn modelId="{C17E66E8-87F4-4B16-ABE3-8DCF479FA497}" type="presParOf" srcId="{6F95CB01-E1E6-4BE5-8529-802038300866}" destId="{F026621B-D7E2-40A3-936B-8ABF0D612362}" srcOrd="4" destOrd="0" presId="urn:microsoft.com/office/officeart/2005/8/layout/hProcess3"/>
    <dgm:cxn modelId="{FD30F743-BCAF-42BC-A2F8-3AB334A8FDFA}" type="presParOf" srcId="{6F95CB01-E1E6-4BE5-8529-802038300866}" destId="{1E8EF86F-2970-41A9-83EB-F6A23FEA0FA2}" srcOrd="5" destOrd="0" presId="urn:microsoft.com/office/officeart/2005/8/layout/hProcess3"/>
    <dgm:cxn modelId="{DAA17BC7-7E46-4E81-94C8-0A7F637DEA0E}" type="presParOf" srcId="{1E8EF86F-2970-41A9-83EB-F6A23FEA0FA2}" destId="{A7A1448B-E804-439F-A360-0009FE210989}" srcOrd="0" destOrd="0" presId="urn:microsoft.com/office/officeart/2005/8/layout/hProcess3"/>
    <dgm:cxn modelId="{6118D1EB-BB73-4885-B2A2-5E33101BD232}" type="presParOf" srcId="{1E8EF86F-2970-41A9-83EB-F6A23FEA0FA2}" destId="{D3915580-F46C-4CC8-BC79-A83B623E9825}" srcOrd="1" destOrd="0" presId="urn:microsoft.com/office/officeart/2005/8/layout/hProcess3"/>
    <dgm:cxn modelId="{CDD3511B-43A1-4F5F-B141-2D37851F6C51}" type="presParOf" srcId="{1E8EF86F-2970-41A9-83EB-F6A23FEA0FA2}" destId="{B57A8D7B-E845-4567-B85F-B24DA65BF559}" srcOrd="2" destOrd="0" presId="urn:microsoft.com/office/officeart/2005/8/layout/hProcess3"/>
    <dgm:cxn modelId="{B775E795-0AB6-43E7-A935-F8376E0975E7}" type="presParOf" srcId="{1E8EF86F-2970-41A9-83EB-F6A23FEA0FA2}" destId="{44E0C914-FC7D-430F-8CCB-41821F81E679}" srcOrd="3" destOrd="0" presId="urn:microsoft.com/office/officeart/2005/8/layout/hProcess3"/>
    <dgm:cxn modelId="{75F0A8E2-219E-489B-A2B6-EB4669BB645E}" type="presParOf" srcId="{6F95CB01-E1E6-4BE5-8529-802038300866}" destId="{DB50A548-934D-439F-8EC7-7D7A16BD49D2}" srcOrd="6" destOrd="0" presId="urn:microsoft.com/office/officeart/2005/8/layout/hProcess3"/>
    <dgm:cxn modelId="{872694DE-4FEF-4999-864B-7E04C24E13D7}" type="presParOf" srcId="{6F95CB01-E1E6-4BE5-8529-802038300866}" destId="{9670FB39-9730-4E79-B88F-014B0C8280C4}" srcOrd="7" destOrd="0" presId="urn:microsoft.com/office/officeart/2005/8/layout/hProcess3"/>
    <dgm:cxn modelId="{36836436-4A41-4C1F-AF7A-D0A3BC6A0F8B}" type="presParOf" srcId="{6F95CB01-E1E6-4BE5-8529-802038300866}" destId="{60E53B1D-AD1C-41AE-A6E0-212B4DF97041}"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ED62F-39CE-4D05-A360-33D29304057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1DB247C1-19AD-4506-AA61-85C7C28BC27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solidFill>
                <a:srgbClr val="92D050"/>
              </a:solidFill>
            </a:rPr>
            <a:t>EMPATHIZE</a:t>
          </a:r>
        </a:p>
      </dgm:t>
    </dgm:pt>
    <dgm:pt modelId="{78C656D8-7EBC-41C4-8DF7-BAF19ABC8B16}" type="parTrans" cxnId="{1E8A3DD7-0A6D-4C3B-A172-47B5070A2C43}">
      <dgm:prSet/>
      <dgm:spPr/>
      <dgm:t>
        <a:bodyPr/>
        <a:lstStyle/>
        <a:p>
          <a:endParaRPr lang="en-US"/>
        </a:p>
      </dgm:t>
    </dgm:pt>
    <dgm:pt modelId="{8616FBF0-9BF4-4D28-AB45-7682FA3E2D6D}" type="sibTrans" cxnId="{1E8A3DD7-0A6D-4C3B-A172-47B5070A2C43}">
      <dgm:prSet/>
      <dgm:spPr/>
      <dgm:t>
        <a:bodyPr/>
        <a:lstStyle/>
        <a:p>
          <a:endParaRPr lang="en-US"/>
        </a:p>
      </dgm:t>
    </dgm:pt>
    <dgm:pt modelId="{4D7AB69A-D0C4-409C-9E09-0C9C923951A6}">
      <dgm:prSet phldrT="[Text]"/>
      <dgm:spPr/>
      <dgm:t>
        <a:bodyPr/>
        <a:lstStyle/>
        <a:p>
          <a:r>
            <a:rPr lang="en-US" dirty="0">
              <a:solidFill>
                <a:srgbClr val="92D050"/>
              </a:solidFill>
            </a:rPr>
            <a:t>DEFINE</a:t>
          </a:r>
        </a:p>
      </dgm:t>
    </dgm:pt>
    <dgm:pt modelId="{4728CDD5-4973-4AAB-86B3-0560582149E1}" type="parTrans" cxnId="{B6F4027E-D0AF-41AC-9F0D-B09A37D314E9}">
      <dgm:prSet/>
      <dgm:spPr/>
      <dgm:t>
        <a:bodyPr/>
        <a:lstStyle/>
        <a:p>
          <a:endParaRPr lang="en-US"/>
        </a:p>
      </dgm:t>
    </dgm:pt>
    <dgm:pt modelId="{C43A255A-63E7-4B51-8443-522D9409AEDF}" type="sibTrans" cxnId="{B6F4027E-D0AF-41AC-9F0D-B09A37D314E9}">
      <dgm:prSet/>
      <dgm:spPr/>
      <dgm:t>
        <a:bodyPr/>
        <a:lstStyle/>
        <a:p>
          <a:endParaRPr lang="en-US"/>
        </a:p>
      </dgm:t>
    </dgm:pt>
    <dgm:pt modelId="{D223C292-AB07-43D1-A859-1C53B167648A}">
      <dgm:prSet phldrT="[Text]"/>
      <dgm:spPr/>
      <dgm:t>
        <a:bodyPr/>
        <a:lstStyle/>
        <a:p>
          <a:r>
            <a:rPr lang="en-US" dirty="0">
              <a:solidFill>
                <a:srgbClr val="92D050"/>
              </a:solidFill>
            </a:rPr>
            <a:t>IDEATE</a:t>
          </a:r>
        </a:p>
      </dgm:t>
    </dgm:pt>
    <dgm:pt modelId="{17F326A6-7265-4AAD-A84D-F0277E1BBFD5}" type="parTrans" cxnId="{AFCD8125-4D4E-4ACA-9150-FB8D0068026B}">
      <dgm:prSet/>
      <dgm:spPr/>
      <dgm:t>
        <a:bodyPr/>
        <a:lstStyle/>
        <a:p>
          <a:endParaRPr lang="en-US"/>
        </a:p>
      </dgm:t>
    </dgm:pt>
    <dgm:pt modelId="{AAFB242F-268A-4146-A177-22F307EA6F60}" type="sibTrans" cxnId="{AFCD8125-4D4E-4ACA-9150-FB8D0068026B}">
      <dgm:prSet/>
      <dgm:spPr/>
      <dgm:t>
        <a:bodyPr/>
        <a:lstStyle/>
        <a:p>
          <a:endParaRPr lang="en-US"/>
        </a:p>
      </dgm:t>
    </dgm:pt>
    <dgm:pt modelId="{5CBEAB4C-8F3D-40AF-AE7C-EB71D9F96453}">
      <dgm:prSet phldrT="[Text]"/>
      <dgm:spPr/>
      <dgm:t>
        <a:bodyPr/>
        <a:lstStyle/>
        <a:p>
          <a:r>
            <a:rPr lang="en-US" dirty="0">
              <a:solidFill>
                <a:srgbClr val="92D050"/>
              </a:solidFill>
            </a:rPr>
            <a:t>PROTOTYPE</a:t>
          </a:r>
        </a:p>
      </dgm:t>
    </dgm:pt>
    <dgm:pt modelId="{A77C6A6C-CAED-4BF7-BF76-7C42E9F1C088}" type="parTrans" cxnId="{8CFB52A4-AE81-4361-BE19-F66D402859E8}">
      <dgm:prSet/>
      <dgm:spPr/>
      <dgm:t>
        <a:bodyPr/>
        <a:lstStyle/>
        <a:p>
          <a:endParaRPr lang="en-US"/>
        </a:p>
      </dgm:t>
    </dgm:pt>
    <dgm:pt modelId="{8FDFBA74-0DC2-430E-939C-6EA2F5BDEB41}" type="sibTrans" cxnId="{8CFB52A4-AE81-4361-BE19-F66D402859E8}">
      <dgm:prSet/>
      <dgm:spPr/>
      <dgm:t>
        <a:bodyPr/>
        <a:lstStyle/>
        <a:p>
          <a:endParaRPr lang="en-US"/>
        </a:p>
      </dgm:t>
    </dgm:pt>
    <dgm:pt modelId="{25E3EECF-2EC9-4106-B19B-674A0F1A473D}">
      <dgm:prSet phldrT="[Text]"/>
      <dgm:spPr/>
      <dgm:t>
        <a:bodyPr/>
        <a:lstStyle/>
        <a:p>
          <a:r>
            <a:rPr lang="en-US" dirty="0">
              <a:solidFill>
                <a:srgbClr val="92D050"/>
              </a:solidFill>
            </a:rPr>
            <a:t>TEST</a:t>
          </a:r>
        </a:p>
      </dgm:t>
    </dgm:pt>
    <dgm:pt modelId="{F67E47EC-FC87-4940-9279-09BD8F517ED4}" type="parTrans" cxnId="{8FF44BAF-CCA2-4379-A72D-DE4DB6BBAD18}">
      <dgm:prSet/>
      <dgm:spPr/>
      <dgm:t>
        <a:bodyPr/>
        <a:lstStyle/>
        <a:p>
          <a:endParaRPr lang="en-US"/>
        </a:p>
      </dgm:t>
    </dgm:pt>
    <dgm:pt modelId="{835C3DA0-9E2C-4DCC-93E1-42E541460763}" type="sibTrans" cxnId="{8FF44BAF-CCA2-4379-A72D-DE4DB6BBAD18}">
      <dgm:prSet/>
      <dgm:spPr/>
      <dgm:t>
        <a:bodyPr/>
        <a:lstStyle/>
        <a:p>
          <a:endParaRPr lang="en-US"/>
        </a:p>
      </dgm:t>
    </dgm:pt>
    <dgm:pt modelId="{1D63C422-2AE0-4DA7-9D8D-6FDFB840568A}" type="pres">
      <dgm:prSet presAssocID="{DFFED62F-39CE-4D05-A360-33D293040570}" presName="Name0" presStyleCnt="0">
        <dgm:presLayoutVars>
          <dgm:dir/>
          <dgm:resizeHandles val="exact"/>
        </dgm:presLayoutVars>
      </dgm:prSet>
      <dgm:spPr/>
    </dgm:pt>
    <dgm:pt modelId="{888653C3-3AD9-4364-90F0-9A1C1962EE8D}" type="pres">
      <dgm:prSet presAssocID="{DFFED62F-39CE-4D05-A360-33D293040570}" presName="cycle" presStyleCnt="0"/>
      <dgm:spPr/>
    </dgm:pt>
    <dgm:pt modelId="{90346A65-57C3-40B9-B9B7-2B13673788D8}" type="pres">
      <dgm:prSet presAssocID="{1DB247C1-19AD-4506-AA61-85C7C28BC274}" presName="nodeFirstNode" presStyleLbl="node1" presStyleIdx="0" presStyleCnt="5">
        <dgm:presLayoutVars>
          <dgm:bulletEnabled val="1"/>
        </dgm:presLayoutVars>
      </dgm:prSet>
      <dgm:spPr/>
    </dgm:pt>
    <dgm:pt modelId="{CE4AA5FD-ECE9-4A88-953E-77C0CADA1ED5}" type="pres">
      <dgm:prSet presAssocID="{8616FBF0-9BF4-4D28-AB45-7682FA3E2D6D}" presName="sibTransFirstNode" presStyleLbl="bgShp" presStyleIdx="0" presStyleCnt="1"/>
      <dgm:spPr/>
    </dgm:pt>
    <dgm:pt modelId="{54C5F1D8-2B9D-40B1-8F42-9235EF7926ED}" type="pres">
      <dgm:prSet presAssocID="{4D7AB69A-D0C4-409C-9E09-0C9C923951A6}" presName="nodeFollowingNodes" presStyleLbl="node1" presStyleIdx="1" presStyleCnt="5">
        <dgm:presLayoutVars>
          <dgm:bulletEnabled val="1"/>
        </dgm:presLayoutVars>
      </dgm:prSet>
      <dgm:spPr/>
    </dgm:pt>
    <dgm:pt modelId="{BD98E0E2-6336-46CB-BF4A-F17EF96E2F6E}" type="pres">
      <dgm:prSet presAssocID="{D223C292-AB07-43D1-A859-1C53B167648A}" presName="nodeFollowingNodes" presStyleLbl="node1" presStyleIdx="2" presStyleCnt="5">
        <dgm:presLayoutVars>
          <dgm:bulletEnabled val="1"/>
        </dgm:presLayoutVars>
      </dgm:prSet>
      <dgm:spPr/>
    </dgm:pt>
    <dgm:pt modelId="{948BA58D-3A8E-4A8C-BFFB-663070333ACA}" type="pres">
      <dgm:prSet presAssocID="{5CBEAB4C-8F3D-40AF-AE7C-EB71D9F96453}" presName="nodeFollowingNodes" presStyleLbl="node1" presStyleIdx="3" presStyleCnt="5">
        <dgm:presLayoutVars>
          <dgm:bulletEnabled val="1"/>
        </dgm:presLayoutVars>
      </dgm:prSet>
      <dgm:spPr/>
    </dgm:pt>
    <dgm:pt modelId="{727DC03C-0AE5-4CAB-80C7-D52AB528370E}" type="pres">
      <dgm:prSet presAssocID="{25E3EECF-2EC9-4106-B19B-674A0F1A473D}" presName="nodeFollowingNodes" presStyleLbl="node1" presStyleIdx="4" presStyleCnt="5">
        <dgm:presLayoutVars>
          <dgm:bulletEnabled val="1"/>
        </dgm:presLayoutVars>
      </dgm:prSet>
      <dgm:spPr/>
    </dgm:pt>
  </dgm:ptLst>
  <dgm:cxnLst>
    <dgm:cxn modelId="{31C0B305-66CA-47D4-87C1-9978E2AAA48A}" type="presOf" srcId="{8616FBF0-9BF4-4D28-AB45-7682FA3E2D6D}" destId="{CE4AA5FD-ECE9-4A88-953E-77C0CADA1ED5}" srcOrd="0" destOrd="0" presId="urn:microsoft.com/office/officeart/2005/8/layout/cycle3"/>
    <dgm:cxn modelId="{AFCD8125-4D4E-4ACA-9150-FB8D0068026B}" srcId="{DFFED62F-39CE-4D05-A360-33D293040570}" destId="{D223C292-AB07-43D1-A859-1C53B167648A}" srcOrd="2" destOrd="0" parTransId="{17F326A6-7265-4AAD-A84D-F0277E1BBFD5}" sibTransId="{AAFB242F-268A-4146-A177-22F307EA6F60}"/>
    <dgm:cxn modelId="{04B3B23E-0F6F-4955-942B-82C3EE5A7DD9}" type="presOf" srcId="{D223C292-AB07-43D1-A859-1C53B167648A}" destId="{BD98E0E2-6336-46CB-BF4A-F17EF96E2F6E}" srcOrd="0" destOrd="0" presId="urn:microsoft.com/office/officeart/2005/8/layout/cycle3"/>
    <dgm:cxn modelId="{84BD936E-A0F5-46DE-BABB-9D20517B5F39}" type="presOf" srcId="{5CBEAB4C-8F3D-40AF-AE7C-EB71D9F96453}" destId="{948BA58D-3A8E-4A8C-BFFB-663070333ACA}" srcOrd="0" destOrd="0" presId="urn:microsoft.com/office/officeart/2005/8/layout/cycle3"/>
    <dgm:cxn modelId="{AEDC026F-AB4D-4B9C-84A3-F1ABD7B97026}" type="presOf" srcId="{4D7AB69A-D0C4-409C-9E09-0C9C923951A6}" destId="{54C5F1D8-2B9D-40B1-8F42-9235EF7926ED}" srcOrd="0" destOrd="0" presId="urn:microsoft.com/office/officeart/2005/8/layout/cycle3"/>
    <dgm:cxn modelId="{B6F4027E-D0AF-41AC-9F0D-B09A37D314E9}" srcId="{DFFED62F-39CE-4D05-A360-33D293040570}" destId="{4D7AB69A-D0C4-409C-9E09-0C9C923951A6}" srcOrd="1" destOrd="0" parTransId="{4728CDD5-4973-4AAB-86B3-0560582149E1}" sibTransId="{C43A255A-63E7-4B51-8443-522D9409AEDF}"/>
    <dgm:cxn modelId="{8E0F297E-09B8-46F5-9EAB-160B5138C948}" type="presOf" srcId="{1DB247C1-19AD-4506-AA61-85C7C28BC274}" destId="{90346A65-57C3-40B9-B9B7-2B13673788D8}" srcOrd="0" destOrd="0" presId="urn:microsoft.com/office/officeart/2005/8/layout/cycle3"/>
    <dgm:cxn modelId="{5DB7E195-9C35-496F-A896-141ECE25589F}" type="presOf" srcId="{DFFED62F-39CE-4D05-A360-33D293040570}" destId="{1D63C422-2AE0-4DA7-9D8D-6FDFB840568A}" srcOrd="0" destOrd="0" presId="urn:microsoft.com/office/officeart/2005/8/layout/cycle3"/>
    <dgm:cxn modelId="{8CFB52A4-AE81-4361-BE19-F66D402859E8}" srcId="{DFFED62F-39CE-4D05-A360-33D293040570}" destId="{5CBEAB4C-8F3D-40AF-AE7C-EB71D9F96453}" srcOrd="3" destOrd="0" parTransId="{A77C6A6C-CAED-4BF7-BF76-7C42E9F1C088}" sibTransId="{8FDFBA74-0DC2-430E-939C-6EA2F5BDEB41}"/>
    <dgm:cxn modelId="{8FF44BAF-CCA2-4379-A72D-DE4DB6BBAD18}" srcId="{DFFED62F-39CE-4D05-A360-33D293040570}" destId="{25E3EECF-2EC9-4106-B19B-674A0F1A473D}" srcOrd="4" destOrd="0" parTransId="{F67E47EC-FC87-4940-9279-09BD8F517ED4}" sibTransId="{835C3DA0-9E2C-4DCC-93E1-42E541460763}"/>
    <dgm:cxn modelId="{1E8A3DD7-0A6D-4C3B-A172-47B5070A2C43}" srcId="{DFFED62F-39CE-4D05-A360-33D293040570}" destId="{1DB247C1-19AD-4506-AA61-85C7C28BC274}" srcOrd="0" destOrd="0" parTransId="{78C656D8-7EBC-41C4-8DF7-BAF19ABC8B16}" sibTransId="{8616FBF0-9BF4-4D28-AB45-7682FA3E2D6D}"/>
    <dgm:cxn modelId="{703325EF-751C-4674-AF0A-B118D7F5ED5E}" type="presOf" srcId="{25E3EECF-2EC9-4106-B19B-674A0F1A473D}" destId="{727DC03C-0AE5-4CAB-80C7-D52AB528370E}" srcOrd="0" destOrd="0" presId="urn:microsoft.com/office/officeart/2005/8/layout/cycle3"/>
    <dgm:cxn modelId="{43A56B79-3A0B-4E2A-AE3D-45DF22B33ABE}" type="presParOf" srcId="{1D63C422-2AE0-4DA7-9D8D-6FDFB840568A}" destId="{888653C3-3AD9-4364-90F0-9A1C1962EE8D}" srcOrd="0" destOrd="0" presId="urn:microsoft.com/office/officeart/2005/8/layout/cycle3"/>
    <dgm:cxn modelId="{15355061-5CDD-4150-9D6A-0368DCE3A9CF}" type="presParOf" srcId="{888653C3-3AD9-4364-90F0-9A1C1962EE8D}" destId="{90346A65-57C3-40B9-B9B7-2B13673788D8}" srcOrd="0" destOrd="0" presId="urn:microsoft.com/office/officeart/2005/8/layout/cycle3"/>
    <dgm:cxn modelId="{EC0669AD-5B5D-4527-8152-E827A9845BE7}" type="presParOf" srcId="{888653C3-3AD9-4364-90F0-9A1C1962EE8D}" destId="{CE4AA5FD-ECE9-4A88-953E-77C0CADA1ED5}" srcOrd="1" destOrd="0" presId="urn:microsoft.com/office/officeart/2005/8/layout/cycle3"/>
    <dgm:cxn modelId="{33A8EE0B-FDB4-4402-B453-89EEB1BDCDEC}" type="presParOf" srcId="{888653C3-3AD9-4364-90F0-9A1C1962EE8D}" destId="{54C5F1D8-2B9D-40B1-8F42-9235EF7926ED}" srcOrd="2" destOrd="0" presId="urn:microsoft.com/office/officeart/2005/8/layout/cycle3"/>
    <dgm:cxn modelId="{02EA2655-5986-4B59-8799-1505A8973262}" type="presParOf" srcId="{888653C3-3AD9-4364-90F0-9A1C1962EE8D}" destId="{BD98E0E2-6336-46CB-BF4A-F17EF96E2F6E}" srcOrd="3" destOrd="0" presId="urn:microsoft.com/office/officeart/2005/8/layout/cycle3"/>
    <dgm:cxn modelId="{D857DE3E-88B1-444D-A847-6D0C3E77AA14}" type="presParOf" srcId="{888653C3-3AD9-4364-90F0-9A1C1962EE8D}" destId="{948BA58D-3A8E-4A8C-BFFB-663070333ACA}" srcOrd="4" destOrd="0" presId="urn:microsoft.com/office/officeart/2005/8/layout/cycle3"/>
    <dgm:cxn modelId="{EA5B3669-0D4E-4AF1-BF7F-0BA790354108}" type="presParOf" srcId="{888653C3-3AD9-4364-90F0-9A1C1962EE8D}" destId="{727DC03C-0AE5-4CAB-80C7-D52AB528370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53B1D-AD1C-41AE-A6E0-212B4DF97041}">
      <dsp:nvSpPr>
        <dsp:cNvPr id="0" name=""/>
        <dsp:cNvSpPr/>
      </dsp:nvSpPr>
      <dsp:spPr>
        <a:xfrm>
          <a:off x="0" y="354579"/>
          <a:ext cx="5174672" cy="4680000"/>
        </a:xfrm>
        <a:prstGeom prst="rightArrow">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15580-F46C-4CC8-BC79-A83B623E9825}">
      <dsp:nvSpPr>
        <dsp:cNvPr id="0" name=""/>
        <dsp:cNvSpPr/>
      </dsp:nvSpPr>
      <dsp:spPr>
        <a:xfrm>
          <a:off x="4037532" y="1525094"/>
          <a:ext cx="619672"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037532" y="1525094"/>
        <a:ext cx="619672" cy="2340000"/>
      </dsp:txXfrm>
    </dsp:sp>
    <dsp:sp modelId="{E2D1099C-3A96-4746-8B78-575008C9501F}">
      <dsp:nvSpPr>
        <dsp:cNvPr id="0" name=""/>
        <dsp:cNvSpPr/>
      </dsp:nvSpPr>
      <dsp:spPr>
        <a:xfrm>
          <a:off x="2477000" y="1525094"/>
          <a:ext cx="1799738"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84480" rIns="0" bIns="2844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Take it further and express it Innovatively</a:t>
          </a:r>
        </a:p>
      </dsp:txBody>
      <dsp:txXfrm>
        <a:off x="2477000" y="1525094"/>
        <a:ext cx="1799738" cy="2340000"/>
      </dsp:txXfrm>
    </dsp:sp>
    <dsp:sp modelId="{A58CFFDF-A64C-4D01-8E8E-E7A4E827DB64}">
      <dsp:nvSpPr>
        <dsp:cNvPr id="0" name=""/>
        <dsp:cNvSpPr/>
      </dsp:nvSpPr>
      <dsp:spPr>
        <a:xfrm>
          <a:off x="415413" y="1525094"/>
          <a:ext cx="1574512"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84480" rIns="0" bIns="2844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92D050"/>
              </a:solidFill>
            </a:rPr>
            <a:t>Express it creatively</a:t>
          </a:r>
        </a:p>
      </dsp:txBody>
      <dsp:txXfrm>
        <a:off x="415413" y="1525094"/>
        <a:ext cx="1574512" cy="234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AA5FD-ECE9-4A88-953E-77C0CADA1ED5}">
      <dsp:nvSpPr>
        <dsp:cNvPr id="0" name=""/>
        <dsp:cNvSpPr/>
      </dsp:nvSpPr>
      <dsp:spPr>
        <a:xfrm>
          <a:off x="1110198" y="-29692"/>
          <a:ext cx="5094803" cy="5094803"/>
        </a:xfrm>
        <a:prstGeom prst="circularArrow">
          <a:avLst>
            <a:gd name="adj1" fmla="val 5544"/>
            <a:gd name="adj2" fmla="val 330680"/>
            <a:gd name="adj3" fmla="val 13786036"/>
            <a:gd name="adj4" fmla="val 1737981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346A65-57C3-40B9-B9B7-2B13673788D8}">
      <dsp:nvSpPr>
        <dsp:cNvPr id="0" name=""/>
        <dsp:cNvSpPr/>
      </dsp:nvSpPr>
      <dsp:spPr>
        <a:xfrm>
          <a:off x="2469951" y="1656"/>
          <a:ext cx="2375296" cy="118764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900" kern="1200" dirty="0">
              <a:solidFill>
                <a:srgbClr val="92D050"/>
              </a:solidFill>
            </a:rPr>
            <a:t>EMPATHIZE</a:t>
          </a:r>
        </a:p>
      </dsp:txBody>
      <dsp:txXfrm>
        <a:off x="2527927" y="59632"/>
        <a:ext cx="2259344" cy="1071696"/>
      </dsp:txXfrm>
    </dsp:sp>
    <dsp:sp modelId="{54C5F1D8-2B9D-40B1-8F42-9235EF7926ED}">
      <dsp:nvSpPr>
        <dsp:cNvPr id="0" name=""/>
        <dsp:cNvSpPr/>
      </dsp:nvSpPr>
      <dsp:spPr>
        <a:xfrm>
          <a:off x="4536239" y="1502902"/>
          <a:ext cx="2375296" cy="118764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rgbClr val="92D050"/>
              </a:solidFill>
            </a:rPr>
            <a:t>DEFINE</a:t>
          </a:r>
        </a:p>
      </dsp:txBody>
      <dsp:txXfrm>
        <a:off x="4594215" y="1560878"/>
        <a:ext cx="2259344" cy="1071696"/>
      </dsp:txXfrm>
    </dsp:sp>
    <dsp:sp modelId="{BD98E0E2-6336-46CB-BF4A-F17EF96E2F6E}">
      <dsp:nvSpPr>
        <dsp:cNvPr id="0" name=""/>
        <dsp:cNvSpPr/>
      </dsp:nvSpPr>
      <dsp:spPr>
        <a:xfrm>
          <a:off x="3746987" y="3931970"/>
          <a:ext cx="2375296" cy="118764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rgbClr val="92D050"/>
              </a:solidFill>
            </a:rPr>
            <a:t>IDEATE</a:t>
          </a:r>
        </a:p>
      </dsp:txBody>
      <dsp:txXfrm>
        <a:off x="3804963" y="3989946"/>
        <a:ext cx="2259344" cy="1071696"/>
      </dsp:txXfrm>
    </dsp:sp>
    <dsp:sp modelId="{948BA58D-3A8E-4A8C-BFFB-663070333ACA}">
      <dsp:nvSpPr>
        <dsp:cNvPr id="0" name=""/>
        <dsp:cNvSpPr/>
      </dsp:nvSpPr>
      <dsp:spPr>
        <a:xfrm>
          <a:off x="1192915" y="3931970"/>
          <a:ext cx="2375296" cy="118764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rgbClr val="92D050"/>
              </a:solidFill>
            </a:rPr>
            <a:t>PROTOTYPE</a:t>
          </a:r>
        </a:p>
      </dsp:txBody>
      <dsp:txXfrm>
        <a:off x="1250891" y="3989946"/>
        <a:ext cx="2259344" cy="1071696"/>
      </dsp:txXfrm>
    </dsp:sp>
    <dsp:sp modelId="{727DC03C-0AE5-4CAB-80C7-D52AB528370E}">
      <dsp:nvSpPr>
        <dsp:cNvPr id="0" name=""/>
        <dsp:cNvSpPr/>
      </dsp:nvSpPr>
      <dsp:spPr>
        <a:xfrm>
          <a:off x="403663" y="1502902"/>
          <a:ext cx="2375296" cy="118764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rgbClr val="92D050"/>
              </a:solidFill>
            </a:rPr>
            <a:t>TEST</a:t>
          </a:r>
        </a:p>
      </dsp:txBody>
      <dsp:txXfrm>
        <a:off x="461639" y="1560878"/>
        <a:ext cx="2259344" cy="10716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6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2611"/>
          </a:xfrm>
          <a:prstGeom prst="rect">
            <a:avLst/>
          </a:prstGeom>
        </p:spPr>
        <p:txBody>
          <a:bodyPr vert="horz" lIns="91440" tIns="45720" rIns="91440" bIns="45720" rtlCol="0"/>
          <a:lstStyle>
            <a:lvl1pPr algn="r">
              <a:defRPr sz="1200"/>
            </a:lvl1pPr>
          </a:lstStyle>
          <a:p>
            <a:fld id="{4A05A363-2FC1-4F35-9857-9343D3BA7F1A}" type="datetimeFigureOut">
              <a:rPr lang="en-US" smtClean="0"/>
              <a:t>9/3/2018</a:t>
            </a:fld>
            <a:endParaRPr lang="en-US"/>
          </a:p>
        </p:txBody>
      </p:sp>
      <p:sp>
        <p:nvSpPr>
          <p:cNvPr id="4" name="Footer Placeholder 3"/>
          <p:cNvSpPr>
            <a:spLocks noGrp="1"/>
          </p:cNvSpPr>
          <p:nvPr>
            <p:ph type="ftr" sz="quarter" idx="2"/>
          </p:nvPr>
        </p:nvSpPr>
        <p:spPr>
          <a:xfrm>
            <a:off x="0" y="8757590"/>
            <a:ext cx="2971800" cy="4626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7590"/>
            <a:ext cx="2971800" cy="462610"/>
          </a:xfrm>
          <a:prstGeom prst="rect">
            <a:avLst/>
          </a:prstGeom>
        </p:spPr>
        <p:txBody>
          <a:bodyPr vert="horz" lIns="91440" tIns="45720" rIns="91440" bIns="45720" rtlCol="0" anchor="b"/>
          <a:lstStyle>
            <a:lvl1pPr algn="r">
              <a:defRPr sz="1200"/>
            </a:lvl1pPr>
          </a:lstStyle>
          <a:p>
            <a:fld id="{B3E76CC9-7547-42B3-89E9-75BD65049146}" type="slidenum">
              <a:rPr lang="en-US" smtClean="0"/>
              <a:t>‹#›</a:t>
            </a:fld>
            <a:endParaRPr lang="en-US"/>
          </a:p>
        </p:txBody>
      </p:sp>
    </p:spTree>
    <p:extLst>
      <p:ext uri="{BB962C8B-B14F-4D97-AF65-F5344CB8AC3E}">
        <p14:creationId xmlns:p14="http://schemas.microsoft.com/office/powerpoint/2010/main" val="915697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F940797C-8A00-1245-9D0F-C89C3019EB5D}" type="datetimeFigureOut">
              <a:rPr lang="en-US" smtClean="0"/>
              <a:t>9/3/2018</a:t>
            </a:fld>
            <a:endParaRPr lang="en-US"/>
          </a:p>
        </p:txBody>
      </p:sp>
      <p:sp>
        <p:nvSpPr>
          <p:cNvPr id="4" name="Slide Image Placeholder 3"/>
          <p:cNvSpPr>
            <a:spLocks noGrp="1" noRot="1" noChangeAspect="1"/>
          </p:cNvSpPr>
          <p:nvPr>
            <p:ph type="sldImg" idx="2"/>
          </p:nvPr>
        </p:nvSpPr>
        <p:spPr>
          <a:xfrm>
            <a:off x="663575" y="1152525"/>
            <a:ext cx="5530850"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37063"/>
            <a:ext cx="5486400" cy="3630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2971800"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8238"/>
            <a:ext cx="2971800" cy="461962"/>
          </a:xfrm>
          <a:prstGeom prst="rect">
            <a:avLst/>
          </a:prstGeom>
        </p:spPr>
        <p:txBody>
          <a:bodyPr vert="horz" lIns="91440" tIns="45720" rIns="91440" bIns="45720" rtlCol="0" anchor="b"/>
          <a:lstStyle>
            <a:lvl1pPr algn="r">
              <a:defRPr sz="1200"/>
            </a:lvl1pPr>
          </a:lstStyle>
          <a:p>
            <a:fld id="{1BA6A2AC-02DB-724C-B762-24DBE8EE02A3}" type="slidenum">
              <a:rPr lang="en-US" smtClean="0"/>
              <a:t>‹#›</a:t>
            </a:fld>
            <a:endParaRPr lang="en-US"/>
          </a:p>
        </p:txBody>
      </p:sp>
    </p:spTree>
    <p:extLst>
      <p:ext uri="{BB962C8B-B14F-4D97-AF65-F5344CB8AC3E}">
        <p14:creationId xmlns:p14="http://schemas.microsoft.com/office/powerpoint/2010/main" val="475913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9/3/2018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9/3/2018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solidFill>
                  <a:srgbClr val="FFFF00"/>
                </a:solidFill>
              </a:rPr>
              <a:t>Creative Design Solutions: Design Thinking</a:t>
            </a:r>
          </a:p>
        </p:txBody>
      </p:sp>
      <p:sp>
        <p:nvSpPr>
          <p:cNvPr id="3" name="Subtitle 2"/>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19690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2D050"/>
                </a:solidFill>
              </a:rPr>
              <a:t>DEFINE</a:t>
            </a:r>
            <a:br>
              <a:rPr lang="en-US" dirty="0">
                <a:solidFill>
                  <a:srgbClr val="FF0000"/>
                </a:solidFill>
              </a:rPr>
            </a:br>
            <a:br>
              <a:rPr lang="en-US" dirty="0">
                <a:solidFill>
                  <a:srgbClr val="FF0000"/>
                </a:solidFill>
              </a:rPr>
            </a:br>
            <a:r>
              <a:rPr lang="en-US" sz="2400" dirty="0">
                <a:solidFill>
                  <a:srgbClr val="FFFF00"/>
                </a:solidFill>
              </a:rPr>
              <a:t>“Framing the right problem is the only way to create the right solution.”</a:t>
            </a:r>
          </a:p>
        </p:txBody>
      </p:sp>
      <p:sp>
        <p:nvSpPr>
          <p:cNvPr id="3" name="Content Placeholder 2"/>
          <p:cNvSpPr>
            <a:spLocks noGrp="1"/>
          </p:cNvSpPr>
          <p:nvPr>
            <p:ph idx="1"/>
          </p:nvPr>
        </p:nvSpPr>
        <p:spPr/>
        <p:txBody>
          <a:bodyPr/>
          <a:lstStyle/>
          <a:p>
            <a:pPr marL="0" indent="0">
              <a:buNone/>
            </a:pPr>
            <a:r>
              <a:rPr lang="en-US" sz="2800" b="1" dirty="0">
                <a:solidFill>
                  <a:srgbClr val="92D050"/>
                </a:solidFill>
              </a:rPr>
              <a:t>The define mode is:</a:t>
            </a:r>
          </a:p>
          <a:p>
            <a:r>
              <a:rPr lang="en-US" sz="2400" dirty="0"/>
              <a:t>all about bringing clarity and focus into the design discussion.</a:t>
            </a:r>
          </a:p>
          <a:p>
            <a:r>
              <a:rPr lang="en-US" sz="2400" dirty="0"/>
              <a:t>making sense of the widespread information you gathered in the Empathize mode.</a:t>
            </a:r>
          </a:p>
          <a:p>
            <a:r>
              <a:rPr lang="en-US" sz="2400" dirty="0"/>
              <a:t>narrowing down the focused problem to create a meaningful and actionable problem statement (also known as point of view).</a:t>
            </a:r>
          </a:p>
          <a:p>
            <a:r>
              <a:rPr lang="en-US" sz="2400" dirty="0"/>
              <a:t>a time when you synthesize scattered findings into powerful insights.</a:t>
            </a:r>
          </a:p>
          <a:p>
            <a:endParaRPr lang="en-US" dirty="0"/>
          </a:p>
        </p:txBody>
      </p:sp>
    </p:spTree>
    <p:extLst>
      <p:ext uri="{BB962C8B-B14F-4D97-AF65-F5344CB8AC3E}">
        <p14:creationId xmlns:p14="http://schemas.microsoft.com/office/powerpoint/2010/main" val="3212959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How does the </a:t>
            </a:r>
            <a:r>
              <a:rPr lang="en-US" dirty="0" err="1">
                <a:solidFill>
                  <a:schemeClr val="accent3"/>
                </a:solidFill>
              </a:rPr>
              <a:t>the</a:t>
            </a:r>
            <a:r>
              <a:rPr lang="en-US" dirty="0">
                <a:solidFill>
                  <a:schemeClr val="accent3"/>
                </a:solidFill>
              </a:rPr>
              <a:t>  </a:t>
            </a:r>
            <a:r>
              <a:rPr lang="en-US" dirty="0">
                <a:solidFill>
                  <a:srgbClr val="FF0000"/>
                </a:solidFill>
              </a:rPr>
              <a:t>DEFINE</a:t>
            </a:r>
            <a:r>
              <a:rPr lang="en-US" dirty="0">
                <a:solidFill>
                  <a:schemeClr val="accent3"/>
                </a:solidFill>
              </a:rPr>
              <a:t> mode facilitate the crafting of an accurate problem statement or point of view?</a:t>
            </a:r>
            <a:br>
              <a:rPr lang="en-US" dirty="0">
                <a:solidFill>
                  <a:schemeClr val="accent3"/>
                </a:solidFill>
              </a:rPr>
            </a:br>
            <a:r>
              <a:rPr lang="en-US" dirty="0">
                <a:solidFill>
                  <a:schemeClr val="accent3"/>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7082" y="2509625"/>
            <a:ext cx="6384036" cy="3598844"/>
          </a:xfrm>
          <a:prstGeom prst="rect">
            <a:avLst/>
          </a:prstGeom>
        </p:spPr>
      </p:pic>
    </p:spTree>
    <p:extLst>
      <p:ext uri="{BB962C8B-B14F-4D97-AF65-F5344CB8AC3E}">
        <p14:creationId xmlns:p14="http://schemas.microsoft.com/office/powerpoint/2010/main" val="88668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IDEATE</a:t>
            </a:r>
            <a:br>
              <a:rPr lang="en-US" dirty="0">
                <a:solidFill>
                  <a:srgbClr val="FF0000"/>
                </a:solidFill>
              </a:rPr>
            </a:br>
            <a:br>
              <a:rPr lang="en-US" dirty="0">
                <a:solidFill>
                  <a:srgbClr val="FF0000"/>
                </a:solidFill>
              </a:rPr>
            </a:br>
            <a:r>
              <a:rPr lang="en-US" sz="2400" dirty="0">
                <a:solidFill>
                  <a:srgbClr val="FF0000"/>
                </a:solidFill>
              </a:rPr>
              <a:t>“It’s not about coming up with the ‘right’ idea but about generating the broadest range of possibilities”</a:t>
            </a:r>
          </a:p>
        </p:txBody>
      </p:sp>
      <p:sp>
        <p:nvSpPr>
          <p:cNvPr id="3" name="Content Placeholder 2"/>
          <p:cNvSpPr>
            <a:spLocks noGrp="1"/>
          </p:cNvSpPr>
          <p:nvPr>
            <p:ph idx="1"/>
          </p:nvPr>
        </p:nvSpPr>
        <p:spPr/>
        <p:txBody>
          <a:bodyPr/>
          <a:lstStyle/>
          <a:p>
            <a:r>
              <a:rPr lang="en-US" dirty="0"/>
              <a:t>Ideation is:</a:t>
            </a:r>
          </a:p>
          <a:p>
            <a:r>
              <a:rPr lang="en-US" dirty="0"/>
              <a:t>the process of coming up with a number of broad ideas.</a:t>
            </a:r>
          </a:p>
          <a:p>
            <a:r>
              <a:rPr lang="en-US" dirty="0"/>
              <a:t>transitioning from identifying problems to crafting solutions.</a:t>
            </a:r>
          </a:p>
          <a:p>
            <a:r>
              <a:rPr lang="en-US" dirty="0"/>
              <a:t>about pushing for the widest possible range of ideas from which you can explore a ‘best’ solution later through feedback.</a:t>
            </a:r>
          </a:p>
          <a:p>
            <a:r>
              <a:rPr lang="en-US" dirty="0"/>
              <a:t>stepping beyond obvious solutions to increase the possibility of  innovative  strategies.</a:t>
            </a:r>
          </a:p>
          <a:p>
            <a:r>
              <a:rPr lang="en-US" dirty="0"/>
              <a:t>brain-storming, mind-mapping and sketching to interact with your ideas.</a:t>
            </a:r>
          </a:p>
          <a:p>
            <a:r>
              <a:rPr lang="en-US" dirty="0"/>
              <a:t>the skill of deferring </a:t>
            </a:r>
            <a:r>
              <a:rPr lang="en-US" dirty="0" err="1"/>
              <a:t>judgement</a:t>
            </a:r>
            <a:r>
              <a:rPr lang="en-US" dirty="0"/>
              <a:t>; separating the generation of ideas from the evaluation of ideas.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8325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solidFill>
                  <a:schemeClr val="accent3"/>
                </a:solidFill>
              </a:rPr>
              <a:t>Problem to </a:t>
            </a:r>
            <a:r>
              <a:rPr lang="en-US" sz="2400" dirty="0">
                <a:solidFill>
                  <a:srgbClr val="FF0000"/>
                </a:solidFill>
              </a:rPr>
              <a:t>IDEATE</a:t>
            </a:r>
            <a:r>
              <a:rPr lang="en-US" sz="2400" dirty="0">
                <a:solidFill>
                  <a:schemeClr val="accent3"/>
                </a:solidFill>
              </a:rPr>
              <a:t>:</a:t>
            </a:r>
            <a:br>
              <a:rPr lang="en-US" sz="2400" dirty="0">
                <a:solidFill>
                  <a:schemeClr val="accent3"/>
                </a:solidFill>
              </a:rPr>
            </a:br>
            <a:r>
              <a:rPr lang="en-US" sz="2400" i="1" dirty="0">
                <a:solidFill>
                  <a:schemeClr val="accent1">
                    <a:lumMod val="50000"/>
                  </a:schemeClr>
                </a:solidFill>
              </a:rPr>
              <a:t>There is insufficient student parking at your school.</a:t>
            </a:r>
            <a:br>
              <a:rPr lang="en-US" sz="2400" dirty="0">
                <a:solidFill>
                  <a:schemeClr val="accent1">
                    <a:lumMod val="50000"/>
                  </a:schemeClr>
                </a:solidFill>
              </a:rPr>
            </a:br>
            <a:br>
              <a:rPr lang="en-US" sz="2400" dirty="0">
                <a:solidFill>
                  <a:schemeClr val="accent3"/>
                </a:solidFill>
              </a:rPr>
            </a:br>
            <a:r>
              <a:rPr lang="en-US" sz="2400" dirty="0">
                <a:solidFill>
                  <a:schemeClr val="accent3"/>
                </a:solidFill>
              </a:rPr>
              <a:t>As you brainstorm with a partner or group, come up  with possible solutions that address this issue. DO NOT evaluate a final solution yet!</a:t>
            </a:r>
            <a:br>
              <a:rPr lang="en-US" sz="2400" dirty="0">
                <a:solidFill>
                  <a:schemeClr val="accent3"/>
                </a:solidFill>
              </a:rPr>
            </a:br>
            <a:br>
              <a:rPr lang="en-US" sz="2400" dirty="0">
                <a:solidFill>
                  <a:schemeClr val="accent3"/>
                </a:solidFill>
              </a:rPr>
            </a:br>
            <a:r>
              <a:rPr lang="en-US" sz="2400" dirty="0">
                <a:solidFill>
                  <a:schemeClr val="accent1">
                    <a:lumMod val="50000"/>
                  </a:schemeClr>
                </a:solidFill>
              </a:rPr>
              <a:t>Take 15 minutes to complete this activity</a:t>
            </a:r>
            <a:r>
              <a:rPr lang="en-US" sz="2400" dirty="0">
                <a:solidFill>
                  <a:schemeClr val="accent3"/>
                </a:solidFill>
              </a:rPr>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34795" y="2474182"/>
            <a:ext cx="6430934" cy="3625281"/>
          </a:xfrm>
        </p:spPr>
      </p:pic>
    </p:spTree>
    <p:extLst>
      <p:ext uri="{BB962C8B-B14F-4D97-AF65-F5344CB8AC3E}">
        <p14:creationId xmlns:p14="http://schemas.microsoft.com/office/powerpoint/2010/main" val="1598926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PROTOTYPE</a:t>
            </a:r>
            <a:br>
              <a:rPr lang="en-US" dirty="0">
                <a:solidFill>
                  <a:srgbClr val="FF0000"/>
                </a:solidFill>
              </a:rPr>
            </a:br>
            <a:br>
              <a:rPr lang="en-US" dirty="0">
                <a:solidFill>
                  <a:srgbClr val="FF0000"/>
                </a:solidFill>
              </a:rPr>
            </a:br>
            <a:r>
              <a:rPr lang="en-US" sz="2400" b="1" dirty="0">
                <a:solidFill>
                  <a:srgbClr val="FF0000"/>
                </a:solidFill>
              </a:rPr>
              <a:t>“Build to think and test to learn”</a:t>
            </a:r>
            <a:br>
              <a:rPr lang="en-US" sz="2400" b="1" dirty="0">
                <a:solidFill>
                  <a:srgbClr val="FF0000"/>
                </a:solidFill>
              </a:rPr>
            </a:br>
            <a:br>
              <a:rPr lang="en-US" sz="2400" b="1" dirty="0">
                <a:solidFill>
                  <a:srgbClr val="FF0000"/>
                </a:solidFill>
              </a:rPr>
            </a:br>
            <a:r>
              <a:rPr lang="en-US" sz="2400" b="1" dirty="0">
                <a:solidFill>
                  <a:srgbClr val="FF0000"/>
                </a:solidFill>
              </a:rPr>
              <a:t>“Craft artifacts to get you closer to your final solution” </a:t>
            </a:r>
          </a:p>
        </p:txBody>
      </p:sp>
      <p:sp>
        <p:nvSpPr>
          <p:cNvPr id="3" name="Content Placeholder 2"/>
          <p:cNvSpPr>
            <a:spLocks noGrp="1"/>
          </p:cNvSpPr>
          <p:nvPr>
            <p:ph idx="1"/>
          </p:nvPr>
        </p:nvSpPr>
        <p:spPr/>
        <p:txBody>
          <a:bodyPr/>
          <a:lstStyle/>
          <a:p>
            <a:pPr marL="0" indent="0">
              <a:buNone/>
            </a:pPr>
            <a:r>
              <a:rPr lang="en-US" dirty="0"/>
              <a:t>The Prototype mode is:</a:t>
            </a:r>
          </a:p>
          <a:p>
            <a:r>
              <a:rPr lang="en-US" dirty="0"/>
              <a:t>intended to answer questions that you closer to a final solution based on user feedback.</a:t>
            </a:r>
          </a:p>
          <a:p>
            <a:r>
              <a:rPr lang="en-US" dirty="0"/>
              <a:t>a way to start a conversation, to fail quickly and cheaply, to test possibilities and to manage the solution-building process by breaking down a larger problem into smaller, testable chunks.</a:t>
            </a:r>
          </a:p>
          <a:p>
            <a:r>
              <a:rPr lang="en-US" dirty="0"/>
              <a:t>facilitated by producing multiple artifacts that can be used as visuals to get feedback and  further  narrow down solutions.</a:t>
            </a:r>
          </a:p>
          <a:p>
            <a:r>
              <a:rPr lang="en-US" dirty="0"/>
              <a:t>not a time to invest a lot of physical and time resources on a single solution. Churn out as much as you can as quickly as possible. They don’t need to be ‘beautiful’, they simply need to illustrate your concepts from the Ideate phase.</a:t>
            </a:r>
          </a:p>
        </p:txBody>
      </p:sp>
    </p:spTree>
    <p:extLst>
      <p:ext uri="{BB962C8B-B14F-4D97-AF65-F5344CB8AC3E}">
        <p14:creationId xmlns:p14="http://schemas.microsoft.com/office/powerpoint/2010/main" val="312224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74" y="1155009"/>
            <a:ext cx="2947482" cy="4601183"/>
          </a:xfrm>
        </p:spPr>
        <p:txBody>
          <a:bodyPr>
            <a:normAutofit/>
          </a:bodyPr>
          <a:lstStyle/>
          <a:p>
            <a:r>
              <a:rPr lang="en-US" sz="2400" dirty="0">
                <a:solidFill>
                  <a:schemeClr val="accent3"/>
                </a:solidFill>
              </a:rPr>
              <a:t>It’s time to create </a:t>
            </a:r>
            <a:r>
              <a:rPr lang="en-US" sz="2400" dirty="0">
                <a:solidFill>
                  <a:srgbClr val="FF0000"/>
                </a:solidFill>
              </a:rPr>
              <a:t>prototypes</a:t>
            </a:r>
            <a:r>
              <a:rPr lang="en-US" sz="2400" dirty="0"/>
              <a:t> </a:t>
            </a:r>
            <a:r>
              <a:rPr lang="en-US" sz="2400" dirty="0">
                <a:solidFill>
                  <a:schemeClr val="accent3"/>
                </a:solidFill>
              </a:rPr>
              <a:t>of  the solutions you created in the ideation phase for the student parking dilemma. </a:t>
            </a:r>
            <a:br>
              <a:rPr lang="en-US" sz="2400" dirty="0">
                <a:solidFill>
                  <a:schemeClr val="accent3"/>
                </a:solidFill>
              </a:rPr>
            </a:br>
            <a:r>
              <a:rPr lang="en-US" sz="1800" i="1" dirty="0">
                <a:solidFill>
                  <a:schemeClr val="accent1">
                    <a:lumMod val="50000"/>
                  </a:schemeClr>
                </a:solidFill>
              </a:rPr>
              <a:t>Remember, these can take the form of models, sketches or any other type of artifact that adequately conveys your concepts.</a:t>
            </a:r>
            <a:br>
              <a:rPr lang="en-US" sz="1800" i="1" dirty="0">
                <a:solidFill>
                  <a:schemeClr val="accent1">
                    <a:lumMod val="50000"/>
                  </a:schemeClr>
                </a:solidFill>
              </a:rPr>
            </a:br>
            <a:br>
              <a:rPr lang="en-US" sz="1800" i="1" dirty="0">
                <a:solidFill>
                  <a:schemeClr val="accent1">
                    <a:lumMod val="50000"/>
                  </a:schemeClr>
                </a:solidFill>
              </a:rPr>
            </a:br>
            <a:r>
              <a:rPr lang="en-US" sz="1800" dirty="0">
                <a:solidFill>
                  <a:schemeClr val="accent1">
                    <a:lumMod val="50000"/>
                  </a:schemeClr>
                </a:solidFill>
              </a:rPr>
              <a:t>Take 20 Minutes to complete this activity</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041" y="1511622"/>
            <a:ext cx="7179940" cy="4047515"/>
          </a:xfrm>
          <a:prstGeom prst="rect">
            <a:avLst/>
          </a:prstGeom>
        </p:spPr>
      </p:pic>
    </p:spTree>
    <p:extLst>
      <p:ext uri="{BB962C8B-B14F-4D97-AF65-F5344CB8AC3E}">
        <p14:creationId xmlns:p14="http://schemas.microsoft.com/office/powerpoint/2010/main" val="860429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TEST</a:t>
            </a:r>
            <a:br>
              <a:rPr lang="en-US" dirty="0">
                <a:solidFill>
                  <a:srgbClr val="FF0000"/>
                </a:solidFill>
              </a:rPr>
            </a:br>
            <a:br>
              <a:rPr lang="en-US" dirty="0">
                <a:solidFill>
                  <a:srgbClr val="FF0000"/>
                </a:solidFill>
              </a:rPr>
            </a:br>
            <a:r>
              <a:rPr lang="en-US" sz="2400" dirty="0">
                <a:solidFill>
                  <a:srgbClr val="FFFF00"/>
                </a:solidFill>
              </a:rPr>
              <a:t>“Testing is an opportunity to learn about your solution and your user.”</a:t>
            </a:r>
            <a:br>
              <a:rPr lang="en-US" sz="2400" dirty="0">
                <a:solidFill>
                  <a:srgbClr val="FFFF00"/>
                </a:solidFill>
              </a:rPr>
            </a:br>
            <a:br>
              <a:rPr lang="en-US" sz="2400" dirty="0">
                <a:solidFill>
                  <a:srgbClr val="FFFF00"/>
                </a:solidFill>
              </a:rPr>
            </a:br>
            <a:r>
              <a:rPr lang="en-US" sz="2400" dirty="0">
                <a:solidFill>
                  <a:srgbClr val="FFFF00"/>
                </a:solidFill>
              </a:rPr>
              <a:t>“Show, don’t tell…”</a:t>
            </a:r>
          </a:p>
        </p:txBody>
      </p:sp>
      <p:sp>
        <p:nvSpPr>
          <p:cNvPr id="3" name="Content Placeholder 2"/>
          <p:cNvSpPr>
            <a:spLocks noGrp="1"/>
          </p:cNvSpPr>
          <p:nvPr>
            <p:ph idx="1"/>
          </p:nvPr>
        </p:nvSpPr>
        <p:spPr>
          <a:xfrm>
            <a:off x="3869268" y="864107"/>
            <a:ext cx="7315200" cy="5446637"/>
          </a:xfrm>
        </p:spPr>
        <p:txBody>
          <a:bodyPr>
            <a:normAutofit fontScale="92500" lnSpcReduction="10000"/>
          </a:bodyPr>
          <a:lstStyle/>
          <a:p>
            <a:pPr marL="0" indent="0">
              <a:buNone/>
            </a:pPr>
            <a:r>
              <a:rPr lang="en-US" sz="2800" b="1" dirty="0">
                <a:solidFill>
                  <a:srgbClr val="92D050"/>
                </a:solidFill>
              </a:rPr>
              <a:t>The Test mode:</a:t>
            </a:r>
          </a:p>
          <a:p>
            <a:r>
              <a:rPr lang="en-US" sz="2600" dirty="0"/>
              <a:t>is when you solicit feedback about the Prototypes you created. Continue to ask “why” and focus on what you can learn about the person and the problem as well as your potential solutions.</a:t>
            </a:r>
          </a:p>
          <a:p>
            <a:r>
              <a:rPr lang="en-US" sz="2600" dirty="0"/>
              <a:t>may include the user testing a tangible object or taking on a role or task when approaching your prototype if a real life scenario is not possible.</a:t>
            </a:r>
          </a:p>
          <a:p>
            <a:r>
              <a:rPr lang="en-US" sz="2600" dirty="0"/>
              <a:t>informs the next iterations of prototypes. The feedback provides additional details as to what was successful and what was not. </a:t>
            </a:r>
          </a:p>
          <a:p>
            <a:r>
              <a:rPr lang="en-US" sz="2600" dirty="0"/>
              <a:t>allows you to bring multiple prototypes to the user for comparisons that may reveal additional  and better solutions. </a:t>
            </a:r>
          </a:p>
          <a:p>
            <a:pPr marL="0" indent="0">
              <a:buNone/>
            </a:pPr>
            <a:r>
              <a:rPr lang="en-US" sz="2600" b="1" i="1" dirty="0">
                <a:solidFill>
                  <a:srgbClr val="FFFF00"/>
                </a:solidFill>
              </a:rPr>
              <a:t>Sometimes you have to return to the drawing board!</a:t>
            </a:r>
          </a:p>
          <a:p>
            <a:endParaRPr lang="en-US" b="1" i="1" dirty="0"/>
          </a:p>
        </p:txBody>
      </p:sp>
    </p:spTree>
    <p:extLst>
      <p:ext uri="{BB962C8B-B14F-4D97-AF65-F5344CB8AC3E}">
        <p14:creationId xmlns:p14="http://schemas.microsoft.com/office/powerpoint/2010/main" val="2373739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4871" y="1465558"/>
            <a:ext cx="7173532" cy="3293209"/>
          </a:xfrm>
          <a:prstGeom prst="rect">
            <a:avLst/>
          </a:prstGeom>
          <a:noFill/>
        </p:spPr>
        <p:txBody>
          <a:bodyPr wrap="square" rtlCol="0">
            <a:spAutoFit/>
          </a:bodyPr>
          <a:lstStyle/>
          <a:p>
            <a:r>
              <a:rPr lang="en-US" sz="3600" dirty="0"/>
              <a:t>It’s time for you to test  and get feedback on the prototype artifacts you created. What worked and what didn’t?</a:t>
            </a:r>
          </a:p>
          <a:p>
            <a:endParaRPr lang="en-US" dirty="0"/>
          </a:p>
          <a:p>
            <a:endParaRPr lang="en-US" dirty="0"/>
          </a:p>
          <a:p>
            <a:r>
              <a:rPr lang="en-US" sz="2800" dirty="0">
                <a:solidFill>
                  <a:srgbClr val="FFFF00"/>
                </a:solidFill>
              </a:rPr>
              <a:t>Take 15 minutes to complete this activity </a:t>
            </a:r>
          </a:p>
        </p:txBody>
      </p:sp>
    </p:spTree>
    <p:extLst>
      <p:ext uri="{BB962C8B-B14F-4D97-AF65-F5344CB8AC3E}">
        <p14:creationId xmlns:p14="http://schemas.microsoft.com/office/powerpoint/2010/main" val="4181637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chemeClr val="tx1"/>
                </a:solidFill>
              </a:rPr>
              <a:t>Iteration (change/ refinement) is a fundamental of good design.</a:t>
            </a:r>
            <a:br>
              <a:rPr lang="en-US" sz="2400" dirty="0">
                <a:solidFill>
                  <a:srgbClr val="92D050"/>
                </a:solidFill>
              </a:rPr>
            </a:br>
            <a:br>
              <a:rPr lang="en-US" sz="2400" dirty="0"/>
            </a:br>
            <a:r>
              <a:rPr lang="en-US" sz="2400" dirty="0">
                <a:solidFill>
                  <a:srgbClr val="FFFF00"/>
                </a:solidFill>
              </a:rPr>
              <a:t>“What refinements can you make on that student parking dilemma based on the feedback from the testing phase?”</a:t>
            </a:r>
            <a:br>
              <a:rPr lang="en-US" sz="2400" dirty="0">
                <a:solidFill>
                  <a:srgbClr val="FFFF00"/>
                </a:solidFill>
              </a:rPr>
            </a:br>
            <a:br>
              <a:rPr lang="en-US" sz="2400" dirty="0">
                <a:solidFill>
                  <a:srgbClr val="FFFF00"/>
                </a:solidFill>
              </a:rPr>
            </a:br>
            <a:r>
              <a:rPr lang="en-US" sz="2400" dirty="0">
                <a:solidFill>
                  <a:srgbClr val="FFFF00"/>
                </a:solidFill>
              </a:rPr>
              <a:t>“Do you have a great solution you can present?”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582" y="1618043"/>
            <a:ext cx="6841236" cy="3856579"/>
          </a:xfrm>
          <a:prstGeom prst="rect">
            <a:avLst/>
          </a:prstGeom>
        </p:spPr>
      </p:pic>
    </p:spTree>
    <p:extLst>
      <p:ext uri="{BB962C8B-B14F-4D97-AF65-F5344CB8AC3E}">
        <p14:creationId xmlns:p14="http://schemas.microsoft.com/office/powerpoint/2010/main" val="1370971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92D050"/>
                </a:solidFill>
              </a:rPr>
              <a:t>Assignment:</a:t>
            </a:r>
            <a:br>
              <a:rPr lang="en-US" sz="4000" dirty="0">
                <a:solidFill>
                  <a:srgbClr val="FF0000"/>
                </a:solidFill>
              </a:rPr>
            </a:br>
            <a:br>
              <a:rPr lang="en-US" sz="4000" dirty="0">
                <a:solidFill>
                  <a:srgbClr val="FF0000"/>
                </a:solidFill>
              </a:rPr>
            </a:br>
            <a:r>
              <a:rPr lang="en-US" sz="2700" i="1" dirty="0">
                <a:solidFill>
                  <a:srgbClr val="FFFF00"/>
                </a:solidFill>
              </a:rPr>
              <a:t>1. </a:t>
            </a:r>
            <a:r>
              <a:rPr lang="en-US" sz="2400" i="1" dirty="0">
                <a:solidFill>
                  <a:srgbClr val="FFFF00"/>
                </a:solidFill>
              </a:rPr>
              <a:t>What are the steps followed in Design Thinking?</a:t>
            </a:r>
            <a:br>
              <a:rPr lang="en-US" sz="2400" i="1" dirty="0">
                <a:solidFill>
                  <a:srgbClr val="FFFF00"/>
                </a:solidFill>
              </a:rPr>
            </a:br>
            <a:br>
              <a:rPr lang="en-US" sz="2400" i="1" dirty="0">
                <a:solidFill>
                  <a:srgbClr val="FFFF00"/>
                </a:solidFill>
              </a:rPr>
            </a:br>
            <a:r>
              <a:rPr lang="en-US" sz="2400" i="1" dirty="0">
                <a:solidFill>
                  <a:srgbClr val="FFFF00"/>
                </a:solidFill>
              </a:rPr>
              <a:t> </a:t>
            </a:r>
            <a:r>
              <a:rPr lang="en-US" sz="2700" i="1" dirty="0">
                <a:solidFill>
                  <a:srgbClr val="FFFF00"/>
                </a:solidFill>
              </a:rPr>
              <a:t>2. </a:t>
            </a:r>
            <a:r>
              <a:rPr lang="en-US" sz="2400" i="1" dirty="0">
                <a:solidFill>
                  <a:srgbClr val="FFFF00"/>
                </a:solidFill>
              </a:rPr>
              <a:t>In your own words, describe each one and their importance in developing successful design solutions.</a:t>
            </a:r>
            <a:br>
              <a:rPr lang="en-US" sz="2400" dirty="0">
                <a:solidFill>
                  <a:srgbClr val="FFFF00"/>
                </a:solidFill>
              </a:rPr>
            </a:br>
            <a:endParaRPr lang="en-US" sz="2400" dirty="0">
              <a:solidFill>
                <a:srgbClr val="FFFF00"/>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79582" y="2765128"/>
            <a:ext cx="5048492" cy="2845963"/>
          </a:xfrm>
        </p:spPr>
      </p:pic>
    </p:spTree>
    <p:extLst>
      <p:ext uri="{BB962C8B-B14F-4D97-AF65-F5344CB8AC3E}">
        <p14:creationId xmlns:p14="http://schemas.microsoft.com/office/powerpoint/2010/main" val="285990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a:t>
            </a:r>
            <a:r>
              <a:rPr lang="en-US" sz="4400" b="1" dirty="0">
                <a:solidFill>
                  <a:srgbClr val="92D050"/>
                </a:solidFill>
              </a:rPr>
              <a:t>Create</a:t>
            </a:r>
            <a:r>
              <a:rPr lang="en-US" dirty="0"/>
              <a:t> and </a:t>
            </a:r>
            <a:r>
              <a:rPr lang="en-US" sz="4400" b="1" dirty="0">
                <a:solidFill>
                  <a:srgbClr val="92D050"/>
                </a:solidFill>
              </a:rPr>
              <a:t>Innovate</a:t>
            </a:r>
            <a:r>
              <a:rPr lang="en-US" dirty="0"/>
              <a:t>?</a:t>
            </a:r>
          </a:p>
        </p:txBody>
      </p:sp>
      <p:sp>
        <p:nvSpPr>
          <p:cNvPr id="3" name="Content Placeholder 2"/>
          <p:cNvSpPr>
            <a:spLocks noGrp="1"/>
          </p:cNvSpPr>
          <p:nvPr>
            <p:ph idx="1"/>
          </p:nvPr>
        </p:nvSpPr>
        <p:spPr>
          <a:xfrm>
            <a:off x="3869268" y="1123837"/>
            <a:ext cx="7315200" cy="5120640"/>
          </a:xfrm>
        </p:spPr>
        <p:txBody>
          <a:bodyPr/>
          <a:lstStyle/>
          <a:p>
            <a:pPr marL="0" indent="0">
              <a:buNone/>
            </a:pPr>
            <a:r>
              <a:rPr lang="en-US" sz="3600" b="1" dirty="0">
                <a:solidFill>
                  <a:srgbClr val="92D050"/>
                </a:solidFill>
              </a:rPr>
              <a:t>Create</a:t>
            </a:r>
            <a:r>
              <a:rPr lang="en-US" sz="3600" dirty="0"/>
              <a:t>:  </a:t>
            </a:r>
          </a:p>
          <a:p>
            <a:pPr marL="0" indent="0">
              <a:buNone/>
            </a:pPr>
            <a:r>
              <a:rPr lang="en-US" sz="2800" dirty="0"/>
              <a:t>	   To turn new ideas into reality</a:t>
            </a:r>
          </a:p>
          <a:p>
            <a:pPr marL="0" indent="0">
              <a:buNone/>
            </a:pPr>
            <a:r>
              <a:rPr lang="en-US" sz="2800" dirty="0"/>
              <a:t>                   Make connections and problem solve</a:t>
            </a:r>
          </a:p>
          <a:p>
            <a:pPr marL="0" indent="0">
              <a:buNone/>
            </a:pPr>
            <a:endParaRPr lang="en-US" sz="2800" dirty="0"/>
          </a:p>
          <a:p>
            <a:pPr marL="0" indent="0">
              <a:buNone/>
            </a:pPr>
            <a:endParaRPr lang="en-US" sz="2800" dirty="0"/>
          </a:p>
          <a:p>
            <a:pPr marL="0" indent="0">
              <a:buNone/>
            </a:pPr>
            <a:r>
              <a:rPr lang="en-US" sz="2600" dirty="0">
                <a:solidFill>
                  <a:srgbClr val="FFFF00"/>
                </a:solidFill>
              </a:rPr>
              <a:t>What do you do when you are told to create a project for school…what processes do you undertake to produce a good quality product?</a:t>
            </a:r>
          </a:p>
        </p:txBody>
      </p:sp>
    </p:spTree>
    <p:extLst>
      <p:ext uri="{BB962C8B-B14F-4D97-AF65-F5344CB8AC3E}">
        <p14:creationId xmlns:p14="http://schemas.microsoft.com/office/powerpoint/2010/main" val="268268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900" y="-1070262"/>
            <a:ext cx="7315200" cy="3255264"/>
          </a:xfrm>
        </p:spPr>
        <p:txBody>
          <a:bodyPr>
            <a:normAutofit/>
          </a:bodyPr>
          <a:lstStyle/>
          <a:p>
            <a:r>
              <a:rPr lang="en-US" sz="3600" b="1" dirty="0">
                <a:solidFill>
                  <a:srgbClr val="92D050"/>
                </a:solidFill>
              </a:rPr>
              <a:t>Innovate</a:t>
            </a:r>
          </a:p>
        </p:txBody>
      </p:sp>
      <p:sp>
        <p:nvSpPr>
          <p:cNvPr id="3" name="Subtitle 2"/>
          <p:cNvSpPr>
            <a:spLocks noGrp="1"/>
          </p:cNvSpPr>
          <p:nvPr>
            <p:ph type="subTitle" idx="1"/>
          </p:nvPr>
        </p:nvSpPr>
        <p:spPr>
          <a:xfrm>
            <a:off x="1485900" y="2389909"/>
            <a:ext cx="7749782" cy="2763982"/>
          </a:xfrm>
        </p:spPr>
        <p:txBody>
          <a:bodyPr/>
          <a:lstStyle/>
          <a:p>
            <a:r>
              <a:rPr lang="en-US" dirty="0"/>
              <a:t>According to Webster, to innovate means to do something in a NEW way or develop new methods and thinking of the way something is accomplished.</a:t>
            </a:r>
          </a:p>
          <a:p>
            <a:endParaRPr lang="en-US" dirty="0"/>
          </a:p>
          <a:p>
            <a:r>
              <a:rPr lang="en-US" dirty="0">
                <a:solidFill>
                  <a:srgbClr val="FFFF00"/>
                </a:solidFill>
              </a:rPr>
              <a:t>So back to that school project…”How could you have been </a:t>
            </a:r>
          </a:p>
          <a:p>
            <a:r>
              <a:rPr lang="en-US" dirty="0">
                <a:solidFill>
                  <a:srgbClr val="FFFF00"/>
                </a:solidFill>
              </a:rPr>
              <a:t>Innovative in your approach to the product you were creating?”</a:t>
            </a:r>
          </a:p>
          <a:p>
            <a:endParaRPr lang="en-US" dirty="0">
              <a:solidFill>
                <a:schemeClr val="accent3">
                  <a:lumMod val="50000"/>
                </a:schemeClr>
              </a:solidFill>
            </a:endParaRPr>
          </a:p>
          <a:p>
            <a:endParaRPr lang="en-US" dirty="0"/>
          </a:p>
        </p:txBody>
      </p:sp>
    </p:spTree>
    <p:extLst>
      <p:ext uri="{BB962C8B-B14F-4D97-AF65-F5344CB8AC3E}">
        <p14:creationId xmlns:p14="http://schemas.microsoft.com/office/powerpoint/2010/main" val="118217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92D050"/>
                </a:solidFill>
              </a:rPr>
              <a:t>Why is it important to push ourselves to think INNOVATIVELY?</a:t>
            </a:r>
          </a:p>
        </p:txBody>
      </p:sp>
      <p:sp>
        <p:nvSpPr>
          <p:cNvPr id="3" name="Rectangle 2">
            <a:extLst>
              <a:ext uri="{FF2B5EF4-FFF2-40B4-BE49-F238E27FC236}">
                <a16:creationId xmlns:a16="http://schemas.microsoft.com/office/drawing/2014/main" id="{A6F1B6C5-DBF5-461F-AB86-FCD83C8AC7BD}"/>
              </a:ext>
            </a:extLst>
          </p:cNvPr>
          <p:cNvSpPr/>
          <p:nvPr/>
        </p:nvSpPr>
        <p:spPr>
          <a:xfrm>
            <a:off x="4492487" y="490475"/>
            <a:ext cx="6096000" cy="4247317"/>
          </a:xfrm>
          <a:prstGeom prst="rect">
            <a:avLst/>
          </a:prstGeom>
        </p:spPr>
        <p:txBody>
          <a:bodyPr>
            <a:spAutoFit/>
          </a:bodyPr>
          <a:lstStyle/>
          <a:p>
            <a:r>
              <a:rPr lang="en-US" sz="3600" b="1" dirty="0">
                <a:latin typeface="Bitter"/>
              </a:rPr>
              <a:t>1.</a:t>
            </a:r>
            <a:r>
              <a:rPr lang="en-US" sz="3600" dirty="0">
                <a:latin typeface="Bitter"/>
              </a:rPr>
              <a:t> </a:t>
            </a:r>
            <a:r>
              <a:rPr lang="en-US" sz="3600" b="1" dirty="0">
                <a:latin typeface="Bitter"/>
              </a:rPr>
              <a:t>Personal growth</a:t>
            </a:r>
          </a:p>
          <a:p>
            <a:r>
              <a:rPr lang="en-US" sz="3600" b="1" dirty="0">
                <a:latin typeface="Bitter"/>
              </a:rPr>
              <a:t>2. Flexibility</a:t>
            </a:r>
          </a:p>
          <a:p>
            <a:r>
              <a:rPr lang="en-US" sz="3600" b="1" dirty="0">
                <a:latin typeface="Bitter"/>
              </a:rPr>
              <a:t>3  Life values</a:t>
            </a:r>
          </a:p>
          <a:p>
            <a:r>
              <a:rPr lang="en-US" sz="3600" b="1" dirty="0">
                <a:latin typeface="Bitter"/>
              </a:rPr>
              <a:t>4.</a:t>
            </a:r>
            <a:r>
              <a:rPr lang="en-US" sz="3600" b="1" dirty="0"/>
              <a:t> Strength</a:t>
            </a:r>
            <a:endParaRPr lang="en-US" sz="3600" dirty="0"/>
          </a:p>
          <a:p>
            <a:r>
              <a:rPr lang="en-US" sz="3600" b="1" dirty="0">
                <a:latin typeface="Bitter"/>
              </a:rPr>
              <a:t>5. Moving forward  (progress)</a:t>
            </a:r>
          </a:p>
          <a:p>
            <a:r>
              <a:rPr lang="en-US" sz="3600" b="1" dirty="0">
                <a:latin typeface="Bitter"/>
              </a:rPr>
              <a:t>6. Opportunities</a:t>
            </a:r>
          </a:p>
          <a:p>
            <a:endParaRPr lang="en-US" sz="3600" b="1" dirty="0">
              <a:latin typeface="Bitter"/>
            </a:endParaRPr>
          </a:p>
          <a:p>
            <a:endParaRPr lang="en-US" dirty="0">
              <a:latin typeface="Bitter"/>
            </a:endParaRPr>
          </a:p>
        </p:txBody>
      </p:sp>
    </p:spTree>
    <p:extLst>
      <p:ext uri="{BB962C8B-B14F-4D97-AF65-F5344CB8AC3E}">
        <p14:creationId xmlns:p14="http://schemas.microsoft.com/office/powerpoint/2010/main" val="66948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 moment and think of a product….</a:t>
            </a:r>
          </a:p>
        </p:txBody>
      </p:sp>
      <p:sp>
        <p:nvSpPr>
          <p:cNvPr id="3" name="Content Placeholder 2"/>
          <p:cNvSpPr>
            <a:spLocks noGrp="1"/>
          </p:cNvSpPr>
          <p:nvPr>
            <p:ph sz="half" idx="1"/>
          </p:nvPr>
        </p:nvSpPr>
        <p:spPr>
          <a:xfrm>
            <a:off x="4017541" y="864108"/>
            <a:ext cx="3082359" cy="5120640"/>
          </a:xfrm>
        </p:spPr>
        <p:txBody>
          <a:bodyPr>
            <a:normAutofit/>
          </a:bodyPr>
          <a:lstStyle/>
          <a:p>
            <a:pPr marL="0" indent="0">
              <a:buNone/>
            </a:pPr>
            <a:r>
              <a:rPr lang="en-US" sz="20000" dirty="0">
                <a:solidFill>
                  <a:srgbClr val="FF0000"/>
                </a:solidFill>
              </a:rPr>
              <a:t>?</a:t>
            </a:r>
          </a:p>
        </p:txBody>
      </p:sp>
      <p:sp>
        <p:nvSpPr>
          <p:cNvPr id="4" name="Content Placeholder 3"/>
          <p:cNvSpPr>
            <a:spLocks noGrp="1"/>
          </p:cNvSpPr>
          <p:nvPr>
            <p:ph sz="half" idx="2"/>
          </p:nvPr>
        </p:nvSpPr>
        <p:spPr>
          <a:xfrm>
            <a:off x="7342631" y="1003761"/>
            <a:ext cx="3474720" cy="5120640"/>
          </a:xfrm>
        </p:spPr>
        <p:txBody>
          <a:bodyPr/>
          <a:lstStyle/>
          <a:p>
            <a:endParaRPr lang="en-US" dirty="0">
              <a:solidFill>
                <a:srgbClr val="FF0000"/>
              </a:solidFill>
            </a:endParaRPr>
          </a:p>
        </p:txBody>
      </p:sp>
      <p:graphicFrame>
        <p:nvGraphicFramePr>
          <p:cNvPr id="5" name="Diagram 4"/>
          <p:cNvGraphicFramePr/>
          <p:nvPr>
            <p:extLst>
              <p:ext uri="{D42A27DB-BD31-4B8C-83A1-F6EECF244321}">
                <p14:modId xmlns:p14="http://schemas.microsoft.com/office/powerpoint/2010/main" val="1282654530"/>
              </p:ext>
            </p:extLst>
          </p:nvPr>
        </p:nvGraphicFramePr>
        <p:xfrm>
          <a:off x="5600700" y="599131"/>
          <a:ext cx="5174672" cy="5390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FFFF00"/>
                </a:solidFill>
              </a:rPr>
              <a:t>DESIGN THINKING</a:t>
            </a:r>
          </a:p>
        </p:txBody>
      </p:sp>
      <p:sp>
        <p:nvSpPr>
          <p:cNvPr id="3" name="Rectangle 2"/>
          <p:cNvSpPr/>
          <p:nvPr/>
        </p:nvSpPr>
        <p:spPr>
          <a:xfrm>
            <a:off x="3950970" y="2824263"/>
            <a:ext cx="6096000" cy="1200329"/>
          </a:xfrm>
          <a:prstGeom prst="rect">
            <a:avLst/>
          </a:prstGeom>
        </p:spPr>
        <p:txBody>
          <a:bodyPr>
            <a:spAutoFit/>
          </a:bodyPr>
          <a:lstStyle/>
          <a:p>
            <a:r>
              <a:rPr lang="en-US" sz="2400" dirty="0"/>
              <a:t>Methodology used by designers to solve complex problems, and find desirable solutions for clients.</a:t>
            </a:r>
          </a:p>
        </p:txBody>
      </p:sp>
    </p:spTree>
    <p:extLst>
      <p:ext uri="{BB962C8B-B14F-4D97-AF65-F5344CB8AC3E}">
        <p14:creationId xmlns:p14="http://schemas.microsoft.com/office/powerpoint/2010/main" val="230805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of </a:t>
            </a:r>
            <a:r>
              <a:rPr lang="en-US" sz="4400" dirty="0">
                <a:solidFill>
                  <a:srgbClr val="FFFF00"/>
                </a:solidFill>
              </a:rPr>
              <a:t>DESIGN THINKING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881587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536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EMPATHIZE</a:t>
            </a:r>
            <a:br>
              <a:rPr lang="en-US" dirty="0">
                <a:solidFill>
                  <a:srgbClr val="FF0000"/>
                </a:solidFill>
              </a:rPr>
            </a:br>
            <a:br>
              <a:rPr lang="en-US" dirty="0">
                <a:solidFill>
                  <a:srgbClr val="FF0000"/>
                </a:solidFill>
              </a:rPr>
            </a:br>
            <a:r>
              <a:rPr lang="en-US" sz="2400" dirty="0">
                <a:solidFill>
                  <a:srgbClr val="FFFF00"/>
                </a:solidFill>
              </a:rPr>
              <a:t>“To create meaningful innovations, you need to know your users and care about their lives.”</a:t>
            </a:r>
          </a:p>
        </p:txBody>
      </p:sp>
      <p:sp>
        <p:nvSpPr>
          <p:cNvPr id="3" name="Content Placeholder 2"/>
          <p:cNvSpPr>
            <a:spLocks noGrp="1"/>
          </p:cNvSpPr>
          <p:nvPr>
            <p:ph idx="1"/>
          </p:nvPr>
        </p:nvSpPr>
        <p:spPr>
          <a:xfrm>
            <a:off x="3896977" y="1737360"/>
            <a:ext cx="7315200" cy="5120640"/>
          </a:xfrm>
        </p:spPr>
        <p:txBody>
          <a:bodyPr>
            <a:noAutofit/>
          </a:bodyPr>
          <a:lstStyle/>
          <a:p>
            <a:pPr marL="0" indent="0">
              <a:buNone/>
            </a:pPr>
            <a:r>
              <a:rPr lang="en-US" sz="2800" b="1" dirty="0">
                <a:solidFill>
                  <a:srgbClr val="92D050"/>
                </a:solidFill>
              </a:rPr>
              <a:t>Empathy is:</a:t>
            </a:r>
          </a:p>
          <a:p>
            <a:r>
              <a:rPr lang="en-US" sz="2800" dirty="0"/>
              <a:t> the centerpiece of a human-centered design process.</a:t>
            </a:r>
          </a:p>
          <a:p>
            <a:r>
              <a:rPr lang="en-US" sz="2800" dirty="0"/>
              <a:t>the work you do to understand people within the context of your design challenge.</a:t>
            </a:r>
          </a:p>
          <a:p>
            <a:r>
              <a:rPr lang="en-US" sz="2800" dirty="0"/>
              <a:t>an activity that allows you to uncover the problem that needs to be addressed by watching, listening and discovering insights that give YOU the direction to create innovative solutions.</a:t>
            </a:r>
          </a:p>
          <a:p>
            <a:r>
              <a:rPr lang="en-US" sz="2800" dirty="0"/>
              <a:t>a process of OBSERVING, ENGAGING , WATCHING and LISTENING.</a:t>
            </a:r>
          </a:p>
          <a:p>
            <a:endParaRPr lang="en-US" sz="2800" dirty="0"/>
          </a:p>
          <a:p>
            <a:endParaRPr lang="en-US" sz="2800" dirty="0"/>
          </a:p>
          <a:p>
            <a:endParaRPr lang="en-US" sz="2800" dirty="0"/>
          </a:p>
        </p:txBody>
      </p:sp>
    </p:spTree>
    <p:extLst>
      <p:ext uri="{BB962C8B-B14F-4D97-AF65-F5344CB8AC3E}">
        <p14:creationId xmlns:p14="http://schemas.microsoft.com/office/powerpoint/2010/main" val="86056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In your own words, write what you think </a:t>
            </a:r>
            <a:r>
              <a:rPr lang="en-US" b="1" dirty="0">
                <a:solidFill>
                  <a:srgbClr val="92D050"/>
                </a:solidFill>
              </a:rPr>
              <a:t>Empathy</a:t>
            </a:r>
            <a:r>
              <a:rPr lang="en-US" dirty="0">
                <a:solidFill>
                  <a:schemeClr val="accent3"/>
                </a:solidFill>
              </a:rPr>
              <a:t> </a:t>
            </a:r>
            <a:r>
              <a:rPr lang="en-US" dirty="0">
                <a:solidFill>
                  <a:srgbClr val="FFFF00"/>
                </a:solidFill>
              </a:rPr>
              <a:t>is and its goal in Design  Thinking</a:t>
            </a:r>
          </a:p>
        </p:txBody>
      </p:sp>
    </p:spTree>
    <p:extLst>
      <p:ext uri="{BB962C8B-B14F-4D97-AF65-F5344CB8AC3E}">
        <p14:creationId xmlns:p14="http://schemas.microsoft.com/office/powerpoint/2010/main" val="1740258810"/>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524</TotalTime>
  <Words>690</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Bitter</vt:lpstr>
      <vt:lpstr>Calibri</vt:lpstr>
      <vt:lpstr>Corbel</vt:lpstr>
      <vt:lpstr>Wingdings 2</vt:lpstr>
      <vt:lpstr>Frame</vt:lpstr>
      <vt:lpstr> Creative Design Solutions: Design Thinking</vt:lpstr>
      <vt:lpstr>How do we Create and Innovate?</vt:lpstr>
      <vt:lpstr>Innovate</vt:lpstr>
      <vt:lpstr>Why is it important to push ourselves to think INNOVATIVELY?</vt:lpstr>
      <vt:lpstr>Take a moment and think of a product….</vt:lpstr>
      <vt:lpstr>DESIGN THINKING</vt:lpstr>
      <vt:lpstr>The process of DESIGN THINKING</vt:lpstr>
      <vt:lpstr>EMPATHIZE  “To create meaningful innovations, you need to know your users and care about their lives.”</vt:lpstr>
      <vt:lpstr>In your own words, write what you think Empathy is and its goal in Design  Thinking</vt:lpstr>
      <vt:lpstr>DEFINE  “Framing the right problem is the only way to create the right solution.”</vt:lpstr>
      <vt:lpstr>How does the the  DEFINE mode facilitate the crafting of an accurate problem statement or point of view?  </vt:lpstr>
      <vt:lpstr>IDEATE  “It’s not about coming up with the ‘right’ idea but about generating the broadest range of possibilities”</vt:lpstr>
      <vt:lpstr>Problem to IDEATE: There is insufficient student parking at your school.  As you brainstorm with a partner or group, come up  with possible solutions that address this issue. DO NOT evaluate a final solution yet!  Take 15 minutes to complete this activity.</vt:lpstr>
      <vt:lpstr>PROTOTYPE  “Build to think and test to learn”  “Craft artifacts to get you closer to your final solution” </vt:lpstr>
      <vt:lpstr>It’s time to create prototypes of  the solutions you created in the ideation phase for the student parking dilemma.  Remember, these can take the form of models, sketches or any other type of artifact that adequately conveys your concepts.  Take 20 Minutes to complete this activity</vt:lpstr>
      <vt:lpstr>TEST  “Testing is an opportunity to learn about your solution and your user.”  “Show, don’t tell…”</vt:lpstr>
      <vt:lpstr>PowerPoint Presentation</vt:lpstr>
      <vt:lpstr>Iteration (change/ refinement) is a fundamental of good design.  “What refinements can you make on that student parking dilemma based on the feedback from the testing phase?”  “Do you have a great solution you can present?”</vt:lpstr>
      <vt:lpstr>Assignment:  1. What are the steps followed in Design Thinking?   2. In your own words, describe each one and their importance in developing successful design solutions. </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 design concepts in the creative design process</dc:title>
  <dc:creator>Pinkston, Robert E.</dc:creator>
  <cp:lastModifiedBy>Cristina Magno _ Staff - CaryHS</cp:lastModifiedBy>
  <cp:revision>48</cp:revision>
  <cp:lastPrinted>2017-03-01T16:16:27Z</cp:lastPrinted>
  <dcterms:created xsi:type="dcterms:W3CDTF">2016-12-13T19:55:26Z</dcterms:created>
  <dcterms:modified xsi:type="dcterms:W3CDTF">2018-09-03T16:30:40Z</dcterms:modified>
</cp:coreProperties>
</file>