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98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91" d="100"/>
          <a:sy n="91" d="100"/>
        </p:scale>
        <p:origin x="208"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10/18/17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10/18/17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10/18/17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10/18/17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10/18/17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10/18/17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10/18/17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D168E8-C709-438D-BBBE-C7D94A460C3F}"/>
              </a:ext>
            </a:extLst>
          </p:cNvPr>
          <p:cNvSpPr>
            <a:spLocks noGrp="1"/>
          </p:cNvSpPr>
          <p:nvPr>
            <p:ph type="ctrTitle"/>
          </p:nvPr>
        </p:nvSpPr>
        <p:spPr/>
        <p:txBody>
          <a:bodyPr/>
          <a:lstStyle/>
          <a:p>
            <a:r>
              <a:rPr lang="en-US" dirty="0"/>
              <a:t>color Selection</a:t>
            </a:r>
          </a:p>
        </p:txBody>
      </p:sp>
      <p:sp>
        <p:nvSpPr>
          <p:cNvPr id="3" name="Subtitle 2">
            <a:extLst>
              <a:ext uri="{FF2B5EF4-FFF2-40B4-BE49-F238E27FC236}">
                <a16:creationId xmlns="" xmlns:a16="http://schemas.microsoft.com/office/drawing/2014/main" id="{B6423EC9-035D-4B21-8E3C-4E0F19B9F68D}"/>
              </a:ext>
            </a:extLst>
          </p:cNvPr>
          <p:cNvSpPr>
            <a:spLocks noGrp="1"/>
          </p:cNvSpPr>
          <p:nvPr>
            <p:ph type="subTitle" idx="1"/>
          </p:nvPr>
        </p:nvSpPr>
        <p:spPr/>
        <p:txBody>
          <a:bodyPr/>
          <a:lstStyle/>
          <a:p>
            <a:r>
              <a:rPr lang="en-US" dirty="0"/>
              <a:t>Obj. 2.01 - Color</a:t>
            </a:r>
          </a:p>
        </p:txBody>
      </p:sp>
    </p:spTree>
    <p:extLst>
      <p:ext uri="{BB962C8B-B14F-4D97-AF65-F5344CB8AC3E}">
        <p14:creationId xmlns:p14="http://schemas.microsoft.com/office/powerpoint/2010/main" val="3636568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112638-0228-49A1-8910-603BCC20D9DE}"/>
              </a:ext>
            </a:extLst>
          </p:cNvPr>
          <p:cNvSpPr>
            <a:spLocks noGrp="1"/>
          </p:cNvSpPr>
          <p:nvPr>
            <p:ph type="title"/>
          </p:nvPr>
        </p:nvSpPr>
        <p:spPr>
          <a:xfrm>
            <a:off x="2895600" y="440121"/>
            <a:ext cx="8610600" cy="1293028"/>
          </a:xfrm>
        </p:spPr>
        <p:txBody>
          <a:bodyPr/>
          <a:lstStyle/>
          <a:p>
            <a:r>
              <a:rPr lang="en-US" dirty="0">
                <a:solidFill>
                  <a:schemeClr val="accent5">
                    <a:lumMod val="40000"/>
                    <a:lumOff val="60000"/>
                  </a:schemeClr>
                </a:solidFill>
              </a:rPr>
              <a:t>Tips for Color selection:</a:t>
            </a:r>
          </a:p>
        </p:txBody>
      </p:sp>
      <p:sp>
        <p:nvSpPr>
          <p:cNvPr id="3" name="Content Placeholder 2">
            <a:extLst>
              <a:ext uri="{FF2B5EF4-FFF2-40B4-BE49-F238E27FC236}">
                <a16:creationId xmlns="" xmlns:a16="http://schemas.microsoft.com/office/drawing/2014/main" id="{72854C8E-722E-42BE-9001-6F3E4910E026}"/>
              </a:ext>
            </a:extLst>
          </p:cNvPr>
          <p:cNvSpPr>
            <a:spLocks noGrp="1"/>
          </p:cNvSpPr>
          <p:nvPr>
            <p:ph idx="1"/>
          </p:nvPr>
        </p:nvSpPr>
        <p:spPr>
          <a:xfrm>
            <a:off x="598631" y="1733149"/>
            <a:ext cx="11100548" cy="4680621"/>
          </a:xfrm>
        </p:spPr>
        <p:txBody>
          <a:bodyPr>
            <a:normAutofit/>
          </a:bodyPr>
          <a:lstStyle/>
          <a:p>
            <a:r>
              <a:rPr lang="en-US" sz="2300" dirty="0">
                <a:solidFill>
                  <a:schemeClr val="accent6">
                    <a:lumMod val="40000"/>
                    <a:lumOff val="60000"/>
                  </a:schemeClr>
                </a:solidFill>
              </a:rPr>
              <a:t>Brighter colors are best in smaller amounts (accent wall, accessories, etc.)</a:t>
            </a:r>
          </a:p>
          <a:p>
            <a:pPr lvl="0"/>
            <a:r>
              <a:rPr lang="en-US" sz="2300" dirty="0">
                <a:solidFill>
                  <a:schemeClr val="accent6">
                    <a:lumMod val="40000"/>
                    <a:lumOff val="60000"/>
                  </a:schemeClr>
                </a:solidFill>
              </a:rPr>
              <a:t>Duller colors do not demand as much attention, allowing the eye to move around and visually expanding a space.</a:t>
            </a:r>
          </a:p>
          <a:p>
            <a:pPr lvl="0"/>
            <a:r>
              <a:rPr lang="en-US" sz="2300" dirty="0">
                <a:solidFill>
                  <a:schemeClr val="accent6">
                    <a:lumMod val="40000"/>
                    <a:lumOff val="60000"/>
                  </a:schemeClr>
                </a:solidFill>
              </a:rPr>
              <a:t>Bright colors draw attention. They will appear brighter against neutrals.</a:t>
            </a:r>
          </a:p>
          <a:p>
            <a:pPr lvl="0"/>
            <a:r>
              <a:rPr lang="en-US" sz="2300" dirty="0">
                <a:solidFill>
                  <a:schemeClr val="accent6">
                    <a:lumMod val="40000"/>
                    <a:lumOff val="60000"/>
                  </a:schemeClr>
                </a:solidFill>
              </a:rPr>
              <a:t>Warm colors (reds, oranges, yellows) seem to advance and grab attention. They can make a large area seem cozier or objects seem larger or more noticeable.</a:t>
            </a:r>
          </a:p>
          <a:p>
            <a:pPr lvl="0"/>
            <a:r>
              <a:rPr lang="en-US" sz="2300" dirty="0">
                <a:solidFill>
                  <a:schemeClr val="accent6">
                    <a:lumMod val="40000"/>
                    <a:lumOff val="60000"/>
                  </a:schemeClr>
                </a:solidFill>
              </a:rPr>
              <a:t>Cool colors (blues, greens, purples) seem to recede and can make a small area seem more expansive or make an object seem smaller or less noticeable.</a:t>
            </a:r>
          </a:p>
          <a:p>
            <a:pPr lvl="0"/>
            <a:r>
              <a:rPr lang="en-US" sz="2300" dirty="0">
                <a:solidFill>
                  <a:schemeClr val="accent6">
                    <a:lumMod val="40000"/>
                    <a:lumOff val="60000"/>
                  </a:schemeClr>
                </a:solidFill>
              </a:rPr>
              <a:t>Red increases the perception of time spent in a room, while blue decreases this perception.</a:t>
            </a:r>
          </a:p>
        </p:txBody>
      </p:sp>
    </p:spTree>
    <p:extLst>
      <p:ext uri="{BB962C8B-B14F-4D97-AF65-F5344CB8AC3E}">
        <p14:creationId xmlns:p14="http://schemas.microsoft.com/office/powerpoint/2010/main" val="341844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112638-0228-49A1-8910-603BCC20D9DE}"/>
              </a:ext>
            </a:extLst>
          </p:cNvPr>
          <p:cNvSpPr>
            <a:spLocks noGrp="1"/>
          </p:cNvSpPr>
          <p:nvPr>
            <p:ph type="title"/>
          </p:nvPr>
        </p:nvSpPr>
        <p:spPr>
          <a:xfrm>
            <a:off x="2895600" y="407693"/>
            <a:ext cx="8610600" cy="1293028"/>
          </a:xfrm>
        </p:spPr>
        <p:txBody>
          <a:bodyPr/>
          <a:lstStyle/>
          <a:p>
            <a:r>
              <a:rPr lang="en-US" dirty="0">
                <a:solidFill>
                  <a:schemeClr val="accent5">
                    <a:lumMod val="40000"/>
                    <a:lumOff val="60000"/>
                  </a:schemeClr>
                </a:solidFill>
              </a:rPr>
              <a:t>Tips for Color selection (continued):</a:t>
            </a:r>
          </a:p>
        </p:txBody>
      </p:sp>
      <p:sp>
        <p:nvSpPr>
          <p:cNvPr id="3" name="Content Placeholder 2">
            <a:extLst>
              <a:ext uri="{FF2B5EF4-FFF2-40B4-BE49-F238E27FC236}">
                <a16:creationId xmlns="" xmlns:a16="http://schemas.microsoft.com/office/drawing/2014/main" id="{72854C8E-722E-42BE-9001-6F3E4910E026}"/>
              </a:ext>
            </a:extLst>
          </p:cNvPr>
          <p:cNvSpPr>
            <a:spLocks noGrp="1"/>
          </p:cNvSpPr>
          <p:nvPr>
            <p:ph idx="1"/>
          </p:nvPr>
        </p:nvSpPr>
        <p:spPr>
          <a:xfrm>
            <a:off x="685800" y="1919591"/>
            <a:ext cx="10820400" cy="4630365"/>
          </a:xfrm>
        </p:spPr>
        <p:txBody>
          <a:bodyPr>
            <a:normAutofit lnSpcReduction="10000"/>
          </a:bodyPr>
          <a:lstStyle/>
          <a:p>
            <a:r>
              <a:rPr lang="en-US" sz="2300" dirty="0">
                <a:solidFill>
                  <a:schemeClr val="accent6">
                    <a:lumMod val="40000"/>
                    <a:lumOff val="60000"/>
                  </a:schemeClr>
                </a:solidFill>
              </a:rPr>
              <a:t>Neutrals can be light or dark as well as warm or cool in a space.</a:t>
            </a:r>
          </a:p>
          <a:p>
            <a:pPr lvl="0"/>
            <a:r>
              <a:rPr lang="en-US" sz="2300" dirty="0">
                <a:solidFill>
                  <a:schemeClr val="accent6">
                    <a:lumMod val="40000"/>
                    <a:lumOff val="60000"/>
                  </a:schemeClr>
                </a:solidFill>
              </a:rPr>
              <a:t>Using the same color on unlike objects or patterns can unify them.</a:t>
            </a:r>
          </a:p>
          <a:p>
            <a:pPr lvl="0"/>
            <a:r>
              <a:rPr lang="en-US" sz="2300" dirty="0">
                <a:solidFill>
                  <a:schemeClr val="accent6">
                    <a:lumMod val="40000"/>
                    <a:lumOff val="60000"/>
                  </a:schemeClr>
                </a:solidFill>
              </a:rPr>
              <a:t>White interiors can seem sterile and uninteresting. Using wood (brown tones) can add warmth and a human element to the space.</a:t>
            </a:r>
          </a:p>
          <a:p>
            <a:pPr lvl="0"/>
            <a:r>
              <a:rPr lang="en-US" sz="2300" dirty="0">
                <a:solidFill>
                  <a:schemeClr val="accent6">
                    <a:lumMod val="40000"/>
                    <a:lumOff val="60000"/>
                  </a:schemeClr>
                </a:solidFill>
              </a:rPr>
              <a:t>The higher the hue contrast between colors used the stronger the statement. Colors farther apart on the color wheel have greater hue contrast. Complementary colors have the greatest contrast in hue.</a:t>
            </a:r>
          </a:p>
          <a:p>
            <a:pPr lvl="0"/>
            <a:r>
              <a:rPr lang="en-US" sz="2300" dirty="0">
                <a:solidFill>
                  <a:schemeClr val="accent6">
                    <a:lumMod val="40000"/>
                    <a:lumOff val="60000"/>
                  </a:schemeClr>
                </a:solidFill>
              </a:rPr>
              <a:t>Plenty of neutral elements used with </a:t>
            </a:r>
            <a:r>
              <a:rPr lang="en-US" sz="2300" dirty="0" err="1">
                <a:solidFill>
                  <a:schemeClr val="accent6">
                    <a:lumMod val="40000"/>
                    <a:lumOff val="60000"/>
                  </a:schemeClr>
                </a:solidFill>
              </a:rPr>
              <a:t>brights</a:t>
            </a:r>
            <a:r>
              <a:rPr lang="en-US" sz="2300" dirty="0">
                <a:solidFill>
                  <a:schemeClr val="accent6">
                    <a:lumMod val="40000"/>
                    <a:lumOff val="60000"/>
                  </a:schemeClr>
                </a:solidFill>
              </a:rPr>
              <a:t> or high contrast hues offers the eye a place to rest.</a:t>
            </a:r>
          </a:p>
          <a:p>
            <a:pPr marL="0" lvl="0" indent="0">
              <a:buNone/>
            </a:pPr>
            <a:endParaRPr lang="en-US" b="1" dirty="0">
              <a:solidFill>
                <a:schemeClr val="accent6">
                  <a:lumMod val="40000"/>
                  <a:lumOff val="60000"/>
                </a:schemeClr>
              </a:solidFill>
            </a:endParaRPr>
          </a:p>
          <a:p>
            <a:pPr marL="0" lvl="0" indent="0">
              <a:buNone/>
            </a:pPr>
            <a:r>
              <a:rPr lang="en-US" sz="2600" b="1" i="1" dirty="0">
                <a:solidFill>
                  <a:srgbClr val="E398FE"/>
                </a:solidFill>
              </a:rPr>
              <a:t>Remember, none of these tips exists in isolation. They all work together and can enhance or diminish each other.</a:t>
            </a:r>
            <a:endParaRPr lang="en-US" sz="2600" i="1" dirty="0">
              <a:solidFill>
                <a:srgbClr val="E398FE"/>
              </a:solidFill>
            </a:endParaRPr>
          </a:p>
          <a:p>
            <a:endParaRPr lang="en-US" dirty="0">
              <a:solidFill>
                <a:schemeClr val="accent6">
                  <a:lumMod val="40000"/>
                  <a:lumOff val="60000"/>
                </a:schemeClr>
              </a:solidFill>
            </a:endParaRPr>
          </a:p>
        </p:txBody>
      </p:sp>
    </p:spTree>
    <p:extLst>
      <p:ext uri="{BB962C8B-B14F-4D97-AF65-F5344CB8AC3E}">
        <p14:creationId xmlns:p14="http://schemas.microsoft.com/office/powerpoint/2010/main" val="150176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42D795-F675-4014-82E6-915318BD3192}"/>
              </a:ext>
            </a:extLst>
          </p:cNvPr>
          <p:cNvSpPr>
            <a:spLocks noGrp="1"/>
          </p:cNvSpPr>
          <p:nvPr>
            <p:ph type="title"/>
          </p:nvPr>
        </p:nvSpPr>
        <p:spPr/>
        <p:txBody>
          <a:bodyPr/>
          <a:lstStyle/>
          <a:p>
            <a:r>
              <a:rPr lang="en-US" dirty="0">
                <a:solidFill>
                  <a:schemeClr val="accent5">
                    <a:lumMod val="40000"/>
                    <a:lumOff val="60000"/>
                  </a:schemeClr>
                </a:solidFill>
              </a:rPr>
              <a:t>Factors in color Selection:  </a:t>
            </a:r>
          </a:p>
        </p:txBody>
      </p:sp>
      <p:sp>
        <p:nvSpPr>
          <p:cNvPr id="3" name="Content Placeholder 2">
            <a:extLst>
              <a:ext uri="{FF2B5EF4-FFF2-40B4-BE49-F238E27FC236}">
                <a16:creationId xmlns="" xmlns:a16="http://schemas.microsoft.com/office/drawing/2014/main" id="{127E410F-230A-45BE-89FA-58FEBE8FE526}"/>
              </a:ext>
            </a:extLst>
          </p:cNvPr>
          <p:cNvSpPr>
            <a:spLocks noGrp="1"/>
          </p:cNvSpPr>
          <p:nvPr>
            <p:ph idx="1"/>
          </p:nvPr>
        </p:nvSpPr>
        <p:spPr/>
        <p:txBody>
          <a:bodyPr>
            <a:normAutofit fontScale="92500" lnSpcReduction="10000"/>
          </a:bodyPr>
          <a:lstStyle/>
          <a:p>
            <a:pPr marL="514350" indent="-514350">
              <a:buFont typeface="+mj-lt"/>
              <a:buAutoNum type="arabicPeriod"/>
            </a:pPr>
            <a:r>
              <a:rPr lang="en-US" sz="3700" b="1" dirty="0">
                <a:solidFill>
                  <a:schemeClr val="accent6">
                    <a:lumMod val="40000"/>
                    <a:lumOff val="60000"/>
                  </a:schemeClr>
                </a:solidFill>
              </a:rPr>
              <a:t>Client preferences or needs</a:t>
            </a:r>
          </a:p>
          <a:p>
            <a:pPr lvl="2"/>
            <a:r>
              <a:rPr lang="en-US" sz="3000" dirty="0"/>
              <a:t>Psychological and physiological effects</a:t>
            </a:r>
          </a:p>
          <a:p>
            <a:pPr lvl="2"/>
            <a:r>
              <a:rPr lang="en-US" sz="3000" dirty="0"/>
              <a:t>Culture</a:t>
            </a:r>
          </a:p>
          <a:p>
            <a:pPr lvl="2"/>
            <a:r>
              <a:rPr lang="en-US" sz="3000" dirty="0"/>
              <a:t>Trends and style</a:t>
            </a:r>
          </a:p>
          <a:p>
            <a:pPr marL="514350" indent="-514350">
              <a:buFont typeface="+mj-lt"/>
              <a:buAutoNum type="arabicPeriod"/>
            </a:pPr>
            <a:r>
              <a:rPr lang="en-US" sz="3700" b="1" dirty="0">
                <a:solidFill>
                  <a:schemeClr val="accent6">
                    <a:lumMod val="40000"/>
                    <a:lumOff val="60000"/>
                  </a:schemeClr>
                </a:solidFill>
              </a:rPr>
              <a:t>Perception of the space</a:t>
            </a:r>
          </a:p>
          <a:p>
            <a:pPr lvl="2"/>
            <a:r>
              <a:rPr lang="en-US" sz="3000" dirty="0"/>
              <a:t>Available light</a:t>
            </a:r>
          </a:p>
          <a:p>
            <a:pPr lvl="2"/>
            <a:r>
              <a:rPr lang="en-US" sz="3000" dirty="0"/>
              <a:t>Room size</a:t>
            </a:r>
          </a:p>
          <a:p>
            <a:pPr lvl="2"/>
            <a:r>
              <a:rPr lang="en-US" sz="3000" dirty="0"/>
              <a:t>Adjoining colors</a:t>
            </a:r>
          </a:p>
          <a:p>
            <a:pPr lvl="2"/>
            <a:r>
              <a:rPr lang="en-US" sz="3000" dirty="0"/>
              <a:t>Texture of colored surface</a:t>
            </a:r>
          </a:p>
          <a:p>
            <a:endParaRPr lang="en-US" dirty="0"/>
          </a:p>
        </p:txBody>
      </p:sp>
    </p:spTree>
    <p:extLst>
      <p:ext uri="{BB962C8B-B14F-4D97-AF65-F5344CB8AC3E}">
        <p14:creationId xmlns:p14="http://schemas.microsoft.com/office/powerpoint/2010/main" val="172706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E0AFFB-FC93-4F29-9FEC-32FDAEFF8C8C}"/>
              </a:ext>
            </a:extLst>
          </p:cNvPr>
          <p:cNvSpPr>
            <a:spLocks noGrp="1"/>
          </p:cNvSpPr>
          <p:nvPr>
            <p:ph type="title"/>
          </p:nvPr>
        </p:nvSpPr>
        <p:spPr/>
        <p:txBody>
          <a:bodyPr/>
          <a:lstStyle/>
          <a:p>
            <a:r>
              <a:rPr lang="en-US" dirty="0">
                <a:solidFill>
                  <a:schemeClr val="accent5">
                    <a:lumMod val="40000"/>
                    <a:lumOff val="60000"/>
                  </a:schemeClr>
                </a:solidFill>
              </a:rPr>
              <a:t>1. Client Preferences or needs:</a:t>
            </a:r>
          </a:p>
        </p:txBody>
      </p:sp>
      <p:sp>
        <p:nvSpPr>
          <p:cNvPr id="3" name="Content Placeholder 2">
            <a:extLst>
              <a:ext uri="{FF2B5EF4-FFF2-40B4-BE49-F238E27FC236}">
                <a16:creationId xmlns="" xmlns:a16="http://schemas.microsoft.com/office/drawing/2014/main" id="{EA0E2F1F-8560-4620-BADA-E44DC0FB8448}"/>
              </a:ext>
            </a:extLst>
          </p:cNvPr>
          <p:cNvSpPr>
            <a:spLocks noGrp="1"/>
          </p:cNvSpPr>
          <p:nvPr>
            <p:ph idx="1"/>
          </p:nvPr>
        </p:nvSpPr>
        <p:spPr>
          <a:xfrm>
            <a:off x="685800" y="2194560"/>
            <a:ext cx="11434864" cy="4452674"/>
          </a:xfrm>
        </p:spPr>
        <p:txBody>
          <a:bodyPr>
            <a:normAutofit lnSpcReduction="10000"/>
          </a:bodyPr>
          <a:lstStyle/>
          <a:p>
            <a:pPr marL="0" indent="0">
              <a:buNone/>
            </a:pPr>
            <a:r>
              <a:rPr lang="en-US" sz="2600" dirty="0">
                <a:solidFill>
                  <a:schemeClr val="accent6">
                    <a:lumMod val="60000"/>
                    <a:lumOff val="40000"/>
                  </a:schemeClr>
                </a:solidFill>
              </a:rPr>
              <a:t>Designers must choose colors that are preferred by the client rather than focusing on our own color biases.  Consider:</a:t>
            </a:r>
          </a:p>
          <a:p>
            <a:pPr marL="0" indent="0">
              <a:buNone/>
            </a:pPr>
            <a:endParaRPr lang="en-US" sz="1200" dirty="0"/>
          </a:p>
          <a:p>
            <a:pPr marL="971550" lvl="1" indent="-514350">
              <a:buFont typeface="+mj-lt"/>
              <a:buAutoNum type="alphaUcPeriod"/>
            </a:pPr>
            <a:r>
              <a:rPr lang="en-US" sz="2800" dirty="0">
                <a:solidFill>
                  <a:srgbClr val="E398FE"/>
                </a:solidFill>
              </a:rPr>
              <a:t>Psychological associations (personal experience)</a:t>
            </a:r>
          </a:p>
          <a:p>
            <a:pPr lvl="2"/>
            <a:r>
              <a:rPr lang="en-US" sz="2200" dirty="0">
                <a:solidFill>
                  <a:schemeClr val="accent5">
                    <a:lumMod val="20000"/>
                    <a:lumOff val="80000"/>
                  </a:schemeClr>
                </a:solidFill>
              </a:rPr>
              <a:t>A lot of people think yellow is a happy color, Van Gogh thought it the color of pure evil</a:t>
            </a:r>
          </a:p>
          <a:p>
            <a:pPr marL="971550" lvl="1" indent="-514350">
              <a:buFont typeface="+mj-lt"/>
              <a:buAutoNum type="alphaUcPeriod"/>
            </a:pPr>
            <a:r>
              <a:rPr lang="en-US" sz="2800" dirty="0">
                <a:solidFill>
                  <a:srgbClr val="E398FE"/>
                </a:solidFill>
              </a:rPr>
              <a:t>Culture</a:t>
            </a:r>
          </a:p>
          <a:p>
            <a:pPr lvl="2"/>
            <a:r>
              <a:rPr lang="en-US" sz="2200" dirty="0">
                <a:solidFill>
                  <a:schemeClr val="accent5">
                    <a:lumMod val="20000"/>
                    <a:lumOff val="80000"/>
                  </a:schemeClr>
                </a:solidFill>
              </a:rPr>
              <a:t>Color can have very different associations depending on culture</a:t>
            </a:r>
          </a:p>
          <a:p>
            <a:pPr marL="971550" lvl="1" indent="-514350">
              <a:buFont typeface="+mj-lt"/>
              <a:buAutoNum type="alphaUcPeriod"/>
            </a:pPr>
            <a:r>
              <a:rPr lang="en-US" sz="2800" dirty="0">
                <a:solidFill>
                  <a:srgbClr val="E398FE"/>
                </a:solidFill>
              </a:rPr>
              <a:t>Trends &amp; style</a:t>
            </a:r>
          </a:p>
          <a:p>
            <a:pPr lvl="2"/>
            <a:r>
              <a:rPr lang="en-US" sz="2200" dirty="0">
                <a:solidFill>
                  <a:schemeClr val="accent5">
                    <a:lumMod val="20000"/>
                    <a:lumOff val="80000"/>
                  </a:schemeClr>
                </a:solidFill>
              </a:rPr>
              <a:t>Certain styles use particular color families (jewel tones used in Traditional style)</a:t>
            </a:r>
          </a:p>
          <a:p>
            <a:pPr lvl="2"/>
            <a:r>
              <a:rPr lang="en-US" sz="2200" dirty="0">
                <a:solidFill>
                  <a:schemeClr val="accent5">
                    <a:lumMod val="20000"/>
                    <a:lumOff val="80000"/>
                  </a:schemeClr>
                </a:solidFill>
              </a:rPr>
              <a:t>Color forecasting services predict colors that will be popular in the near future</a:t>
            </a:r>
          </a:p>
          <a:p>
            <a:pPr lvl="2"/>
            <a:endParaRPr lang="en-US" dirty="0"/>
          </a:p>
        </p:txBody>
      </p:sp>
    </p:spTree>
    <p:extLst>
      <p:ext uri="{BB962C8B-B14F-4D97-AF65-F5344CB8AC3E}">
        <p14:creationId xmlns:p14="http://schemas.microsoft.com/office/powerpoint/2010/main" val="162580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ED5111-71A8-4FD9-B623-CDFD0B470082}"/>
              </a:ext>
            </a:extLst>
          </p:cNvPr>
          <p:cNvSpPr>
            <a:spLocks noGrp="1"/>
          </p:cNvSpPr>
          <p:nvPr>
            <p:ph type="title"/>
          </p:nvPr>
        </p:nvSpPr>
        <p:spPr/>
        <p:txBody>
          <a:bodyPr/>
          <a:lstStyle/>
          <a:p>
            <a:r>
              <a:rPr lang="en-US" dirty="0">
                <a:solidFill>
                  <a:schemeClr val="accent5">
                    <a:lumMod val="20000"/>
                    <a:lumOff val="80000"/>
                  </a:schemeClr>
                </a:solidFill>
              </a:rPr>
              <a:t>2.  Perception of the space</a:t>
            </a:r>
          </a:p>
        </p:txBody>
      </p:sp>
      <p:sp>
        <p:nvSpPr>
          <p:cNvPr id="3" name="Content Placeholder 2">
            <a:extLst>
              <a:ext uri="{FF2B5EF4-FFF2-40B4-BE49-F238E27FC236}">
                <a16:creationId xmlns="" xmlns:a16="http://schemas.microsoft.com/office/drawing/2014/main" id="{53C224E0-D1E3-41D5-AD2A-7889103B8A38}"/>
              </a:ext>
            </a:extLst>
          </p:cNvPr>
          <p:cNvSpPr>
            <a:spLocks noGrp="1"/>
          </p:cNvSpPr>
          <p:nvPr>
            <p:ph idx="1"/>
          </p:nvPr>
        </p:nvSpPr>
        <p:spPr>
          <a:xfrm>
            <a:off x="685800" y="2194560"/>
            <a:ext cx="7076872" cy="4024125"/>
          </a:xfrm>
        </p:spPr>
        <p:txBody>
          <a:bodyPr>
            <a:normAutofit/>
          </a:bodyPr>
          <a:lstStyle/>
          <a:p>
            <a:pPr marL="0" indent="0">
              <a:buNone/>
            </a:pPr>
            <a:r>
              <a:rPr lang="en-US" sz="2800" dirty="0">
                <a:solidFill>
                  <a:schemeClr val="accent6">
                    <a:lumMod val="60000"/>
                    <a:lumOff val="40000"/>
                  </a:schemeClr>
                </a:solidFill>
              </a:rPr>
              <a:t>Designers must also consider the space where the color will be used including:</a:t>
            </a:r>
          </a:p>
          <a:p>
            <a:pPr lvl="2"/>
            <a:endParaRPr lang="en-US" sz="1000" dirty="0"/>
          </a:p>
          <a:p>
            <a:pPr marL="1371600" lvl="2" indent="-457200">
              <a:lnSpc>
                <a:spcPct val="150000"/>
              </a:lnSpc>
              <a:buFont typeface="+mj-lt"/>
              <a:buAutoNum type="alphaUcPeriod"/>
            </a:pPr>
            <a:r>
              <a:rPr lang="en-US" sz="2800" dirty="0">
                <a:solidFill>
                  <a:srgbClr val="E398FE"/>
                </a:solidFill>
              </a:rPr>
              <a:t>Available light</a:t>
            </a:r>
          </a:p>
          <a:p>
            <a:pPr marL="1371600" lvl="2" indent="-457200">
              <a:lnSpc>
                <a:spcPct val="150000"/>
              </a:lnSpc>
              <a:buFont typeface="+mj-lt"/>
              <a:buAutoNum type="alphaUcPeriod"/>
            </a:pPr>
            <a:r>
              <a:rPr lang="en-US" sz="2800" dirty="0">
                <a:solidFill>
                  <a:srgbClr val="E398FE"/>
                </a:solidFill>
              </a:rPr>
              <a:t>Room size</a:t>
            </a:r>
          </a:p>
          <a:p>
            <a:pPr marL="1371600" lvl="2" indent="-457200">
              <a:lnSpc>
                <a:spcPct val="150000"/>
              </a:lnSpc>
              <a:buFont typeface="+mj-lt"/>
              <a:buAutoNum type="alphaUcPeriod"/>
            </a:pPr>
            <a:r>
              <a:rPr lang="en-US" sz="2800" dirty="0">
                <a:solidFill>
                  <a:srgbClr val="E398FE"/>
                </a:solidFill>
              </a:rPr>
              <a:t>Adjoining colors</a:t>
            </a:r>
          </a:p>
          <a:p>
            <a:pPr marL="1371600" lvl="2" indent="-457200">
              <a:lnSpc>
                <a:spcPct val="150000"/>
              </a:lnSpc>
              <a:buFont typeface="+mj-lt"/>
              <a:buAutoNum type="alphaUcPeriod"/>
            </a:pPr>
            <a:r>
              <a:rPr lang="en-US" sz="2800" dirty="0">
                <a:solidFill>
                  <a:srgbClr val="E398FE"/>
                </a:solidFill>
              </a:rPr>
              <a:t>Texture of colored surface</a:t>
            </a:r>
          </a:p>
          <a:p>
            <a:endParaRPr lang="en-US" dirty="0"/>
          </a:p>
        </p:txBody>
      </p:sp>
    </p:spTree>
    <p:extLst>
      <p:ext uri="{BB962C8B-B14F-4D97-AF65-F5344CB8AC3E}">
        <p14:creationId xmlns:p14="http://schemas.microsoft.com/office/powerpoint/2010/main" val="1512659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ED5111-71A8-4FD9-B623-CDFD0B470082}"/>
              </a:ext>
            </a:extLst>
          </p:cNvPr>
          <p:cNvSpPr>
            <a:spLocks noGrp="1"/>
          </p:cNvSpPr>
          <p:nvPr>
            <p:ph type="title"/>
          </p:nvPr>
        </p:nvSpPr>
        <p:spPr/>
        <p:txBody>
          <a:bodyPr/>
          <a:lstStyle/>
          <a:p>
            <a:r>
              <a:rPr lang="en-US" dirty="0">
                <a:solidFill>
                  <a:schemeClr val="accent5">
                    <a:lumMod val="20000"/>
                    <a:lumOff val="80000"/>
                  </a:schemeClr>
                </a:solidFill>
              </a:rPr>
              <a:t>A.  Available light</a:t>
            </a:r>
          </a:p>
        </p:txBody>
      </p:sp>
      <p:sp>
        <p:nvSpPr>
          <p:cNvPr id="3" name="Content Placeholder 2">
            <a:extLst>
              <a:ext uri="{FF2B5EF4-FFF2-40B4-BE49-F238E27FC236}">
                <a16:creationId xmlns="" xmlns:a16="http://schemas.microsoft.com/office/drawing/2014/main" id="{53C224E0-D1E3-41D5-AD2A-7889103B8A38}"/>
              </a:ext>
            </a:extLst>
          </p:cNvPr>
          <p:cNvSpPr>
            <a:spLocks noGrp="1"/>
          </p:cNvSpPr>
          <p:nvPr>
            <p:ph idx="1"/>
          </p:nvPr>
        </p:nvSpPr>
        <p:spPr>
          <a:xfrm>
            <a:off x="907865" y="1585985"/>
            <a:ext cx="7769207" cy="4024125"/>
          </a:xfrm>
        </p:spPr>
        <p:txBody>
          <a:bodyPr/>
          <a:lstStyle/>
          <a:p>
            <a:pPr marL="914400" lvl="2" indent="0">
              <a:buNone/>
            </a:pPr>
            <a:endParaRPr lang="en-US" sz="2400" dirty="0"/>
          </a:p>
          <a:p>
            <a:pPr lvl="1">
              <a:lnSpc>
                <a:spcPct val="150000"/>
              </a:lnSpc>
            </a:pPr>
            <a:r>
              <a:rPr lang="en-US" sz="2800" dirty="0">
                <a:solidFill>
                  <a:schemeClr val="accent6">
                    <a:lumMod val="40000"/>
                    <a:lumOff val="60000"/>
                  </a:schemeClr>
                </a:solidFill>
              </a:rPr>
              <a:t>Orientation of the room to sunlight</a:t>
            </a:r>
          </a:p>
          <a:p>
            <a:pPr lvl="1">
              <a:lnSpc>
                <a:spcPct val="150000"/>
              </a:lnSpc>
            </a:pPr>
            <a:r>
              <a:rPr lang="en-US" sz="2800" dirty="0">
                <a:solidFill>
                  <a:schemeClr val="accent6">
                    <a:lumMod val="40000"/>
                    <a:lumOff val="60000"/>
                  </a:schemeClr>
                </a:solidFill>
              </a:rPr>
              <a:t>Amount of sunlight in space</a:t>
            </a:r>
          </a:p>
          <a:p>
            <a:pPr lvl="1">
              <a:lnSpc>
                <a:spcPct val="150000"/>
              </a:lnSpc>
            </a:pPr>
            <a:r>
              <a:rPr lang="en-US" sz="2800" dirty="0">
                <a:solidFill>
                  <a:schemeClr val="accent6">
                    <a:lumMod val="40000"/>
                    <a:lumOff val="60000"/>
                  </a:schemeClr>
                </a:solidFill>
              </a:rPr>
              <a:t>Color of electric light in the space</a:t>
            </a:r>
          </a:p>
          <a:p>
            <a:endParaRPr lang="en-US" dirty="0"/>
          </a:p>
        </p:txBody>
      </p:sp>
      <p:sp>
        <p:nvSpPr>
          <p:cNvPr id="6" name="TextBox 5">
            <a:extLst>
              <a:ext uri="{FF2B5EF4-FFF2-40B4-BE49-F238E27FC236}">
                <a16:creationId xmlns="" xmlns:a16="http://schemas.microsoft.com/office/drawing/2014/main" id="{05D59AE9-4BFD-44A9-9925-1FFB5172B920}"/>
              </a:ext>
            </a:extLst>
          </p:cNvPr>
          <p:cNvSpPr txBox="1"/>
          <p:nvPr/>
        </p:nvSpPr>
        <p:spPr>
          <a:xfrm>
            <a:off x="3964584" y="5286944"/>
            <a:ext cx="4561804" cy="646331"/>
          </a:xfrm>
          <a:prstGeom prst="rect">
            <a:avLst/>
          </a:prstGeom>
          <a:noFill/>
          <a:ln>
            <a:solidFill>
              <a:schemeClr val="accent1"/>
            </a:solidFill>
          </a:ln>
        </p:spPr>
        <p:txBody>
          <a:bodyPr wrap="square" rtlCol="0">
            <a:spAutoFit/>
          </a:bodyPr>
          <a:lstStyle/>
          <a:p>
            <a:r>
              <a:rPr lang="en-US" dirty="0" smtClean="0">
                <a:solidFill>
                  <a:schemeClr val="accent5">
                    <a:lumMod val="20000"/>
                    <a:lumOff val="80000"/>
                  </a:schemeClr>
                </a:solidFill>
              </a:rPr>
              <a:t>Insert picture </a:t>
            </a:r>
            <a:r>
              <a:rPr lang="en-US" smtClean="0">
                <a:solidFill>
                  <a:schemeClr val="accent5">
                    <a:lumMod val="20000"/>
                    <a:lumOff val="80000"/>
                  </a:schemeClr>
                </a:solidFill>
              </a:rPr>
              <a:t>of the same </a:t>
            </a:r>
            <a:r>
              <a:rPr lang="en-US" dirty="0">
                <a:solidFill>
                  <a:schemeClr val="accent5">
                    <a:lumMod val="20000"/>
                    <a:lumOff val="80000"/>
                  </a:schemeClr>
                </a:solidFill>
              </a:rPr>
              <a:t>paint color as viewed in different lights</a:t>
            </a:r>
          </a:p>
        </p:txBody>
      </p:sp>
      <p:sp>
        <p:nvSpPr>
          <p:cNvPr id="7" name="TextBox 6">
            <a:extLst>
              <a:ext uri="{FF2B5EF4-FFF2-40B4-BE49-F238E27FC236}">
                <a16:creationId xmlns="" xmlns:a16="http://schemas.microsoft.com/office/drawing/2014/main" id="{C9082CE6-2834-4304-BEA5-49342A1E039D}"/>
              </a:ext>
            </a:extLst>
          </p:cNvPr>
          <p:cNvSpPr txBox="1"/>
          <p:nvPr/>
        </p:nvSpPr>
        <p:spPr>
          <a:xfrm>
            <a:off x="8526388" y="2257298"/>
            <a:ext cx="3395772" cy="1785104"/>
          </a:xfrm>
          <a:prstGeom prst="rect">
            <a:avLst/>
          </a:prstGeom>
          <a:noFill/>
        </p:spPr>
        <p:txBody>
          <a:bodyPr wrap="square" rtlCol="0">
            <a:spAutoFit/>
          </a:bodyPr>
          <a:lstStyle/>
          <a:p>
            <a:r>
              <a:rPr lang="en-US" sz="2200" i="1" dirty="0">
                <a:solidFill>
                  <a:srgbClr val="E398FE"/>
                </a:solidFill>
              </a:rPr>
              <a:t>Paint should ALWAYS be viewed in the room where it will be used before making a color decision!</a:t>
            </a:r>
          </a:p>
        </p:txBody>
      </p:sp>
    </p:spTree>
    <p:extLst>
      <p:ext uri="{BB962C8B-B14F-4D97-AF65-F5344CB8AC3E}">
        <p14:creationId xmlns:p14="http://schemas.microsoft.com/office/powerpoint/2010/main" val="357042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ED5111-71A8-4FD9-B623-CDFD0B470082}"/>
              </a:ext>
            </a:extLst>
          </p:cNvPr>
          <p:cNvSpPr>
            <a:spLocks noGrp="1"/>
          </p:cNvSpPr>
          <p:nvPr>
            <p:ph type="title"/>
          </p:nvPr>
        </p:nvSpPr>
        <p:spPr/>
        <p:txBody>
          <a:bodyPr/>
          <a:lstStyle/>
          <a:p>
            <a:r>
              <a:rPr lang="en-US" dirty="0">
                <a:solidFill>
                  <a:schemeClr val="accent5">
                    <a:lumMod val="20000"/>
                    <a:lumOff val="80000"/>
                  </a:schemeClr>
                </a:solidFill>
              </a:rPr>
              <a:t>A.  Available light</a:t>
            </a:r>
          </a:p>
        </p:txBody>
      </p:sp>
      <p:sp>
        <p:nvSpPr>
          <p:cNvPr id="3" name="Content Placeholder 2">
            <a:extLst>
              <a:ext uri="{FF2B5EF4-FFF2-40B4-BE49-F238E27FC236}">
                <a16:creationId xmlns="" xmlns:a16="http://schemas.microsoft.com/office/drawing/2014/main" id="{53C224E0-D1E3-41D5-AD2A-7889103B8A38}"/>
              </a:ext>
            </a:extLst>
          </p:cNvPr>
          <p:cNvSpPr>
            <a:spLocks noGrp="1"/>
          </p:cNvSpPr>
          <p:nvPr>
            <p:ph idx="1"/>
          </p:nvPr>
        </p:nvSpPr>
        <p:spPr>
          <a:xfrm>
            <a:off x="741000" y="1828032"/>
            <a:ext cx="7769207" cy="4024125"/>
          </a:xfrm>
        </p:spPr>
        <p:txBody>
          <a:bodyPr/>
          <a:lstStyle/>
          <a:p>
            <a:pPr>
              <a:lnSpc>
                <a:spcPct val="150000"/>
              </a:lnSpc>
            </a:pPr>
            <a:r>
              <a:rPr lang="en-US" sz="3000" dirty="0">
                <a:solidFill>
                  <a:schemeClr val="accent6">
                    <a:lumMod val="40000"/>
                    <a:lumOff val="60000"/>
                  </a:schemeClr>
                </a:solidFill>
              </a:rPr>
              <a:t>Location of the color in the room will affect how light changes the color:</a:t>
            </a:r>
          </a:p>
          <a:p>
            <a:pPr marL="914400" lvl="2" indent="0">
              <a:lnSpc>
                <a:spcPct val="150000"/>
              </a:lnSpc>
              <a:buNone/>
            </a:pPr>
            <a:r>
              <a:rPr lang="en-US" sz="2600" dirty="0">
                <a:solidFill>
                  <a:schemeClr val="accent6">
                    <a:lumMod val="40000"/>
                    <a:lumOff val="60000"/>
                  </a:schemeClr>
                </a:solidFill>
              </a:rPr>
              <a:t>- Walls, floor, ceiling</a:t>
            </a:r>
          </a:p>
          <a:p>
            <a:endParaRPr lang="en-US" dirty="0"/>
          </a:p>
        </p:txBody>
      </p:sp>
      <p:sp>
        <p:nvSpPr>
          <p:cNvPr id="7" name="TextBox 6">
            <a:extLst>
              <a:ext uri="{FF2B5EF4-FFF2-40B4-BE49-F238E27FC236}">
                <a16:creationId xmlns="" xmlns:a16="http://schemas.microsoft.com/office/drawing/2014/main" id="{C9082CE6-2834-4304-BEA5-49342A1E039D}"/>
              </a:ext>
            </a:extLst>
          </p:cNvPr>
          <p:cNvSpPr txBox="1"/>
          <p:nvPr/>
        </p:nvSpPr>
        <p:spPr>
          <a:xfrm>
            <a:off x="2355447" y="3885904"/>
            <a:ext cx="4569788" cy="1569660"/>
          </a:xfrm>
          <a:prstGeom prst="rect">
            <a:avLst/>
          </a:prstGeom>
          <a:noFill/>
        </p:spPr>
        <p:txBody>
          <a:bodyPr wrap="square" rtlCol="0">
            <a:spAutoFit/>
          </a:bodyPr>
          <a:lstStyle/>
          <a:p>
            <a:r>
              <a:rPr lang="en-US" sz="2400" i="1" dirty="0">
                <a:solidFill>
                  <a:srgbClr val="E398FE"/>
                </a:solidFill>
              </a:rPr>
              <a:t>Paint chips should be held for viewing at the same angle the color will be in the room – </a:t>
            </a:r>
            <a:r>
              <a:rPr lang="en-US" sz="2400" i="1" dirty="0" err="1">
                <a:solidFill>
                  <a:srgbClr val="E398FE"/>
                </a:solidFill>
              </a:rPr>
              <a:t>ie</a:t>
            </a:r>
            <a:r>
              <a:rPr lang="en-US" sz="2400" i="1" dirty="0">
                <a:solidFill>
                  <a:srgbClr val="E398FE"/>
                </a:solidFill>
              </a:rPr>
              <a:t>: vertically for walls</a:t>
            </a:r>
          </a:p>
        </p:txBody>
      </p:sp>
      <p:sp>
        <p:nvSpPr>
          <p:cNvPr id="8" name="TextBox 7">
            <a:extLst>
              <a:ext uri="{FF2B5EF4-FFF2-40B4-BE49-F238E27FC236}">
                <a16:creationId xmlns="" xmlns:a16="http://schemas.microsoft.com/office/drawing/2014/main" id="{05D59AE9-4BFD-44A9-9925-1FFB5172B920}"/>
              </a:ext>
            </a:extLst>
          </p:cNvPr>
          <p:cNvSpPr txBox="1"/>
          <p:nvPr/>
        </p:nvSpPr>
        <p:spPr>
          <a:xfrm>
            <a:off x="8649418" y="3239929"/>
            <a:ext cx="2717570" cy="1200329"/>
          </a:xfrm>
          <a:prstGeom prst="rect">
            <a:avLst/>
          </a:prstGeom>
          <a:noFill/>
          <a:ln>
            <a:solidFill>
              <a:schemeClr val="accent1"/>
            </a:solidFill>
          </a:ln>
        </p:spPr>
        <p:txBody>
          <a:bodyPr wrap="square" rtlCol="0">
            <a:spAutoFit/>
          </a:bodyPr>
          <a:lstStyle/>
          <a:p>
            <a:r>
              <a:rPr lang="en-US" dirty="0" smtClean="0">
                <a:solidFill>
                  <a:schemeClr val="accent5">
                    <a:lumMod val="20000"/>
                    <a:lumOff val="80000"/>
                  </a:schemeClr>
                </a:solidFill>
              </a:rPr>
              <a:t>Insert picture of paint color appearing different on walls/floor/ceiling</a:t>
            </a:r>
            <a:endParaRPr lang="en-US" dirty="0">
              <a:solidFill>
                <a:schemeClr val="accent5">
                  <a:lumMod val="20000"/>
                  <a:lumOff val="80000"/>
                </a:schemeClr>
              </a:solidFill>
            </a:endParaRPr>
          </a:p>
        </p:txBody>
      </p:sp>
    </p:spTree>
    <p:extLst>
      <p:ext uri="{BB962C8B-B14F-4D97-AF65-F5344CB8AC3E}">
        <p14:creationId xmlns:p14="http://schemas.microsoft.com/office/powerpoint/2010/main" val="1463552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ED5111-71A8-4FD9-B623-CDFD0B470082}"/>
              </a:ext>
            </a:extLst>
          </p:cNvPr>
          <p:cNvSpPr>
            <a:spLocks noGrp="1"/>
          </p:cNvSpPr>
          <p:nvPr>
            <p:ph type="title"/>
          </p:nvPr>
        </p:nvSpPr>
        <p:spPr>
          <a:xfrm>
            <a:off x="2895600" y="764373"/>
            <a:ext cx="7104434" cy="1293028"/>
          </a:xfrm>
        </p:spPr>
        <p:txBody>
          <a:bodyPr/>
          <a:lstStyle/>
          <a:p>
            <a:r>
              <a:rPr lang="en-US" dirty="0">
                <a:solidFill>
                  <a:schemeClr val="accent5">
                    <a:lumMod val="20000"/>
                    <a:lumOff val="80000"/>
                  </a:schemeClr>
                </a:solidFill>
              </a:rPr>
              <a:t>B.  Room Size</a:t>
            </a:r>
          </a:p>
        </p:txBody>
      </p:sp>
      <p:sp>
        <p:nvSpPr>
          <p:cNvPr id="7" name="Content Placeholder 2">
            <a:extLst>
              <a:ext uri="{FF2B5EF4-FFF2-40B4-BE49-F238E27FC236}">
                <a16:creationId xmlns="" xmlns:a16="http://schemas.microsoft.com/office/drawing/2014/main" id="{018DC69C-D81C-4B5C-B0E9-F636D593994F}"/>
              </a:ext>
            </a:extLst>
          </p:cNvPr>
          <p:cNvSpPr>
            <a:spLocks noGrp="1"/>
          </p:cNvSpPr>
          <p:nvPr>
            <p:ph idx="1"/>
          </p:nvPr>
        </p:nvSpPr>
        <p:spPr>
          <a:xfrm>
            <a:off x="104348" y="2386855"/>
            <a:ext cx="7752041" cy="4024125"/>
          </a:xfrm>
        </p:spPr>
        <p:txBody>
          <a:bodyPr>
            <a:normAutofit/>
          </a:bodyPr>
          <a:lstStyle/>
          <a:p>
            <a:pPr marL="914400" lvl="2" indent="0">
              <a:buNone/>
            </a:pPr>
            <a:endParaRPr lang="en-US" sz="2400" dirty="0"/>
          </a:p>
          <a:p>
            <a:pPr lvl="1">
              <a:lnSpc>
                <a:spcPct val="150000"/>
              </a:lnSpc>
            </a:pPr>
            <a:r>
              <a:rPr lang="en-US" sz="2800" dirty="0">
                <a:solidFill>
                  <a:schemeClr val="accent6">
                    <a:lumMod val="40000"/>
                    <a:lumOff val="60000"/>
                  </a:schemeClr>
                </a:solidFill>
              </a:rPr>
              <a:t>Warm colors and dark colors can make larger rooms seem cozier </a:t>
            </a:r>
          </a:p>
          <a:p>
            <a:pPr lvl="2">
              <a:lnSpc>
                <a:spcPct val="150000"/>
              </a:lnSpc>
            </a:pPr>
            <a:endParaRPr lang="en-US" sz="2600" dirty="0">
              <a:solidFill>
                <a:schemeClr val="accent6">
                  <a:lumMod val="40000"/>
                  <a:lumOff val="60000"/>
                </a:schemeClr>
              </a:solidFill>
            </a:endParaRPr>
          </a:p>
          <a:p>
            <a:pPr lvl="1">
              <a:lnSpc>
                <a:spcPct val="150000"/>
              </a:lnSpc>
            </a:pPr>
            <a:r>
              <a:rPr lang="en-US" sz="2800" dirty="0">
                <a:solidFill>
                  <a:schemeClr val="accent6">
                    <a:lumMod val="40000"/>
                    <a:lumOff val="60000"/>
                  </a:schemeClr>
                </a:solidFill>
              </a:rPr>
              <a:t>Cool colors and light colors can make small rooms seem larger</a:t>
            </a:r>
          </a:p>
          <a:p>
            <a:endParaRPr lang="en-US" dirty="0"/>
          </a:p>
        </p:txBody>
      </p:sp>
      <p:sp>
        <p:nvSpPr>
          <p:cNvPr id="6" name="TextBox 5">
            <a:extLst>
              <a:ext uri="{FF2B5EF4-FFF2-40B4-BE49-F238E27FC236}">
                <a16:creationId xmlns="" xmlns:a16="http://schemas.microsoft.com/office/drawing/2014/main" id="{05D59AE9-4BFD-44A9-9925-1FFB5172B920}"/>
              </a:ext>
            </a:extLst>
          </p:cNvPr>
          <p:cNvSpPr txBox="1"/>
          <p:nvPr/>
        </p:nvSpPr>
        <p:spPr>
          <a:xfrm>
            <a:off x="8641249" y="2817898"/>
            <a:ext cx="2717570" cy="923330"/>
          </a:xfrm>
          <a:prstGeom prst="rect">
            <a:avLst/>
          </a:prstGeom>
          <a:noFill/>
          <a:ln>
            <a:solidFill>
              <a:schemeClr val="accent1"/>
            </a:solidFill>
          </a:ln>
        </p:spPr>
        <p:txBody>
          <a:bodyPr wrap="square" rtlCol="0">
            <a:spAutoFit/>
          </a:bodyPr>
          <a:lstStyle/>
          <a:p>
            <a:r>
              <a:rPr lang="en-US" dirty="0" smtClean="0">
                <a:solidFill>
                  <a:schemeClr val="accent5">
                    <a:lumMod val="20000"/>
                    <a:lumOff val="80000"/>
                  </a:schemeClr>
                </a:solidFill>
              </a:rPr>
              <a:t>Insert picture of a large room in warm colors</a:t>
            </a:r>
            <a:endParaRPr lang="en-US" dirty="0">
              <a:solidFill>
                <a:schemeClr val="accent5">
                  <a:lumMod val="20000"/>
                  <a:lumOff val="80000"/>
                </a:schemeClr>
              </a:solidFill>
            </a:endParaRPr>
          </a:p>
        </p:txBody>
      </p:sp>
      <p:sp>
        <p:nvSpPr>
          <p:cNvPr id="10" name="TextBox 9">
            <a:extLst>
              <a:ext uri="{FF2B5EF4-FFF2-40B4-BE49-F238E27FC236}">
                <a16:creationId xmlns="" xmlns:a16="http://schemas.microsoft.com/office/drawing/2014/main" id="{05D59AE9-4BFD-44A9-9925-1FFB5172B920}"/>
              </a:ext>
            </a:extLst>
          </p:cNvPr>
          <p:cNvSpPr txBox="1"/>
          <p:nvPr/>
        </p:nvSpPr>
        <p:spPr>
          <a:xfrm>
            <a:off x="8641249" y="4787375"/>
            <a:ext cx="2717570" cy="923330"/>
          </a:xfrm>
          <a:prstGeom prst="rect">
            <a:avLst/>
          </a:prstGeom>
          <a:noFill/>
          <a:ln>
            <a:solidFill>
              <a:schemeClr val="accent1"/>
            </a:solidFill>
          </a:ln>
        </p:spPr>
        <p:txBody>
          <a:bodyPr wrap="square" rtlCol="0">
            <a:spAutoFit/>
          </a:bodyPr>
          <a:lstStyle/>
          <a:p>
            <a:r>
              <a:rPr lang="en-US" dirty="0" smtClean="0">
                <a:solidFill>
                  <a:schemeClr val="accent5">
                    <a:lumMod val="20000"/>
                    <a:lumOff val="80000"/>
                  </a:schemeClr>
                </a:solidFill>
              </a:rPr>
              <a:t>Insert picture of a small room in cool colors</a:t>
            </a:r>
            <a:endParaRPr lang="en-US" dirty="0">
              <a:solidFill>
                <a:schemeClr val="accent5">
                  <a:lumMod val="20000"/>
                  <a:lumOff val="80000"/>
                </a:schemeClr>
              </a:solidFill>
            </a:endParaRPr>
          </a:p>
        </p:txBody>
      </p:sp>
    </p:spTree>
    <p:extLst>
      <p:ext uri="{BB962C8B-B14F-4D97-AF65-F5344CB8AC3E}">
        <p14:creationId xmlns:p14="http://schemas.microsoft.com/office/powerpoint/2010/main" val="727306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ED5111-71A8-4FD9-B623-CDFD0B470082}"/>
              </a:ext>
            </a:extLst>
          </p:cNvPr>
          <p:cNvSpPr>
            <a:spLocks noGrp="1"/>
          </p:cNvSpPr>
          <p:nvPr>
            <p:ph type="title"/>
          </p:nvPr>
        </p:nvSpPr>
        <p:spPr/>
        <p:txBody>
          <a:bodyPr/>
          <a:lstStyle/>
          <a:p>
            <a:r>
              <a:rPr lang="en-US" dirty="0">
                <a:solidFill>
                  <a:schemeClr val="accent5">
                    <a:lumMod val="20000"/>
                    <a:lumOff val="80000"/>
                  </a:schemeClr>
                </a:solidFill>
              </a:rPr>
              <a:t>C.  Adjoining colors</a:t>
            </a:r>
          </a:p>
        </p:txBody>
      </p:sp>
      <p:sp>
        <p:nvSpPr>
          <p:cNvPr id="7" name="Content Placeholder 2">
            <a:extLst>
              <a:ext uri="{FF2B5EF4-FFF2-40B4-BE49-F238E27FC236}">
                <a16:creationId xmlns="" xmlns:a16="http://schemas.microsoft.com/office/drawing/2014/main" id="{018DC69C-D81C-4B5C-B0E9-F636D593994F}"/>
              </a:ext>
            </a:extLst>
          </p:cNvPr>
          <p:cNvSpPr>
            <a:spLocks noGrp="1"/>
          </p:cNvSpPr>
          <p:nvPr>
            <p:ph idx="1"/>
          </p:nvPr>
        </p:nvSpPr>
        <p:spPr>
          <a:xfrm>
            <a:off x="326720" y="2149570"/>
            <a:ext cx="6718571" cy="4024125"/>
          </a:xfrm>
        </p:spPr>
        <p:txBody>
          <a:bodyPr>
            <a:normAutofit/>
          </a:bodyPr>
          <a:lstStyle/>
          <a:p>
            <a:pPr marL="0" indent="0">
              <a:lnSpc>
                <a:spcPct val="100000"/>
              </a:lnSpc>
              <a:buNone/>
            </a:pPr>
            <a:r>
              <a:rPr lang="en-US" sz="2800" dirty="0">
                <a:solidFill>
                  <a:schemeClr val="accent6">
                    <a:lumMod val="40000"/>
                    <a:lumOff val="60000"/>
                  </a:schemeClr>
                </a:solidFill>
              </a:rPr>
              <a:t>Colors have relationship to each other and our perception of color is affected by nearby colors.  Consider:</a:t>
            </a:r>
          </a:p>
          <a:p>
            <a:pPr marL="0" indent="0">
              <a:lnSpc>
                <a:spcPct val="100000"/>
              </a:lnSpc>
              <a:buNone/>
            </a:pPr>
            <a:endParaRPr lang="en-US" sz="800" dirty="0">
              <a:solidFill>
                <a:schemeClr val="accent6">
                  <a:lumMod val="40000"/>
                  <a:lumOff val="60000"/>
                </a:schemeClr>
              </a:solidFill>
            </a:endParaRPr>
          </a:p>
          <a:p>
            <a:pPr lvl="1"/>
            <a:r>
              <a:rPr lang="en-US" sz="2400" dirty="0">
                <a:solidFill>
                  <a:schemeClr val="accent5">
                    <a:lumMod val="40000"/>
                    <a:lumOff val="60000"/>
                  </a:schemeClr>
                </a:solidFill>
              </a:rPr>
              <a:t>Any items that will remain in the space (furniture, flooring, etc.)</a:t>
            </a:r>
          </a:p>
          <a:p>
            <a:pPr lvl="1"/>
            <a:endParaRPr lang="en-US" sz="800" dirty="0">
              <a:solidFill>
                <a:schemeClr val="accent5">
                  <a:lumMod val="40000"/>
                  <a:lumOff val="60000"/>
                </a:schemeClr>
              </a:solidFill>
            </a:endParaRPr>
          </a:p>
          <a:p>
            <a:pPr lvl="1"/>
            <a:r>
              <a:rPr lang="en-US" sz="2400" dirty="0">
                <a:solidFill>
                  <a:schemeClr val="accent5">
                    <a:lumMod val="40000"/>
                    <a:lumOff val="60000"/>
                  </a:schemeClr>
                </a:solidFill>
              </a:rPr>
              <a:t>Colors found in rooms that are visible from the space being considered</a:t>
            </a:r>
          </a:p>
          <a:p>
            <a:pPr lvl="1">
              <a:lnSpc>
                <a:spcPct val="100000"/>
              </a:lnSpc>
            </a:pPr>
            <a:endParaRPr lang="en-US" dirty="0"/>
          </a:p>
        </p:txBody>
      </p:sp>
      <p:sp>
        <p:nvSpPr>
          <p:cNvPr id="10" name="TextBox 9">
            <a:extLst>
              <a:ext uri="{FF2B5EF4-FFF2-40B4-BE49-F238E27FC236}">
                <a16:creationId xmlns="" xmlns:a16="http://schemas.microsoft.com/office/drawing/2014/main" id="{ED8B3E58-BD7E-49F9-AD05-2A12D401BBF5}"/>
              </a:ext>
            </a:extLst>
          </p:cNvPr>
          <p:cNvSpPr txBox="1"/>
          <p:nvPr/>
        </p:nvSpPr>
        <p:spPr>
          <a:xfrm>
            <a:off x="10168646" y="1994170"/>
            <a:ext cx="1906621" cy="2031325"/>
          </a:xfrm>
          <a:prstGeom prst="rect">
            <a:avLst/>
          </a:prstGeom>
          <a:noFill/>
        </p:spPr>
        <p:txBody>
          <a:bodyPr wrap="square" rtlCol="0">
            <a:spAutoFit/>
          </a:bodyPr>
          <a:lstStyle/>
          <a:p>
            <a:r>
              <a:rPr lang="en-US" dirty="0">
                <a:solidFill>
                  <a:schemeClr val="accent6">
                    <a:lumMod val="40000"/>
                    <a:lumOff val="60000"/>
                  </a:schemeClr>
                </a:solidFill>
              </a:rPr>
              <a:t>These paint colors work together as well as with the countertops, flooring and wood.</a:t>
            </a:r>
          </a:p>
        </p:txBody>
      </p:sp>
      <p:sp>
        <p:nvSpPr>
          <p:cNvPr id="11" name="TextBox 10">
            <a:extLst>
              <a:ext uri="{FF2B5EF4-FFF2-40B4-BE49-F238E27FC236}">
                <a16:creationId xmlns="" xmlns:a16="http://schemas.microsoft.com/office/drawing/2014/main" id="{308929FE-861C-454D-B2AF-20F23B29229E}"/>
              </a:ext>
            </a:extLst>
          </p:cNvPr>
          <p:cNvSpPr txBox="1"/>
          <p:nvPr/>
        </p:nvSpPr>
        <p:spPr>
          <a:xfrm>
            <a:off x="2390573" y="6027291"/>
            <a:ext cx="5936304" cy="646331"/>
          </a:xfrm>
          <a:prstGeom prst="rect">
            <a:avLst/>
          </a:prstGeom>
          <a:noFill/>
        </p:spPr>
        <p:txBody>
          <a:bodyPr wrap="square" rtlCol="0">
            <a:spAutoFit/>
          </a:bodyPr>
          <a:lstStyle/>
          <a:p>
            <a:r>
              <a:rPr lang="en-US" dirty="0">
                <a:solidFill>
                  <a:schemeClr val="accent6">
                    <a:lumMod val="40000"/>
                    <a:lumOff val="60000"/>
                  </a:schemeClr>
                </a:solidFill>
              </a:rPr>
              <a:t>Using colors from adjacent rooms as accents in the space helps create a cohesive feeling in the home.</a:t>
            </a:r>
          </a:p>
        </p:txBody>
      </p:sp>
      <p:sp>
        <p:nvSpPr>
          <p:cNvPr id="8" name="TextBox 7">
            <a:extLst>
              <a:ext uri="{FF2B5EF4-FFF2-40B4-BE49-F238E27FC236}">
                <a16:creationId xmlns="" xmlns:a16="http://schemas.microsoft.com/office/drawing/2014/main" id="{05D59AE9-4BFD-44A9-9925-1FFB5172B920}"/>
              </a:ext>
            </a:extLst>
          </p:cNvPr>
          <p:cNvSpPr txBox="1"/>
          <p:nvPr/>
        </p:nvSpPr>
        <p:spPr>
          <a:xfrm>
            <a:off x="8916704" y="5150127"/>
            <a:ext cx="2717570" cy="923330"/>
          </a:xfrm>
          <a:prstGeom prst="rect">
            <a:avLst/>
          </a:prstGeom>
          <a:noFill/>
          <a:ln>
            <a:solidFill>
              <a:schemeClr val="accent1"/>
            </a:solidFill>
          </a:ln>
        </p:spPr>
        <p:txBody>
          <a:bodyPr wrap="square" rtlCol="0">
            <a:spAutoFit/>
          </a:bodyPr>
          <a:lstStyle/>
          <a:p>
            <a:r>
              <a:rPr lang="en-US" dirty="0" smtClean="0">
                <a:solidFill>
                  <a:schemeClr val="accent5">
                    <a:lumMod val="20000"/>
                    <a:lumOff val="80000"/>
                  </a:schemeClr>
                </a:solidFill>
              </a:rPr>
              <a:t>Insert picture of adjacent rooms with similar colors</a:t>
            </a:r>
            <a:endParaRPr lang="en-US" dirty="0">
              <a:solidFill>
                <a:schemeClr val="accent5">
                  <a:lumMod val="20000"/>
                  <a:lumOff val="80000"/>
                </a:schemeClr>
              </a:solidFill>
            </a:endParaRPr>
          </a:p>
        </p:txBody>
      </p:sp>
      <p:sp>
        <p:nvSpPr>
          <p:cNvPr id="9" name="TextBox 8">
            <a:extLst>
              <a:ext uri="{FF2B5EF4-FFF2-40B4-BE49-F238E27FC236}">
                <a16:creationId xmlns="" xmlns:a16="http://schemas.microsoft.com/office/drawing/2014/main" id="{05D59AE9-4BFD-44A9-9925-1FFB5172B920}"/>
              </a:ext>
            </a:extLst>
          </p:cNvPr>
          <p:cNvSpPr txBox="1"/>
          <p:nvPr/>
        </p:nvSpPr>
        <p:spPr>
          <a:xfrm>
            <a:off x="7248183" y="2287937"/>
            <a:ext cx="2717570" cy="1200329"/>
          </a:xfrm>
          <a:prstGeom prst="rect">
            <a:avLst/>
          </a:prstGeom>
          <a:noFill/>
          <a:ln>
            <a:solidFill>
              <a:schemeClr val="accent1"/>
            </a:solidFill>
          </a:ln>
        </p:spPr>
        <p:txBody>
          <a:bodyPr wrap="square" rtlCol="0">
            <a:spAutoFit/>
          </a:bodyPr>
          <a:lstStyle/>
          <a:p>
            <a:r>
              <a:rPr lang="en-US" dirty="0" smtClean="0">
                <a:solidFill>
                  <a:schemeClr val="accent5">
                    <a:lumMod val="20000"/>
                    <a:lumOff val="80000"/>
                  </a:schemeClr>
                </a:solidFill>
              </a:rPr>
              <a:t>Insert picture of room utilizing colors from an item, furniture, floors, </a:t>
            </a:r>
            <a:r>
              <a:rPr lang="en-US" dirty="0" err="1" smtClean="0">
                <a:solidFill>
                  <a:schemeClr val="accent5">
                    <a:lumMod val="20000"/>
                    <a:lumOff val="80000"/>
                  </a:schemeClr>
                </a:solidFill>
              </a:rPr>
              <a:t>etc</a:t>
            </a:r>
            <a:r>
              <a:rPr lang="mr-IN" dirty="0" smtClean="0">
                <a:solidFill>
                  <a:schemeClr val="accent5">
                    <a:lumMod val="20000"/>
                    <a:lumOff val="80000"/>
                  </a:schemeClr>
                </a:solidFill>
              </a:rPr>
              <a:t>…</a:t>
            </a:r>
            <a:endParaRPr lang="en-US" dirty="0">
              <a:solidFill>
                <a:schemeClr val="accent5">
                  <a:lumMod val="20000"/>
                  <a:lumOff val="80000"/>
                </a:schemeClr>
              </a:solidFill>
            </a:endParaRPr>
          </a:p>
        </p:txBody>
      </p:sp>
    </p:spTree>
    <p:extLst>
      <p:ext uri="{BB962C8B-B14F-4D97-AF65-F5344CB8AC3E}">
        <p14:creationId xmlns:p14="http://schemas.microsoft.com/office/powerpoint/2010/main" val="923028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ED5111-71A8-4FD9-B623-CDFD0B470082}"/>
              </a:ext>
            </a:extLst>
          </p:cNvPr>
          <p:cNvSpPr>
            <a:spLocks noGrp="1"/>
          </p:cNvSpPr>
          <p:nvPr>
            <p:ph type="title"/>
          </p:nvPr>
        </p:nvSpPr>
        <p:spPr>
          <a:xfrm>
            <a:off x="2756170" y="764373"/>
            <a:ext cx="8750030" cy="1293028"/>
          </a:xfrm>
        </p:spPr>
        <p:txBody>
          <a:bodyPr/>
          <a:lstStyle/>
          <a:p>
            <a:r>
              <a:rPr lang="en-US" dirty="0">
                <a:solidFill>
                  <a:schemeClr val="accent5">
                    <a:lumMod val="20000"/>
                    <a:lumOff val="80000"/>
                  </a:schemeClr>
                </a:solidFill>
              </a:rPr>
              <a:t>D.  Texture of colored surface</a:t>
            </a:r>
          </a:p>
        </p:txBody>
      </p:sp>
      <p:sp>
        <p:nvSpPr>
          <p:cNvPr id="7" name="Content Placeholder 2">
            <a:extLst>
              <a:ext uri="{FF2B5EF4-FFF2-40B4-BE49-F238E27FC236}">
                <a16:creationId xmlns="" xmlns:a16="http://schemas.microsoft.com/office/drawing/2014/main" id="{018DC69C-D81C-4B5C-B0E9-F636D593994F}"/>
              </a:ext>
            </a:extLst>
          </p:cNvPr>
          <p:cNvSpPr>
            <a:spLocks noGrp="1"/>
          </p:cNvSpPr>
          <p:nvPr>
            <p:ph idx="1"/>
          </p:nvPr>
        </p:nvSpPr>
        <p:spPr>
          <a:xfrm>
            <a:off x="312261" y="2372210"/>
            <a:ext cx="6718571" cy="4024125"/>
          </a:xfrm>
        </p:spPr>
        <p:txBody>
          <a:bodyPr>
            <a:normAutofit/>
          </a:bodyPr>
          <a:lstStyle/>
          <a:p>
            <a:pPr marL="0" indent="0">
              <a:lnSpc>
                <a:spcPct val="100000"/>
              </a:lnSpc>
              <a:buNone/>
            </a:pPr>
            <a:r>
              <a:rPr lang="en-US" sz="2800" dirty="0">
                <a:solidFill>
                  <a:schemeClr val="accent6">
                    <a:lumMod val="40000"/>
                    <a:lumOff val="60000"/>
                  </a:schemeClr>
                </a:solidFill>
              </a:rPr>
              <a:t>Texture of the colored surface affects our perception of the color.  </a:t>
            </a:r>
          </a:p>
          <a:p>
            <a:pPr marL="0" indent="0">
              <a:lnSpc>
                <a:spcPct val="100000"/>
              </a:lnSpc>
              <a:buNone/>
            </a:pPr>
            <a:r>
              <a:rPr lang="en-US" sz="2800" b="1" dirty="0">
                <a:solidFill>
                  <a:schemeClr val="accent5">
                    <a:lumMod val="40000"/>
                    <a:lumOff val="60000"/>
                  </a:schemeClr>
                </a:solidFill>
              </a:rPr>
              <a:t>The same color will appear:</a:t>
            </a:r>
          </a:p>
          <a:p>
            <a:pPr marL="0" indent="0">
              <a:lnSpc>
                <a:spcPct val="100000"/>
              </a:lnSpc>
              <a:buNone/>
            </a:pPr>
            <a:endParaRPr lang="en-US" sz="300" dirty="0">
              <a:solidFill>
                <a:schemeClr val="accent6">
                  <a:lumMod val="40000"/>
                  <a:lumOff val="60000"/>
                </a:schemeClr>
              </a:solidFill>
            </a:endParaRPr>
          </a:p>
          <a:p>
            <a:pPr lvl="1"/>
            <a:r>
              <a:rPr lang="en-US" sz="2400" dirty="0">
                <a:solidFill>
                  <a:schemeClr val="accent5">
                    <a:lumMod val="40000"/>
                    <a:lumOff val="60000"/>
                  </a:schemeClr>
                </a:solidFill>
              </a:rPr>
              <a:t>Lighter on smooth surfaces because they reflect more light</a:t>
            </a:r>
          </a:p>
          <a:p>
            <a:pPr lvl="1"/>
            <a:endParaRPr lang="en-US" sz="800" dirty="0">
              <a:solidFill>
                <a:schemeClr val="accent5">
                  <a:lumMod val="40000"/>
                  <a:lumOff val="60000"/>
                </a:schemeClr>
              </a:solidFill>
            </a:endParaRPr>
          </a:p>
          <a:p>
            <a:pPr lvl="1"/>
            <a:r>
              <a:rPr lang="en-US" sz="2400" dirty="0">
                <a:solidFill>
                  <a:schemeClr val="accent5">
                    <a:lumMod val="40000"/>
                    <a:lumOff val="60000"/>
                  </a:schemeClr>
                </a:solidFill>
              </a:rPr>
              <a:t>Darker on softer, plush or rough surfaces because they absorb light</a:t>
            </a:r>
          </a:p>
          <a:p>
            <a:pPr lvl="1">
              <a:lnSpc>
                <a:spcPct val="100000"/>
              </a:lnSpc>
            </a:pPr>
            <a:endParaRPr lang="en-US" dirty="0"/>
          </a:p>
        </p:txBody>
      </p:sp>
      <p:sp>
        <p:nvSpPr>
          <p:cNvPr id="10" name="TextBox 9">
            <a:extLst>
              <a:ext uri="{FF2B5EF4-FFF2-40B4-BE49-F238E27FC236}">
                <a16:creationId xmlns="" xmlns:a16="http://schemas.microsoft.com/office/drawing/2014/main" id="{ED8B3E58-BD7E-49F9-AD05-2A12D401BBF5}"/>
              </a:ext>
            </a:extLst>
          </p:cNvPr>
          <p:cNvSpPr txBox="1"/>
          <p:nvPr/>
        </p:nvSpPr>
        <p:spPr>
          <a:xfrm>
            <a:off x="12407581" y="1227688"/>
            <a:ext cx="1906621" cy="2031325"/>
          </a:xfrm>
          <a:prstGeom prst="rect">
            <a:avLst/>
          </a:prstGeom>
          <a:noFill/>
        </p:spPr>
        <p:txBody>
          <a:bodyPr wrap="square" rtlCol="0">
            <a:spAutoFit/>
          </a:bodyPr>
          <a:lstStyle/>
          <a:p>
            <a:r>
              <a:rPr lang="en-US" dirty="0">
                <a:solidFill>
                  <a:schemeClr val="accent6">
                    <a:lumMod val="40000"/>
                    <a:lumOff val="60000"/>
                  </a:schemeClr>
                </a:solidFill>
              </a:rPr>
              <a:t>These paint colors work together as well as with the countertops, flooring and wood.</a:t>
            </a:r>
          </a:p>
        </p:txBody>
      </p:sp>
      <p:sp>
        <p:nvSpPr>
          <p:cNvPr id="11" name="TextBox 10">
            <a:extLst>
              <a:ext uri="{FF2B5EF4-FFF2-40B4-BE49-F238E27FC236}">
                <a16:creationId xmlns="" xmlns:a16="http://schemas.microsoft.com/office/drawing/2014/main" id="{308929FE-861C-454D-B2AF-20F23B29229E}"/>
              </a:ext>
            </a:extLst>
          </p:cNvPr>
          <p:cNvSpPr txBox="1"/>
          <p:nvPr/>
        </p:nvSpPr>
        <p:spPr>
          <a:xfrm>
            <a:off x="7238249" y="5934670"/>
            <a:ext cx="4530621" cy="923330"/>
          </a:xfrm>
          <a:prstGeom prst="rect">
            <a:avLst/>
          </a:prstGeom>
          <a:noFill/>
        </p:spPr>
        <p:txBody>
          <a:bodyPr wrap="square" rtlCol="0">
            <a:spAutoFit/>
          </a:bodyPr>
          <a:lstStyle/>
          <a:p>
            <a:pPr algn="ctr"/>
            <a:r>
              <a:rPr lang="en-US" dirty="0">
                <a:solidFill>
                  <a:schemeClr val="accent6">
                    <a:lumMod val="40000"/>
                    <a:lumOff val="60000"/>
                  </a:schemeClr>
                </a:solidFill>
              </a:rPr>
              <a:t>It can be difficult to match color when it is used on different surfaces due to differing reflectance.</a:t>
            </a:r>
          </a:p>
        </p:txBody>
      </p:sp>
      <p:pic>
        <p:nvPicPr>
          <p:cNvPr id="8" name="Picture 7">
            <a:extLst>
              <a:ext uri="{FF2B5EF4-FFF2-40B4-BE49-F238E27FC236}">
                <a16:creationId xmlns="" xmlns:a16="http://schemas.microsoft.com/office/drawing/2014/main" id="{FA49280B-C92B-4BFE-B402-F3EF9311BE17}"/>
              </a:ext>
            </a:extLst>
          </p:cNvPr>
          <p:cNvPicPr>
            <a:picLocks noChangeAspect="1"/>
          </p:cNvPicPr>
          <p:nvPr/>
        </p:nvPicPr>
        <p:blipFill>
          <a:blip r:embed="rId2"/>
          <a:stretch>
            <a:fillRect/>
          </a:stretch>
        </p:blipFill>
        <p:spPr>
          <a:xfrm>
            <a:off x="12480448" y="3442215"/>
            <a:ext cx="2338225" cy="3114675"/>
          </a:xfrm>
          <a:prstGeom prst="rect">
            <a:avLst/>
          </a:prstGeom>
        </p:spPr>
      </p:pic>
      <p:sp>
        <p:nvSpPr>
          <p:cNvPr id="12" name="TextBox 11">
            <a:extLst>
              <a:ext uri="{FF2B5EF4-FFF2-40B4-BE49-F238E27FC236}">
                <a16:creationId xmlns="" xmlns:a16="http://schemas.microsoft.com/office/drawing/2014/main" id="{05D59AE9-4BFD-44A9-9925-1FFB5172B920}"/>
              </a:ext>
            </a:extLst>
          </p:cNvPr>
          <p:cNvSpPr txBox="1"/>
          <p:nvPr/>
        </p:nvSpPr>
        <p:spPr>
          <a:xfrm>
            <a:off x="7975437" y="3259013"/>
            <a:ext cx="2717570" cy="1754326"/>
          </a:xfrm>
          <a:prstGeom prst="rect">
            <a:avLst/>
          </a:prstGeom>
          <a:noFill/>
          <a:ln>
            <a:solidFill>
              <a:schemeClr val="accent1"/>
            </a:solidFill>
          </a:ln>
        </p:spPr>
        <p:txBody>
          <a:bodyPr wrap="square" rtlCol="0">
            <a:spAutoFit/>
          </a:bodyPr>
          <a:lstStyle/>
          <a:p>
            <a:r>
              <a:rPr lang="en-US" dirty="0" smtClean="0">
                <a:solidFill>
                  <a:schemeClr val="accent5">
                    <a:lumMod val="20000"/>
                    <a:lumOff val="80000"/>
                  </a:schemeClr>
                </a:solidFill>
              </a:rPr>
              <a:t>Insert picture illustrating how the same color looks different on smooth/rough textures.</a:t>
            </a:r>
            <a:endParaRPr lang="en-US" dirty="0">
              <a:solidFill>
                <a:schemeClr val="accent5">
                  <a:lumMod val="20000"/>
                  <a:lumOff val="80000"/>
                </a:schemeClr>
              </a:solidFill>
            </a:endParaRPr>
          </a:p>
        </p:txBody>
      </p:sp>
    </p:spTree>
    <p:extLst>
      <p:ext uri="{BB962C8B-B14F-4D97-AF65-F5344CB8AC3E}">
        <p14:creationId xmlns:p14="http://schemas.microsoft.com/office/powerpoint/2010/main" val="108621973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152</TotalTime>
  <Words>788</Words>
  <Application>Microsoft Macintosh PowerPoint</Application>
  <PresentationFormat>Widescreen</PresentationFormat>
  <Paragraphs>83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Mangal</vt:lpstr>
      <vt:lpstr>Vapor Trail</vt:lpstr>
      <vt:lpstr>color Selection</vt:lpstr>
      <vt:lpstr>Factors in color Selection:  </vt:lpstr>
      <vt:lpstr>1. Client Preferences or needs:</vt:lpstr>
      <vt:lpstr>2.  Perception of the space</vt:lpstr>
      <vt:lpstr>A.  Available light</vt:lpstr>
      <vt:lpstr>A.  Available light</vt:lpstr>
      <vt:lpstr>B.  Room Size</vt:lpstr>
      <vt:lpstr>C.  Adjoining colors</vt:lpstr>
      <vt:lpstr>D.  Texture of colored surface</vt:lpstr>
      <vt:lpstr>Tips for Color selection:</vt:lpstr>
      <vt:lpstr>Tips for Color selection (continued):</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Selection</dc:title>
  <dc:creator>Lori Hurley</dc:creator>
  <cp:lastModifiedBy>Angela LeMay</cp:lastModifiedBy>
  <cp:revision>19</cp:revision>
  <dcterms:created xsi:type="dcterms:W3CDTF">2017-10-07T14:13:06Z</dcterms:created>
  <dcterms:modified xsi:type="dcterms:W3CDTF">2017-10-18T18:29:57Z</dcterms:modified>
</cp:coreProperties>
</file>