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2" r:id="rId5"/>
    <p:sldId id="261" r:id="rId6"/>
    <p:sldId id="259" r:id="rId7"/>
    <p:sldId id="260" r:id="rId8"/>
    <p:sldId id="263" r:id="rId9"/>
    <p:sldId id="266" r:id="rId10"/>
    <p:sldId id="267" r:id="rId11"/>
    <p:sldId id="268" r:id="rId12"/>
    <p:sldId id="26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a.ac.uk/blog/how-to-use-photoshop-for-interior-design/" TargetMode="External"/><Relationship Id="rId2" Type="http://schemas.openxmlformats.org/officeDocument/2006/relationships/hyperlink" Target="https://www.autodesk.com/solutions/revit-vs-autoc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erwin-williams.com/visualizer#/active/default" TargetMode="External"/><Relationship Id="rId5" Type="http://schemas.openxmlformats.org/officeDocument/2006/relationships/hyperlink" Target="https://www.potterybarn.com/tips-and-ideas/room-planner-tool/?cm_type=gnav" TargetMode="External"/><Relationship Id="rId4" Type="http://schemas.openxmlformats.org/officeDocument/2006/relationships/hyperlink" Target="https://99designs.com/blog/tips/photoshop-vs-illustrator-vs-indesig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77B-B202-4365-9F56-ACF1D4A1E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Tools </a:t>
            </a:r>
            <a:br>
              <a:rPr lang="en-US" dirty="0"/>
            </a:br>
            <a:r>
              <a:rPr lang="en-US" dirty="0"/>
              <a:t>for Interior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617DC-E2C8-4A7A-A21D-4619EB1673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Obj. 3.02</a:t>
            </a:r>
          </a:p>
        </p:txBody>
      </p:sp>
    </p:spTree>
    <p:extLst>
      <p:ext uri="{BB962C8B-B14F-4D97-AF65-F5344CB8AC3E}">
        <p14:creationId xmlns:p14="http://schemas.microsoft.com/office/powerpoint/2010/main" val="121090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802A-5C80-4B10-97F6-F1122E4E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17" y="1091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dirty="0" err="1"/>
              <a:t>Floorplanner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715A-2BB4-4586-A28B-A320C80E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17" y="1673156"/>
            <a:ext cx="6512902" cy="4939879"/>
          </a:xfrm>
        </p:spPr>
        <p:txBody>
          <a:bodyPr>
            <a:normAutofit/>
          </a:bodyPr>
          <a:lstStyle/>
          <a:p>
            <a:r>
              <a:rPr lang="en-US" sz="2400" dirty="0"/>
              <a:t>Free account</a:t>
            </a:r>
          </a:p>
          <a:p>
            <a:r>
              <a:rPr lang="en-US" sz="2400" dirty="0">
                <a:effectLst/>
              </a:rPr>
              <a:t>Web-based, no software to download</a:t>
            </a:r>
          </a:p>
          <a:p>
            <a:r>
              <a:rPr lang="en-US" sz="2400" dirty="0">
                <a:effectLst/>
              </a:rPr>
              <a:t>Create 2D floorplan then switch to view it in 3D</a:t>
            </a:r>
          </a:p>
          <a:p>
            <a:r>
              <a:rPr lang="en-US" sz="2400" dirty="0">
                <a:effectLst/>
              </a:rPr>
              <a:t>Library of furniture, flooring and other options</a:t>
            </a:r>
          </a:p>
          <a:p>
            <a:r>
              <a:rPr lang="en-US" sz="2400" dirty="0">
                <a:effectLst/>
              </a:rPr>
              <a:t>Save as a PDF </a:t>
            </a:r>
          </a:p>
          <a:p>
            <a:pPr lvl="1"/>
            <a:endParaRPr lang="en-US" sz="24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53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802A-5C80-4B10-97F6-F1122E4E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17" y="1091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dirty="0"/>
              <a:t>Planner 5D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3E2086-2F0A-43D1-A5CF-11DC51756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65" y="1977956"/>
            <a:ext cx="6017553" cy="4939879"/>
          </a:xfrm>
        </p:spPr>
        <p:txBody>
          <a:bodyPr>
            <a:normAutofit/>
          </a:bodyPr>
          <a:lstStyle/>
          <a:p>
            <a:r>
              <a:rPr lang="en-US" sz="2400" dirty="0"/>
              <a:t>Free account</a:t>
            </a:r>
          </a:p>
          <a:p>
            <a:r>
              <a:rPr lang="en-US" sz="2400" dirty="0">
                <a:effectLst/>
              </a:rPr>
              <a:t>Web-based, no software to download</a:t>
            </a:r>
          </a:p>
          <a:p>
            <a:r>
              <a:rPr lang="en-US" sz="2400" dirty="0">
                <a:effectLst/>
              </a:rPr>
              <a:t>Create 2D floorplan then switch to view it in 3D</a:t>
            </a:r>
          </a:p>
          <a:p>
            <a:r>
              <a:rPr lang="en-US" sz="2400" dirty="0">
                <a:effectLst/>
              </a:rPr>
              <a:t>Limited library of free furniture, flooring and other options – more options but must pay for them</a:t>
            </a:r>
          </a:p>
          <a:p>
            <a:r>
              <a:rPr lang="en-US" sz="2400" dirty="0">
                <a:effectLst/>
              </a:rPr>
              <a:t>Can save to your computer but you need the online tool to open it. Can also share access through a link.</a:t>
            </a:r>
          </a:p>
          <a:p>
            <a:pPr lvl="1"/>
            <a:endParaRPr lang="en-US" sz="24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12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802A-5C80-4B10-97F6-F1122E4E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17" y="1091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dirty="0"/>
              <a:t>Business-Based Consumer Tools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3E2086-2F0A-43D1-A5CF-11DC51756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17" y="2171919"/>
            <a:ext cx="6017553" cy="515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</a:rPr>
              <a:t>Pottery Barn, IKEA, </a:t>
            </a:r>
            <a:r>
              <a:rPr lang="en-US" sz="2400" dirty="0" err="1">
                <a:effectLst/>
              </a:rPr>
              <a:t>Haverty’s</a:t>
            </a:r>
            <a:r>
              <a:rPr lang="en-US" sz="2400" dirty="0">
                <a:effectLst/>
              </a:rPr>
              <a:t>, Lowe’s and many other retailers offer:</a:t>
            </a:r>
          </a:p>
          <a:p>
            <a:pPr lvl="1"/>
            <a:r>
              <a:rPr lang="en-US" sz="2200" dirty="0">
                <a:effectLst/>
              </a:rPr>
              <a:t>Room Planner tools free online</a:t>
            </a:r>
          </a:p>
          <a:p>
            <a:pPr lvl="1"/>
            <a:r>
              <a:rPr lang="en-US" sz="2200" dirty="0">
                <a:effectLst/>
              </a:rPr>
              <a:t>Use the company’s products to build a dream room (then hopefully buy </a:t>
            </a:r>
            <a:r>
              <a:rPr lang="en-US" sz="2200" dirty="0">
                <a:effectLst/>
                <a:sym typeface="Wingdings" panose="05000000000000000000" pitchFamily="2" charset="2"/>
              </a:rPr>
              <a:t>)</a:t>
            </a:r>
            <a:endParaRPr lang="en-US" sz="2200" dirty="0">
              <a:effectLst/>
            </a:endParaRP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en-US" sz="2400" dirty="0"/>
              <a:t>Sherwin-Williams, Behr, Glidden, and other paint companies offer:</a:t>
            </a:r>
          </a:p>
          <a:p>
            <a:pPr lvl="1"/>
            <a:r>
              <a:rPr lang="en-US" sz="2200" dirty="0">
                <a:effectLst/>
              </a:rPr>
              <a:t>Color Visualization tools free online</a:t>
            </a:r>
          </a:p>
          <a:p>
            <a:pPr lvl="1"/>
            <a:r>
              <a:rPr lang="en-US" sz="2200" dirty="0">
                <a:effectLst/>
              </a:rPr>
              <a:t>upload a photo and “repaint” it using the company’s paint colors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lvl="1"/>
            <a:endParaRPr lang="en-US" sz="24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722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B519-10FD-4525-8D68-DA3B17A9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8B0E5-A590-4868-8AF3-39648D674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http://essenziale-hd.com/2013/03/11/top-cad-programs-for-interior-designers-review/</a:t>
            </a:r>
          </a:p>
          <a:p>
            <a:r>
              <a:rPr lang="en-US" dirty="0">
                <a:hlinkClick r:id="rId2"/>
              </a:rPr>
              <a:t>https://www.autodesk.com/solutions/revit-vs-autocad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https://www.nda.ac.uk/blog/how-to-use-photoshop-for-interior-design/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https://99designs.com/blog/tips/photoshop-vs-illustrator-vs-indesign/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https://www.potterybarn.com/tips-and-ideas/room-planner-tool/?cm_type=gnav</a:t>
            </a:r>
            <a:endParaRPr lang="en-US" dirty="0"/>
          </a:p>
          <a:p>
            <a:r>
              <a:rPr lang="en-US" dirty="0">
                <a:hlinkClick r:id="rId6"/>
              </a:rPr>
              <a:t>https://www.sherwin-williams.com/visualizer#/active/default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22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CA82-9743-4913-9EEF-F8A12E09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Digital tools</a:t>
            </a:r>
          </a:p>
        </p:txBody>
      </p:sp>
    </p:spTree>
    <p:extLst>
      <p:ext uri="{BB962C8B-B14F-4D97-AF65-F5344CB8AC3E}">
        <p14:creationId xmlns:p14="http://schemas.microsoft.com/office/powerpoint/2010/main" val="367101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802A-5C80-4B10-97F6-F1122E4E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19" y="-223932"/>
            <a:ext cx="9905998" cy="1905000"/>
          </a:xfrm>
        </p:spPr>
        <p:txBody>
          <a:bodyPr>
            <a:normAutofit/>
          </a:bodyPr>
          <a:lstStyle/>
          <a:p>
            <a:r>
              <a:rPr lang="en-US" sz="4600" dirty="0"/>
              <a:t>Autodesk </a:t>
            </a:r>
            <a:r>
              <a:rPr lang="en-US" sz="4600" dirty="0" err="1"/>
              <a:t>A</a:t>
            </a:r>
            <a:r>
              <a:rPr lang="en-US" sz="3800" dirty="0" err="1"/>
              <a:t>uto</a:t>
            </a:r>
            <a:r>
              <a:rPr lang="en-US" sz="4600" dirty="0" err="1"/>
              <a:t>Cad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715A-2BB4-4586-A28B-A320C80E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40" y="2506833"/>
            <a:ext cx="7611034" cy="44433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CAD software to create </a:t>
            </a:r>
          </a:p>
          <a:p>
            <a:pPr lvl="1"/>
            <a:r>
              <a:rPr lang="en-US" sz="2200" dirty="0"/>
              <a:t>2D drawings such as floor plans, elevations, details, etc.</a:t>
            </a:r>
          </a:p>
          <a:p>
            <a:pPr lvl="1"/>
            <a:r>
              <a:rPr lang="en-US" sz="2200" dirty="0"/>
              <a:t>3D models and objects</a:t>
            </a:r>
          </a:p>
          <a:p>
            <a:pPr lvl="1"/>
            <a:r>
              <a:rPr lang="en-US" sz="2200" dirty="0"/>
              <a:t>construction documents</a:t>
            </a:r>
          </a:p>
          <a:p>
            <a:pPr lvl="1"/>
            <a:r>
              <a:rPr lang="en-US" sz="2200" dirty="0"/>
              <a:t>rendered images</a:t>
            </a:r>
          </a:p>
          <a:p>
            <a:r>
              <a:rPr lang="en-US" sz="2400" dirty="0">
                <a:effectLst/>
              </a:rPr>
              <a:t>used in many architectural and design companies</a:t>
            </a:r>
          </a:p>
          <a:p>
            <a:r>
              <a:rPr lang="en-US" sz="2400" dirty="0">
                <a:effectLst/>
              </a:rPr>
              <a:t>Expensive and somewhat complicated</a:t>
            </a:r>
          </a:p>
          <a:p>
            <a:r>
              <a:rPr lang="en-US" sz="2400" dirty="0">
                <a:effectLst/>
              </a:rPr>
              <a:t>Documents are individually created &amp; revised</a:t>
            </a:r>
          </a:p>
          <a:p>
            <a:endParaRPr lang="en-US" sz="2400" dirty="0">
              <a:effectLst/>
            </a:endParaRPr>
          </a:p>
          <a:p>
            <a:pPr lvl="1"/>
            <a:endParaRPr lang="en-US" sz="24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324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802A-5C80-4B10-97F6-F1122E4E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19" y="-223932"/>
            <a:ext cx="9905998" cy="1905000"/>
          </a:xfrm>
        </p:spPr>
        <p:txBody>
          <a:bodyPr>
            <a:normAutofit/>
          </a:bodyPr>
          <a:lstStyle/>
          <a:p>
            <a:r>
              <a:rPr lang="en-US" sz="4600" dirty="0"/>
              <a:t>Autodesk Revit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A55093-901C-41C2-94D4-D514BBA5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11" y="871996"/>
            <a:ext cx="9267135" cy="4443318"/>
          </a:xfrm>
        </p:spPr>
        <p:txBody>
          <a:bodyPr>
            <a:noAutofit/>
          </a:bodyPr>
          <a:lstStyle/>
          <a:p>
            <a:r>
              <a:rPr lang="en-US" sz="2400" dirty="0"/>
              <a:t>Creates  same documents as AutoCAD</a:t>
            </a:r>
          </a:p>
          <a:p>
            <a:r>
              <a:rPr lang="en-US" sz="2400" dirty="0"/>
              <a:t>Employs BIM (Building Information Modeling) When a change is made in one view, it is automatically updated in all views and schedules</a:t>
            </a:r>
          </a:p>
          <a:p>
            <a:r>
              <a:rPr lang="en-US" sz="2400" dirty="0">
                <a:effectLst/>
              </a:rPr>
              <a:t>Also a popular program</a:t>
            </a:r>
          </a:p>
          <a:p>
            <a:r>
              <a:rPr lang="en-US" sz="2400" dirty="0">
                <a:effectLst/>
              </a:rPr>
              <a:t>Expensive and somewhat complicated</a:t>
            </a:r>
          </a:p>
          <a:p>
            <a:endParaRPr lang="en-US" sz="2400" dirty="0">
              <a:effectLst/>
            </a:endParaRPr>
          </a:p>
          <a:p>
            <a:pPr lvl="1"/>
            <a:endParaRPr lang="en-US" sz="2400" dirty="0">
              <a:effectLst/>
            </a:endParaRPr>
          </a:p>
          <a:p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96EE2A-616C-4896-B363-4DAFBCE93D86}"/>
              </a:ext>
            </a:extLst>
          </p:cNvPr>
          <p:cNvSpPr txBox="1">
            <a:spLocks/>
          </p:cNvSpPr>
          <p:nvPr/>
        </p:nvSpPr>
        <p:spPr>
          <a:xfrm>
            <a:off x="663019" y="3606152"/>
            <a:ext cx="11293675" cy="444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Main Differences:  </a:t>
            </a:r>
          </a:p>
          <a:p>
            <a:r>
              <a:rPr lang="en-US" sz="2400" dirty="0"/>
              <a:t>Creates a unified model where a change in the model will automatically be updated in all views and any connected elements automatically update to maintain relationships</a:t>
            </a:r>
          </a:p>
          <a:p>
            <a:r>
              <a:rPr lang="en-US" sz="2400" dirty="0"/>
              <a:t>Contains all major building elements as well as manufacturer, model, cost, structure, and phase information </a:t>
            </a:r>
          </a:p>
          <a:p>
            <a:pPr lvl="1"/>
            <a:endParaRPr lang="en-US" sz="24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995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802A-5C80-4B10-97F6-F1122E4E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19" y="-223932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dirty="0"/>
              <a:t>Adobe Photoshop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715A-2BB4-4586-A28B-A320C80E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18" y="1751591"/>
            <a:ext cx="6512902" cy="4443318"/>
          </a:xfrm>
        </p:spPr>
        <p:txBody>
          <a:bodyPr>
            <a:normAutofit/>
          </a:bodyPr>
          <a:lstStyle/>
          <a:p>
            <a:r>
              <a:rPr lang="en-US" sz="2400" dirty="0"/>
              <a:t>Primarily a raster image editing program</a:t>
            </a:r>
          </a:p>
          <a:p>
            <a:r>
              <a:rPr lang="en-US" sz="2400" dirty="0">
                <a:effectLst/>
              </a:rPr>
              <a:t>can edit and render AutoCAD  2D drawings or SketchUp 3D models saved  as PDFs or JPEGs</a:t>
            </a:r>
          </a:p>
          <a:p>
            <a:r>
              <a:rPr lang="en-US" sz="2400" dirty="0">
                <a:effectLst/>
              </a:rPr>
              <a:t>Can manipulate images such as flooring Samples, wallpaper and fabric to enhance visuals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851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802A-5C80-4B10-97F6-F1122E4E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18" y="-217582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dirty="0"/>
              <a:t>Adobe illustrator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715A-2BB4-4586-A28B-A320C80E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18" y="2061586"/>
            <a:ext cx="6512902" cy="4443318"/>
          </a:xfrm>
        </p:spPr>
        <p:txBody>
          <a:bodyPr>
            <a:normAutofit/>
          </a:bodyPr>
          <a:lstStyle/>
          <a:p>
            <a:r>
              <a:rPr lang="en-US" sz="2400" dirty="0"/>
              <a:t>Vector-based illustration program</a:t>
            </a:r>
          </a:p>
          <a:p>
            <a:pPr lvl="1"/>
            <a:r>
              <a:rPr lang="en-US" sz="2200" dirty="0">
                <a:effectLst/>
              </a:rPr>
              <a:t>Uses geometric points, lines and shapes to create artwork that can be scaled infinitely without distortion or loss of image quality.</a:t>
            </a:r>
          </a:p>
          <a:p>
            <a:pPr lvl="1"/>
            <a:r>
              <a:rPr lang="en-US" sz="2200" dirty="0">
                <a:effectLst/>
              </a:rPr>
              <a:t>This means no fuzzy or pixelated images when you make them larger!</a:t>
            </a:r>
          </a:p>
          <a:p>
            <a:r>
              <a:rPr lang="en-US" sz="2400" dirty="0">
                <a:effectLst/>
              </a:rPr>
              <a:t>Can be used with Adobe Photoshop</a:t>
            </a:r>
          </a:p>
          <a:p>
            <a:r>
              <a:rPr lang="en-US" sz="2400" dirty="0">
                <a:effectLst/>
              </a:rPr>
              <a:t>Create professional presentation boards using text and images</a:t>
            </a:r>
          </a:p>
          <a:p>
            <a:pPr lvl="1"/>
            <a:endParaRPr lang="en-US" sz="24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93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802A-5C80-4B10-97F6-F1122E4E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17" y="1091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dirty="0"/>
              <a:t>Adobe  </a:t>
            </a:r>
            <a:r>
              <a:rPr lang="en-US" sz="4600" dirty="0"/>
              <a:t>I</a:t>
            </a:r>
            <a:r>
              <a:rPr lang="en-US" sz="4000" dirty="0"/>
              <a:t>n</a:t>
            </a:r>
            <a:r>
              <a:rPr lang="en-US" sz="4600" dirty="0"/>
              <a:t>D</a:t>
            </a:r>
            <a:r>
              <a:rPr lang="en-US" sz="4000" dirty="0"/>
              <a:t>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715A-2BB4-4586-A28B-A320C80E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91" y="918084"/>
            <a:ext cx="6512902" cy="4939879"/>
          </a:xfrm>
        </p:spPr>
        <p:txBody>
          <a:bodyPr>
            <a:normAutofit/>
          </a:bodyPr>
          <a:lstStyle/>
          <a:p>
            <a:r>
              <a:rPr lang="en-US" sz="2800" dirty="0"/>
              <a:t>Publishing program</a:t>
            </a:r>
          </a:p>
          <a:p>
            <a:r>
              <a:rPr lang="en-US" dirty="0">
                <a:effectLst/>
              </a:rPr>
              <a:t>Great for creating multi-page documents</a:t>
            </a:r>
          </a:p>
          <a:p>
            <a:r>
              <a:rPr lang="en-US" dirty="0">
                <a:effectLst/>
              </a:rPr>
              <a:t>Can be used with images from Adobe Photoshop and Illustrator</a:t>
            </a:r>
          </a:p>
          <a:p>
            <a:r>
              <a:rPr lang="en-US" dirty="0">
                <a:effectLst/>
              </a:rPr>
              <a:t>Can create a unified portfolio and presentation boards</a:t>
            </a:r>
          </a:p>
          <a:p>
            <a:pPr lvl="1"/>
            <a:endParaRPr lang="en-US" dirty="0">
              <a:effectLst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428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802A-5C80-4B10-97F6-F1122E4E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46" y="413377"/>
            <a:ext cx="9905998" cy="1905000"/>
          </a:xfrm>
        </p:spPr>
        <p:txBody>
          <a:bodyPr>
            <a:normAutofit/>
          </a:bodyPr>
          <a:lstStyle/>
          <a:p>
            <a:r>
              <a:rPr lang="en-US" sz="4600" dirty="0"/>
              <a:t>S</a:t>
            </a:r>
            <a:r>
              <a:rPr lang="en-US" sz="4000" dirty="0"/>
              <a:t>ketch</a:t>
            </a:r>
            <a:r>
              <a:rPr lang="en-US" sz="4600" dirty="0"/>
              <a:t>U</a:t>
            </a:r>
            <a:r>
              <a:rPr lang="en-US" sz="4000" dirty="0"/>
              <a:t>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715A-2BB4-4586-A28B-A320C80E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12" y="2666454"/>
            <a:ext cx="8892215" cy="4443318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3D modeling program</a:t>
            </a:r>
          </a:p>
          <a:p>
            <a:r>
              <a:rPr lang="en-US" sz="2400" dirty="0">
                <a:effectLst/>
              </a:rPr>
              <a:t>Easy to learn and use</a:t>
            </a:r>
          </a:p>
          <a:p>
            <a:r>
              <a:rPr lang="en-US" sz="2400" dirty="0">
                <a:effectLst/>
              </a:rPr>
              <a:t>Big online library (called 3D Warehouse) of models (doors, windows, furniture, etc.)</a:t>
            </a:r>
          </a:p>
          <a:p>
            <a:r>
              <a:rPr lang="en-US" sz="2400" dirty="0">
                <a:effectLst/>
              </a:rPr>
              <a:t>can import photos of the things which clients already own and set them within the space</a:t>
            </a:r>
          </a:p>
          <a:p>
            <a:r>
              <a:rPr lang="en-US" sz="2400" dirty="0">
                <a:effectLst/>
              </a:rPr>
              <a:t>Available free limited version</a:t>
            </a:r>
          </a:p>
          <a:p>
            <a:r>
              <a:rPr lang="en-US" sz="2400" dirty="0">
                <a:effectLst/>
              </a:rPr>
              <a:t>Doesn’t always model curved “organic” forms well</a:t>
            </a:r>
          </a:p>
          <a:p>
            <a:pPr lvl="1"/>
            <a:endParaRPr lang="en-US" sz="24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45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CA82-9743-4913-9EEF-F8A12E09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Digital tools</a:t>
            </a:r>
          </a:p>
        </p:txBody>
      </p:sp>
    </p:spTree>
    <p:extLst>
      <p:ext uri="{BB962C8B-B14F-4D97-AF65-F5344CB8AC3E}">
        <p14:creationId xmlns:p14="http://schemas.microsoft.com/office/powerpoint/2010/main" val="3735853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220</TotalTime>
  <Words>536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</vt:lpstr>
      <vt:lpstr>Mesh</vt:lpstr>
      <vt:lpstr>Digital Tools  for Interior Design</vt:lpstr>
      <vt:lpstr>Professional Digital tools</vt:lpstr>
      <vt:lpstr>Autodesk AutoCad</vt:lpstr>
      <vt:lpstr>Autodesk Revit</vt:lpstr>
      <vt:lpstr>Adobe Photoshop</vt:lpstr>
      <vt:lpstr>Adobe illustrator</vt:lpstr>
      <vt:lpstr>Adobe  InDesign</vt:lpstr>
      <vt:lpstr>SketchUp</vt:lpstr>
      <vt:lpstr>Consumer Digital tools</vt:lpstr>
      <vt:lpstr>Floorplanner</vt:lpstr>
      <vt:lpstr>Planner 5D</vt:lpstr>
      <vt:lpstr>Business-Based Consumer Tools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Tools  for Interior Design</dc:title>
  <dc:creator>Lori Hurley</dc:creator>
  <cp:lastModifiedBy>Angela LeMay</cp:lastModifiedBy>
  <cp:revision>21</cp:revision>
  <dcterms:created xsi:type="dcterms:W3CDTF">2017-11-09T00:16:18Z</dcterms:created>
  <dcterms:modified xsi:type="dcterms:W3CDTF">2018-03-19T21:21:13Z</dcterms:modified>
</cp:coreProperties>
</file>