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handoutMasterIdLst>
    <p:handoutMasterId r:id="rId10"/>
  </p:handoutMasterIdLst>
  <p:sldIdLst>
    <p:sldId id="263" r:id="rId2"/>
    <p:sldId id="257" r:id="rId3"/>
    <p:sldId id="258" r:id="rId4"/>
    <p:sldId id="259" r:id="rId5"/>
    <p:sldId id="260" r:id="rId6"/>
    <p:sldId id="261" r:id="rId7"/>
    <p:sldId id="262"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139" autoAdjust="0"/>
    <p:restoredTop sz="94660"/>
  </p:normalViewPr>
  <p:slideViewPr>
    <p:cSldViewPr snapToGrid="0">
      <p:cViewPr varScale="1">
        <p:scale>
          <a:sx n="59" d="100"/>
          <a:sy n="59" d="100"/>
        </p:scale>
        <p:origin x="192" y="1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CB8441-07CF-4E87-8846-D234F934670B}" type="datetimeFigureOut">
              <a:rPr lang="en-US" smtClean="0"/>
              <a:t>9/25/17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29378B-E95E-4EC6-AAC0-C8D3C84F9E97}" type="slidenum">
              <a:rPr lang="en-US" smtClean="0"/>
              <a:t>‹#›</a:t>
            </a:fld>
            <a:endParaRPr lang="en-US"/>
          </a:p>
        </p:txBody>
      </p:sp>
    </p:spTree>
    <p:extLst>
      <p:ext uri="{BB962C8B-B14F-4D97-AF65-F5344CB8AC3E}">
        <p14:creationId xmlns:p14="http://schemas.microsoft.com/office/powerpoint/2010/main" val="2353058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31BFE56-DD4A-48A6-B4E9-9305BA4D81CE}" type="datetimeFigureOut">
              <a:rPr lang="en-US" smtClean="0"/>
              <a:t>9/25/17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E40F213-1B76-4470-A458-CF3C601648A7}" type="slidenum">
              <a:rPr lang="en-US" smtClean="0"/>
              <a:t>‹#›</a:t>
            </a:fld>
            <a:endParaRPr lang="en-US"/>
          </a:p>
        </p:txBody>
      </p:sp>
    </p:spTree>
    <p:extLst>
      <p:ext uri="{BB962C8B-B14F-4D97-AF65-F5344CB8AC3E}">
        <p14:creationId xmlns:p14="http://schemas.microsoft.com/office/powerpoint/2010/main" val="3273943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objective we will focus only on Pre-design and Programming.</a:t>
            </a:r>
          </a:p>
          <a:p>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2</a:t>
            </a:fld>
            <a:endParaRPr lang="en-US"/>
          </a:p>
        </p:txBody>
      </p:sp>
    </p:spTree>
    <p:extLst>
      <p:ext uri="{BB962C8B-B14F-4D97-AF65-F5344CB8AC3E}">
        <p14:creationId xmlns:p14="http://schemas.microsoft.com/office/powerpoint/2010/main" val="105640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Pre-design concepts are vital</a:t>
            </a:r>
            <a:r>
              <a:rPr lang="en-US" baseline="0" dirty="0"/>
              <a:t> to understanding client and their needs.  A designer usually meets with the client to find out their needs, wants, scope of project and budget.  The designer will then decide if the job is beneficial for both client and designer and if the designer can meet all of the needs of the client in the allotted timeframe.</a:t>
            </a:r>
          </a:p>
          <a:p>
            <a:r>
              <a:rPr lang="en-US" baseline="0" dirty="0"/>
              <a:t>Programming phase can also occur during initial meeting to determine what client wants to keep, what they want to get rid of and what they want to purchase.  The designer will analyze the data collected, pull together a design plan with diagrams, fabrics, finishes, furniture and fixtures then finally present these ideas to the client.  The designer may first come up with a mood board for the client to get a sense for what the client might want in the space before putting everything on the final plan.</a:t>
            </a:r>
          </a:p>
          <a:p>
            <a:r>
              <a:rPr lang="en-US" baseline="0" dirty="0"/>
              <a:t>These two steps are vital to assessing whether the job will be profitable for the designer and client.   </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3</a:t>
            </a:fld>
            <a:endParaRPr lang="en-US"/>
          </a:p>
        </p:txBody>
      </p:sp>
    </p:spTree>
    <p:extLst>
      <p:ext uri="{BB962C8B-B14F-4D97-AF65-F5344CB8AC3E}">
        <p14:creationId xmlns:p14="http://schemas.microsoft.com/office/powerpoint/2010/main" val="157911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Client interviews are important for the designer</a:t>
            </a:r>
            <a:r>
              <a:rPr lang="en-US" baseline="0" dirty="0"/>
              <a:t> to learn more about the client and their needs.  This interview will include lifestyle of the client, functions of the spaces they will be working with which includes private space- sleeping, studying, relaxing, conducting business. Then Social space-recreation, conversation, dining, entertainment and lastly, support and/or workspace- preparing food, laundry/cleaning and storage needed.  The designer then needs to find out about the client’s design preferences- do they want to be trendy-colors, accessories, specific designer pieces they might like, styles they might want, etc.  The designer may also want to ask about possible future needs of the space- aging parents, resale value, expansion possibilities future children any information that will help decide what is important to the client now and in the future.  This will help with future furniture needs, multi-purpose items, conversion of the spaces, etc.  A designer should always be forward thinking for their client.  Research their need for ergonomics, proxemics, and anthropometrics.  </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4</a:t>
            </a:fld>
            <a:endParaRPr lang="en-US"/>
          </a:p>
        </p:txBody>
      </p:sp>
    </p:spTree>
    <p:extLst>
      <p:ext uri="{BB962C8B-B14F-4D97-AF65-F5344CB8AC3E}">
        <p14:creationId xmlns:p14="http://schemas.microsoft.com/office/powerpoint/2010/main" val="278858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a:t>
            </a:r>
            <a:r>
              <a:rPr lang="en-US" baseline="0" dirty="0"/>
              <a:t> needs to review family types and stages as well as the functions of the different spaces.  Teacher also can include conversations about trends, fads, and styles.</a:t>
            </a:r>
            <a:endParaRPr lang="en-US" dirty="0"/>
          </a:p>
        </p:txBody>
      </p:sp>
      <p:sp>
        <p:nvSpPr>
          <p:cNvPr id="4" name="Slide Number Placeholder 3"/>
          <p:cNvSpPr>
            <a:spLocks noGrp="1"/>
          </p:cNvSpPr>
          <p:nvPr>
            <p:ph type="sldNum" sz="quarter" idx="10"/>
          </p:nvPr>
        </p:nvSpPr>
        <p:spPr/>
        <p:txBody>
          <a:bodyPr/>
          <a:lstStyle/>
          <a:p>
            <a:fld id="{A79033CC-FB27-4F2F-9973-BCFD3E7FCBB8}" type="slidenum">
              <a:rPr lang="en-US" smtClean="0"/>
              <a:t>5</a:t>
            </a:fld>
            <a:endParaRPr lang="en-US"/>
          </a:p>
        </p:txBody>
      </p:sp>
    </p:spTree>
    <p:extLst>
      <p:ext uri="{BB962C8B-B14F-4D97-AF65-F5344CB8AC3E}">
        <p14:creationId xmlns:p14="http://schemas.microsoft.com/office/powerpoint/2010/main" val="232374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5164C06-92FC-4DEB-A268-999BD6320CAF}" type="datetimeFigureOut">
              <a:rPr lang="en-US" smtClean="0"/>
              <a:t>9/25/17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792248D-D3B9-4ACA-9198-417D593F8D01}"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546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64C06-92FC-4DEB-A268-999BD6320CAF}"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87524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64C06-92FC-4DEB-A268-999BD6320CAF}"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238315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64C06-92FC-4DEB-A268-999BD6320CAF}"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259383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5164C06-92FC-4DEB-A268-999BD6320CAF}" type="datetimeFigureOut">
              <a:rPr lang="en-US" smtClean="0"/>
              <a:t>9/25/17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792248D-D3B9-4ACA-9198-417D593F8D01}"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332001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164C06-92FC-4DEB-A268-999BD6320CAF}" type="datetimeFigureOut">
              <a:rPr lang="en-US" smtClean="0"/>
              <a:t>9/25/17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194524050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164C06-92FC-4DEB-A268-999BD6320CAF}" type="datetimeFigureOut">
              <a:rPr lang="en-US" smtClean="0"/>
              <a:t>9/25/17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318020744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64C06-92FC-4DEB-A268-999BD6320CAF}" type="datetimeFigureOut">
              <a:rPr lang="en-US" smtClean="0"/>
              <a:t>9/25/17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309856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4C06-92FC-4DEB-A268-999BD6320CAF}" type="datetimeFigureOut">
              <a:rPr lang="en-US" smtClean="0"/>
              <a:t>9/25/17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149626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F5164C06-92FC-4DEB-A268-999BD6320CAF}" type="datetimeFigureOut">
              <a:rPr lang="en-US" smtClean="0"/>
              <a:t>9/25/17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792248D-D3B9-4ACA-9198-417D593F8D01}"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917857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F5164C06-92FC-4DEB-A268-999BD6320CAF}" type="datetimeFigureOut">
              <a:rPr lang="en-US" smtClean="0"/>
              <a:t>9/25/17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792248D-D3B9-4ACA-9198-417D593F8D01}" type="slidenum">
              <a:rPr lang="en-US" smtClean="0"/>
              <a:t>‹#›</a:t>
            </a:fld>
            <a:endParaRPr lang="en-US"/>
          </a:p>
        </p:txBody>
      </p:sp>
    </p:spTree>
    <p:extLst>
      <p:ext uri="{BB962C8B-B14F-4D97-AF65-F5344CB8AC3E}">
        <p14:creationId xmlns:p14="http://schemas.microsoft.com/office/powerpoint/2010/main" val="154131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5164C06-92FC-4DEB-A268-999BD6320CAF}" type="datetimeFigureOut">
              <a:rPr lang="en-US" smtClean="0"/>
              <a:t>9/25/17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792248D-D3B9-4ACA-9198-417D593F8D01}"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497117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Design Process</a:t>
            </a:r>
            <a:endParaRPr lang="en-US" dirty="0"/>
          </a:p>
        </p:txBody>
      </p:sp>
      <p:sp>
        <p:nvSpPr>
          <p:cNvPr id="5" name="Subtitle 4"/>
          <p:cNvSpPr>
            <a:spLocks noGrp="1"/>
          </p:cNvSpPr>
          <p:nvPr>
            <p:ph type="subTitle" idx="1"/>
          </p:nvPr>
        </p:nvSpPr>
        <p:spPr/>
        <p:txBody>
          <a:bodyPr/>
          <a:lstStyle/>
          <a:p>
            <a:r>
              <a:rPr lang="en-US" dirty="0"/>
              <a:t>Pre-programming and programming design phases</a:t>
            </a:r>
          </a:p>
        </p:txBody>
      </p:sp>
    </p:spTree>
    <p:extLst>
      <p:ext uri="{BB962C8B-B14F-4D97-AF65-F5344CB8AC3E}">
        <p14:creationId xmlns:p14="http://schemas.microsoft.com/office/powerpoint/2010/main" val="879012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8220634" cy="762000"/>
          </a:xfrm>
        </p:spPr>
        <p:txBody>
          <a:bodyPr>
            <a:normAutofit fontScale="90000"/>
          </a:bodyPr>
          <a:lstStyle/>
          <a:p>
            <a:r>
              <a:rPr lang="en-US" dirty="0" smtClean="0"/>
              <a:t>Pre-design </a:t>
            </a:r>
            <a:endParaRPr lang="en-US" dirty="0"/>
          </a:p>
        </p:txBody>
      </p:sp>
      <p:sp>
        <p:nvSpPr>
          <p:cNvPr id="3" name="Content Placeholder 2"/>
          <p:cNvSpPr>
            <a:spLocks noGrp="1"/>
          </p:cNvSpPr>
          <p:nvPr>
            <p:ph idx="1"/>
          </p:nvPr>
        </p:nvSpPr>
        <p:spPr>
          <a:xfrm>
            <a:off x="1257300" y="1600200"/>
            <a:ext cx="10147300" cy="4648200"/>
          </a:xfrm>
        </p:spPr>
        <p:txBody>
          <a:bodyPr>
            <a:normAutofit/>
          </a:bodyPr>
          <a:lstStyle/>
          <a:p>
            <a:pPr marL="68580" indent="0">
              <a:buNone/>
            </a:pPr>
            <a:r>
              <a:rPr lang="en-US" dirty="0" smtClean="0"/>
              <a:t>May </a:t>
            </a:r>
            <a:r>
              <a:rPr lang="en-US" dirty="0"/>
              <a:t>result in a contractual agreement between designer and client.</a:t>
            </a:r>
          </a:p>
          <a:p>
            <a:pPr marL="68580" indent="0">
              <a:buNone/>
            </a:pPr>
            <a:endParaRPr lang="en-US" dirty="0"/>
          </a:p>
          <a:p>
            <a:pPr marL="68580" indent="0">
              <a:buNone/>
            </a:pPr>
            <a:r>
              <a:rPr lang="en-US" dirty="0"/>
              <a:t>Interior designers use a process to work through their  creation to help ensure a well thought out, aesthetically pleasing end product for their clients.  This process consists of six phases.</a:t>
            </a:r>
          </a:p>
          <a:p>
            <a:pPr marL="525780" indent="-457200">
              <a:buFont typeface="+mj-lt"/>
              <a:buAutoNum type="arabicPeriod"/>
            </a:pPr>
            <a:r>
              <a:rPr lang="en-US" b="1" dirty="0" smtClean="0"/>
              <a:t>Programming                          </a:t>
            </a:r>
            <a:endParaRPr lang="en-US" b="1" dirty="0"/>
          </a:p>
          <a:p>
            <a:pPr marL="525780" indent="-457200">
              <a:buFont typeface="+mj-lt"/>
              <a:buAutoNum type="arabicPeriod"/>
            </a:pPr>
            <a:r>
              <a:rPr lang="en-US" dirty="0"/>
              <a:t>Schematic Design</a:t>
            </a:r>
          </a:p>
          <a:p>
            <a:pPr marL="525780" indent="-457200">
              <a:buFont typeface="+mj-lt"/>
              <a:buAutoNum type="arabicPeriod"/>
            </a:pPr>
            <a:r>
              <a:rPr lang="en-US" dirty="0"/>
              <a:t>Design Development</a:t>
            </a:r>
          </a:p>
          <a:p>
            <a:pPr marL="525780" indent="-457200">
              <a:buFont typeface="+mj-lt"/>
              <a:buAutoNum type="arabicPeriod"/>
            </a:pPr>
            <a:r>
              <a:rPr lang="en-US" dirty="0"/>
              <a:t>Contract Documents</a:t>
            </a:r>
          </a:p>
          <a:p>
            <a:pPr marL="525780" indent="-457200">
              <a:buFont typeface="+mj-lt"/>
              <a:buAutoNum type="arabicPeriod"/>
            </a:pPr>
            <a:r>
              <a:rPr lang="en-US" dirty="0"/>
              <a:t>Contract Administration</a:t>
            </a:r>
          </a:p>
          <a:p>
            <a:pPr marL="525780" indent="-457200">
              <a:buFont typeface="+mj-lt"/>
              <a:buAutoNum type="arabicPeriod"/>
            </a:pPr>
            <a:r>
              <a:rPr lang="en-US" dirty="0"/>
              <a:t>Move-In and Post-Occupancy Evaluation</a:t>
            </a:r>
          </a:p>
        </p:txBody>
      </p:sp>
    </p:spTree>
    <p:extLst>
      <p:ext uri="{BB962C8B-B14F-4D97-AF65-F5344CB8AC3E}">
        <p14:creationId xmlns:p14="http://schemas.microsoft.com/office/powerpoint/2010/main" val="289162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685800"/>
            <a:ext cx="10007600" cy="1295400"/>
          </a:xfrm>
        </p:spPr>
        <p:txBody>
          <a:bodyPr>
            <a:normAutofit/>
          </a:bodyPr>
          <a:lstStyle/>
          <a:p>
            <a:r>
              <a:rPr lang="en-US" dirty="0"/>
              <a:t>Pre-design</a:t>
            </a:r>
            <a:r>
              <a:rPr lang="en-US" dirty="0" smtClean="0"/>
              <a:t>:</a:t>
            </a:r>
            <a:endParaRPr lang="en-US" sz="2700" dirty="0"/>
          </a:p>
        </p:txBody>
      </p:sp>
      <p:sp>
        <p:nvSpPr>
          <p:cNvPr id="3" name="Content Placeholder 2"/>
          <p:cNvSpPr>
            <a:spLocks noGrp="1"/>
          </p:cNvSpPr>
          <p:nvPr>
            <p:ph sz="half" idx="1"/>
          </p:nvPr>
        </p:nvSpPr>
        <p:spPr>
          <a:xfrm>
            <a:off x="1422400" y="1765300"/>
            <a:ext cx="10147300" cy="5092700"/>
          </a:xfrm>
        </p:spPr>
        <p:txBody>
          <a:bodyPr>
            <a:normAutofit/>
          </a:bodyPr>
          <a:lstStyle/>
          <a:p>
            <a:pPr marL="68580" indent="0">
              <a:buNone/>
            </a:pPr>
            <a:r>
              <a:rPr lang="en-US" dirty="0"/>
              <a:t>Tasks are completed to determine clients needs and compatibility of client and designer and their skills</a:t>
            </a:r>
            <a:endParaRPr lang="en-US" b="1" u="sng" dirty="0" smtClean="0"/>
          </a:p>
          <a:p>
            <a:pPr marL="68580" indent="0">
              <a:buNone/>
            </a:pPr>
            <a:r>
              <a:rPr lang="en-US" b="1" u="sng" dirty="0" smtClean="0"/>
              <a:t>Pre-design </a:t>
            </a:r>
            <a:r>
              <a:rPr lang="en-US" b="1" u="sng" dirty="0"/>
              <a:t>concepts</a:t>
            </a:r>
          </a:p>
          <a:p>
            <a:pPr lvl="1"/>
            <a:r>
              <a:rPr lang="en-US" dirty="0"/>
              <a:t>Identify client problem </a:t>
            </a:r>
          </a:p>
          <a:p>
            <a:pPr lvl="1"/>
            <a:r>
              <a:rPr lang="en-US" dirty="0"/>
              <a:t>Identify scope of services needed</a:t>
            </a:r>
          </a:p>
          <a:p>
            <a:pPr lvl="1"/>
            <a:r>
              <a:rPr lang="en-US" dirty="0"/>
              <a:t>Determine if designer and client are a good fit</a:t>
            </a:r>
          </a:p>
          <a:p>
            <a:pPr lvl="1"/>
            <a:r>
              <a:rPr lang="en-US" dirty="0"/>
              <a:t>Consider schedule and budgets</a:t>
            </a:r>
          </a:p>
        </p:txBody>
      </p:sp>
    </p:spTree>
    <p:extLst>
      <p:ext uri="{BB962C8B-B14F-4D97-AF65-F5344CB8AC3E}">
        <p14:creationId xmlns:p14="http://schemas.microsoft.com/office/powerpoint/2010/main" val="211782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8686800" cy="965200"/>
          </a:xfrm>
        </p:spPr>
        <p:txBody>
          <a:bodyPr>
            <a:normAutofit/>
          </a:bodyPr>
          <a:lstStyle/>
          <a:p>
            <a:r>
              <a:rPr lang="en-US" dirty="0"/>
              <a:t>Phase 1</a:t>
            </a:r>
            <a:r>
              <a:rPr lang="en-US" dirty="0" smtClean="0"/>
              <a:t>:  Programming</a:t>
            </a:r>
            <a:endParaRPr lang="en-US" sz="2700" dirty="0"/>
          </a:p>
        </p:txBody>
      </p:sp>
      <p:sp>
        <p:nvSpPr>
          <p:cNvPr id="6" name="Rectangle 5"/>
          <p:cNvSpPr/>
          <p:nvPr/>
        </p:nvSpPr>
        <p:spPr>
          <a:xfrm>
            <a:off x="1092200" y="2362200"/>
            <a:ext cx="10477500" cy="3046988"/>
          </a:xfrm>
          <a:prstGeom prst="rect">
            <a:avLst/>
          </a:prstGeom>
        </p:spPr>
        <p:txBody>
          <a:bodyPr wrap="square">
            <a:spAutoFit/>
          </a:bodyPr>
          <a:lstStyle/>
          <a:p>
            <a:pPr marL="742950" lvl="1" indent="-285750">
              <a:buFont typeface="Arial" panose="020B0604020202020204" pitchFamily="34" charset="0"/>
              <a:buChar char="•"/>
            </a:pPr>
            <a:r>
              <a:rPr lang="en-US" sz="2400" dirty="0" smtClean="0"/>
              <a:t>Clear vision of clients design problem, current situation, and future needs.  Designer will …</a:t>
            </a:r>
          </a:p>
          <a:p>
            <a:pPr marL="1200150" lvl="2" indent="-285750">
              <a:buFont typeface="Arial" panose="020B0604020202020204" pitchFamily="34" charset="0"/>
              <a:buChar char="•"/>
            </a:pPr>
            <a:r>
              <a:rPr lang="en-US" sz="2400" dirty="0" smtClean="0"/>
              <a:t>Identify </a:t>
            </a:r>
            <a:r>
              <a:rPr lang="en-US" sz="2400" dirty="0"/>
              <a:t>client’s preferences </a:t>
            </a:r>
          </a:p>
          <a:p>
            <a:pPr marL="1200150" lvl="2" indent="-285750">
              <a:buFont typeface="Arial" panose="020B0604020202020204" pitchFamily="34" charset="0"/>
              <a:buChar char="•"/>
            </a:pPr>
            <a:r>
              <a:rPr lang="en-US" sz="2400" dirty="0"/>
              <a:t>Discover facts and information</a:t>
            </a:r>
          </a:p>
          <a:p>
            <a:pPr marL="1200150" lvl="2" indent="-285750">
              <a:buFont typeface="Arial" panose="020B0604020202020204" pitchFamily="34" charset="0"/>
              <a:buChar char="•"/>
            </a:pPr>
            <a:r>
              <a:rPr lang="en-US" sz="2400" dirty="0"/>
              <a:t>Inventory existing furniture, fixtures, equipment for reuse</a:t>
            </a:r>
          </a:p>
          <a:p>
            <a:pPr marL="1200150" lvl="2" indent="-285750">
              <a:buFont typeface="Arial" panose="020B0604020202020204" pitchFamily="34" charset="0"/>
              <a:buChar char="•"/>
            </a:pPr>
            <a:r>
              <a:rPr lang="en-US" sz="2400" dirty="0"/>
              <a:t>Analyze data collected</a:t>
            </a:r>
          </a:p>
          <a:p>
            <a:pPr marL="1200150" lvl="2" indent="-285750">
              <a:buFont typeface="Arial" panose="020B0604020202020204" pitchFamily="34" charset="0"/>
              <a:buChar char="•"/>
            </a:pPr>
            <a:r>
              <a:rPr lang="en-US" sz="2400" dirty="0"/>
              <a:t>Develop diagrams</a:t>
            </a:r>
          </a:p>
          <a:p>
            <a:pPr marL="1200150" lvl="2" indent="-285750">
              <a:buFont typeface="Arial" panose="020B0604020202020204" pitchFamily="34" charset="0"/>
              <a:buChar char="•"/>
            </a:pPr>
            <a:r>
              <a:rPr lang="en-US" sz="2400" dirty="0"/>
              <a:t>Summarize and present  information to client</a:t>
            </a:r>
          </a:p>
        </p:txBody>
      </p:sp>
    </p:spTree>
    <p:extLst>
      <p:ext uri="{BB962C8B-B14F-4D97-AF65-F5344CB8AC3E}">
        <p14:creationId xmlns:p14="http://schemas.microsoft.com/office/powerpoint/2010/main" val="225813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400" y="685800"/>
            <a:ext cx="8042834" cy="838200"/>
          </a:xfrm>
        </p:spPr>
        <p:txBody>
          <a:bodyPr>
            <a:normAutofit/>
          </a:bodyPr>
          <a:lstStyle/>
          <a:p>
            <a:r>
              <a:rPr lang="en-US" dirty="0"/>
              <a:t>Programming </a:t>
            </a:r>
            <a:r>
              <a:rPr lang="en-US" dirty="0" smtClean="0"/>
              <a:t>Phase</a:t>
            </a:r>
            <a:endParaRPr lang="en-US" dirty="0"/>
          </a:p>
        </p:txBody>
      </p:sp>
      <p:sp>
        <p:nvSpPr>
          <p:cNvPr id="3" name="Content Placeholder 2"/>
          <p:cNvSpPr>
            <a:spLocks noGrp="1"/>
          </p:cNvSpPr>
          <p:nvPr>
            <p:ph sz="half" idx="1"/>
          </p:nvPr>
        </p:nvSpPr>
        <p:spPr>
          <a:xfrm>
            <a:off x="1549400" y="1524000"/>
            <a:ext cx="9893300" cy="5105400"/>
          </a:xfrm>
        </p:spPr>
        <p:txBody>
          <a:bodyPr>
            <a:normAutofit/>
          </a:bodyPr>
          <a:lstStyle/>
          <a:p>
            <a:pPr marL="68580" indent="0">
              <a:buNone/>
            </a:pPr>
            <a:r>
              <a:rPr lang="en-US" b="1" u="sng" dirty="0"/>
              <a:t>Discover facts and information:  Client information gathering</a:t>
            </a:r>
          </a:p>
          <a:p>
            <a:r>
              <a:rPr lang="en-US" dirty="0"/>
              <a:t>Client lifestyle:  family type </a:t>
            </a:r>
          </a:p>
          <a:p>
            <a:pPr marL="68580" indent="0">
              <a:buNone/>
            </a:pPr>
            <a:r>
              <a:rPr lang="en-US" dirty="0"/>
              <a:t>     and stage</a:t>
            </a:r>
          </a:p>
          <a:p>
            <a:r>
              <a:rPr lang="en-US" dirty="0"/>
              <a:t>Client budget</a:t>
            </a:r>
          </a:p>
          <a:p>
            <a:r>
              <a:rPr lang="en-US" dirty="0"/>
              <a:t>Function of spaces:  Private,</a:t>
            </a:r>
          </a:p>
          <a:p>
            <a:pPr marL="68580" indent="0">
              <a:buNone/>
            </a:pPr>
            <a:r>
              <a:rPr lang="en-US" dirty="0"/>
              <a:t>      public/social, or work/service?</a:t>
            </a:r>
          </a:p>
          <a:p>
            <a:r>
              <a:rPr lang="en-US" dirty="0"/>
              <a:t>Client style:  Personal taste</a:t>
            </a:r>
          </a:p>
          <a:p>
            <a:r>
              <a:rPr lang="en-US" dirty="0"/>
              <a:t>Client future needs</a:t>
            </a:r>
          </a:p>
          <a:p>
            <a:endParaRPr lang="en-US" dirty="0"/>
          </a:p>
          <a:p>
            <a:pPr marL="68580" indent="0">
              <a:buNone/>
            </a:pPr>
            <a:r>
              <a:rPr lang="en-US" dirty="0"/>
              <a:t>Can you think of questions a designer may ask to gain information from their client on these topics?</a:t>
            </a:r>
          </a:p>
        </p:txBody>
      </p:sp>
    </p:spTree>
    <p:extLst>
      <p:ext uri="{BB962C8B-B14F-4D97-AF65-F5344CB8AC3E}">
        <p14:creationId xmlns:p14="http://schemas.microsoft.com/office/powerpoint/2010/main" val="186086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800" y="609600"/>
            <a:ext cx="8470900" cy="825500"/>
          </a:xfrm>
        </p:spPr>
        <p:txBody>
          <a:bodyPr>
            <a:normAutofit/>
          </a:bodyPr>
          <a:lstStyle/>
          <a:p>
            <a:r>
              <a:rPr lang="en-US" dirty="0"/>
              <a:t>Programming Phase </a:t>
            </a:r>
          </a:p>
        </p:txBody>
      </p:sp>
      <p:sp>
        <p:nvSpPr>
          <p:cNvPr id="3" name="Content Placeholder 2"/>
          <p:cNvSpPr>
            <a:spLocks noGrp="1"/>
          </p:cNvSpPr>
          <p:nvPr>
            <p:ph sz="half" idx="1"/>
          </p:nvPr>
        </p:nvSpPr>
        <p:spPr>
          <a:xfrm>
            <a:off x="1574800" y="1651000"/>
            <a:ext cx="4876800" cy="5003800"/>
          </a:xfrm>
        </p:spPr>
        <p:txBody>
          <a:bodyPr/>
          <a:lstStyle/>
          <a:p>
            <a:pPr marL="68580" indent="0">
              <a:buNone/>
            </a:pPr>
            <a:r>
              <a:rPr lang="en-US" sz="2800" b="1" dirty="0"/>
              <a:t>Inventory</a:t>
            </a:r>
            <a:r>
              <a:rPr lang="en-US" sz="2800" dirty="0"/>
              <a:t>:  Assessing the environment</a:t>
            </a:r>
          </a:p>
          <a:p>
            <a:pPr lvl="1"/>
            <a:r>
              <a:rPr lang="en-US" sz="2400" dirty="0"/>
              <a:t>Obtain or sketch or a floor plan</a:t>
            </a:r>
          </a:p>
          <a:p>
            <a:pPr lvl="1"/>
            <a:r>
              <a:rPr lang="en-US" sz="2400" dirty="0"/>
              <a:t>Field </a:t>
            </a:r>
            <a:r>
              <a:rPr lang="en-US" sz="2400" dirty="0" smtClean="0"/>
              <a:t>measurements</a:t>
            </a:r>
          </a:p>
          <a:p>
            <a:r>
              <a:rPr lang="en-US" sz="2800" b="1" dirty="0"/>
              <a:t>Analyze Data Collected</a:t>
            </a:r>
            <a:r>
              <a:rPr lang="en-US" sz="2800" dirty="0"/>
              <a:t>:</a:t>
            </a:r>
          </a:p>
          <a:p>
            <a:pPr marL="742950" lvl="1" indent="-285750"/>
            <a:r>
              <a:rPr lang="en-US" sz="2400" dirty="0"/>
              <a:t>Create Matrixes</a:t>
            </a:r>
          </a:p>
          <a:p>
            <a:pPr marL="742950" lvl="1" indent="-285750"/>
            <a:r>
              <a:rPr lang="en-US" sz="2400" dirty="0"/>
              <a:t>Create Bubble Diagrams</a:t>
            </a:r>
          </a:p>
          <a:p>
            <a:endParaRPr lang="en-US" dirty="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313449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300" y="685800"/>
            <a:ext cx="10007600" cy="1384300"/>
          </a:xfrm>
        </p:spPr>
        <p:txBody>
          <a:bodyPr>
            <a:normAutofit/>
          </a:bodyPr>
          <a:lstStyle/>
          <a:p>
            <a:r>
              <a:rPr lang="en-US" dirty="0"/>
              <a:t>Programming Phase </a:t>
            </a:r>
          </a:p>
        </p:txBody>
      </p:sp>
      <p:sp>
        <p:nvSpPr>
          <p:cNvPr id="3" name="Content Placeholder 2"/>
          <p:cNvSpPr>
            <a:spLocks noGrp="1"/>
          </p:cNvSpPr>
          <p:nvPr>
            <p:ph sz="half" idx="1"/>
          </p:nvPr>
        </p:nvSpPr>
        <p:spPr>
          <a:xfrm>
            <a:off x="1384300" y="1714500"/>
            <a:ext cx="5473700" cy="5029200"/>
          </a:xfrm>
        </p:spPr>
        <p:txBody>
          <a:bodyPr>
            <a:normAutofit/>
          </a:bodyPr>
          <a:lstStyle/>
          <a:p>
            <a:pPr marL="68580" indent="0">
              <a:buNone/>
            </a:pPr>
            <a:r>
              <a:rPr lang="en-US" sz="2800" b="1" u="sng" dirty="0"/>
              <a:t>Summarize</a:t>
            </a:r>
          </a:p>
          <a:p>
            <a:pPr marL="68580" indent="0">
              <a:buNone/>
            </a:pPr>
            <a:r>
              <a:rPr lang="en-US" sz="2800" dirty="0"/>
              <a:t>Developing a client program</a:t>
            </a:r>
          </a:p>
          <a:p>
            <a:pPr lvl="1">
              <a:buFont typeface="Wingdings" panose="05000000000000000000" pitchFamily="2" charset="2"/>
              <a:buChar char="§"/>
            </a:pPr>
            <a:r>
              <a:rPr lang="en-US" sz="2800" dirty="0"/>
              <a:t>Design concepts</a:t>
            </a:r>
          </a:p>
          <a:p>
            <a:pPr lvl="1">
              <a:buFont typeface="Wingdings" panose="05000000000000000000" pitchFamily="2" charset="2"/>
              <a:buChar char="§"/>
            </a:pPr>
            <a:r>
              <a:rPr lang="en-US" sz="2800" dirty="0"/>
              <a:t>Colors, photos of furniture, accessories, artwork</a:t>
            </a:r>
          </a:p>
          <a:p>
            <a:pPr lvl="1">
              <a:buFont typeface="Wingdings" panose="05000000000000000000" pitchFamily="2" charset="2"/>
              <a:buChar char="§"/>
            </a:pPr>
            <a:r>
              <a:rPr lang="en-US" sz="2800" dirty="0"/>
              <a:t>Mood boards</a:t>
            </a:r>
          </a:p>
          <a:p>
            <a:pPr lvl="1">
              <a:buFont typeface="Wingdings" panose="05000000000000000000" pitchFamily="2" charset="2"/>
              <a:buChar char="§"/>
            </a:pPr>
            <a:r>
              <a:rPr lang="en-US" sz="2800" dirty="0" smtClean="0"/>
              <a:t>Discuss </a:t>
            </a:r>
            <a:r>
              <a:rPr lang="en-US" sz="2800" dirty="0"/>
              <a:t>proposal </a:t>
            </a:r>
            <a:r>
              <a:rPr lang="en-US" sz="2800" dirty="0" smtClean="0"/>
              <a:t>with client</a:t>
            </a:r>
            <a:endParaRPr lang="en-US" sz="2800" dirty="0"/>
          </a:p>
        </p:txBody>
      </p:sp>
    </p:spTree>
    <p:extLst>
      <p:ext uri="{BB962C8B-B14F-4D97-AF65-F5344CB8AC3E}">
        <p14:creationId xmlns:p14="http://schemas.microsoft.com/office/powerpoint/2010/main" val="9318440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45</TotalTime>
  <Words>678</Words>
  <Application>Microsoft Macintosh PowerPoint</Application>
  <PresentationFormat>Widescreen</PresentationFormat>
  <Paragraphs>63</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Gill Sans MT</vt:lpstr>
      <vt:lpstr>Impact</vt:lpstr>
      <vt:lpstr>Wingdings</vt:lpstr>
      <vt:lpstr>Arial</vt:lpstr>
      <vt:lpstr>Badge</vt:lpstr>
      <vt:lpstr>The Design Process</vt:lpstr>
      <vt:lpstr>Pre-design </vt:lpstr>
      <vt:lpstr>Pre-design:</vt:lpstr>
      <vt:lpstr>Phase 1:  Programming</vt:lpstr>
      <vt:lpstr>Programming Phase</vt:lpstr>
      <vt:lpstr>Programming Phase </vt:lpstr>
      <vt:lpstr>Programming Phase </vt:lpstr>
    </vt:vector>
  </TitlesOfParts>
  <Company>Stanly County Schools North Carolina</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Process</dc:title>
  <dc:creator>Karen Brown</dc:creator>
  <cp:lastModifiedBy>Angela LeMay</cp:lastModifiedBy>
  <cp:revision>8</cp:revision>
  <cp:lastPrinted>2017-09-13T12:26:19Z</cp:lastPrinted>
  <dcterms:created xsi:type="dcterms:W3CDTF">2017-08-18T17:10:40Z</dcterms:created>
  <dcterms:modified xsi:type="dcterms:W3CDTF">2017-09-26T02:37:29Z</dcterms:modified>
</cp:coreProperties>
</file>