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4"/>
  </p:notesMasterIdLst>
  <p:handoutMasterIdLst>
    <p:handoutMasterId r:id="rId15"/>
  </p:handoutMasterIdLst>
  <p:sldIdLst>
    <p:sldId id="256" r:id="rId2"/>
    <p:sldId id="270" r:id="rId3"/>
    <p:sldId id="267" r:id="rId4"/>
    <p:sldId id="268" r:id="rId5"/>
    <p:sldId id="269" r:id="rId6"/>
    <p:sldId id="261" r:id="rId7"/>
    <p:sldId id="262" r:id="rId8"/>
    <p:sldId id="263" r:id="rId9"/>
    <p:sldId id="266" r:id="rId10"/>
    <p:sldId id="271" r:id="rId11"/>
    <p:sldId id="272"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66"/>
    <a:srgbClr val="66FFFF"/>
    <a:srgbClr val="FFCC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EDBE19-1B8A-429C-A8ED-99E4611983C2}" type="datetimeFigureOut">
              <a:rPr lang="en-US" smtClean="0"/>
              <a:pPr/>
              <a:t>1/27/2016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878C54-7F32-4379-ABF2-36644EFC6045}" type="slidenum">
              <a:rPr lang="en-US" smtClean="0"/>
              <a:pPr/>
              <a:t>‹#›</a:t>
            </a:fld>
            <a:endParaRPr lang="en-US"/>
          </a:p>
        </p:txBody>
      </p:sp>
    </p:spTree>
    <p:extLst>
      <p:ext uri="{BB962C8B-B14F-4D97-AF65-F5344CB8AC3E}">
        <p14:creationId xmlns:p14="http://schemas.microsoft.com/office/powerpoint/2010/main" val="393458874"/>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F18E0F-C0E5-47A3-B3EB-FC1C8E487FEE}" type="datetimeFigureOut">
              <a:rPr lang="en-US" smtClean="0"/>
              <a:pPr/>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8B228C-E11A-4D44-8AC3-F88EDD19EAEF}" type="slidenum">
              <a:rPr lang="en-US" smtClean="0"/>
              <a:pPr/>
              <a:t>‹#›</a:t>
            </a:fld>
            <a:endParaRPr lang="en-US"/>
          </a:p>
        </p:txBody>
      </p:sp>
    </p:spTree>
    <p:extLst>
      <p:ext uri="{BB962C8B-B14F-4D97-AF65-F5344CB8AC3E}">
        <p14:creationId xmlns:p14="http://schemas.microsoft.com/office/powerpoint/2010/main" val="11455890"/>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70724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F8752DE-E099-400D-97C9-85DBCAA1552F}" type="slidenum">
              <a:rPr lang="en-US"/>
              <a:pPr/>
              <a:t>12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02262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152400" y="2895600"/>
            <a:ext cx="8839200" cy="1303338"/>
          </a:xfrm>
        </p:spPr>
        <p:txBody>
          <a:bodyPr/>
          <a:lstStyle>
            <a:lvl1pPr algn="ctr">
              <a:defRPr/>
            </a:lvl1pPr>
          </a:lstStyle>
          <a:p>
            <a:r>
              <a:rPr lang="en-US" smtClean="0"/>
              <a:t>Click to edit Master title style</a:t>
            </a:r>
            <a:endParaRPr lang="en-US"/>
          </a:p>
        </p:txBody>
      </p:sp>
      <p:sp>
        <p:nvSpPr>
          <p:cNvPr id="62467" name="Rectangle 3"/>
          <p:cNvSpPr>
            <a:spLocks noGrp="1" noChangeArrowheads="1"/>
          </p:cNvSpPr>
          <p:nvPr>
            <p:ph type="subTitle" idx="1"/>
          </p:nvPr>
        </p:nvSpPr>
        <p:spPr>
          <a:xfrm>
            <a:off x="152400" y="4191000"/>
            <a:ext cx="8839200" cy="914400"/>
          </a:xfrm>
        </p:spPr>
        <p:txBody>
          <a:bodyPr/>
          <a:lstStyle>
            <a:lvl1pPr marL="0" indent="0" algn="ctr">
              <a:buFont typeface="Wingdings" pitchFamily="2" charset="2"/>
              <a:buNone/>
              <a:defRPr b="1"/>
            </a:lvl1pPr>
          </a:lstStyle>
          <a:p>
            <a:r>
              <a:rPr lang="en-US" smtClean="0"/>
              <a:t>Click to edit Master subtitle style</a:t>
            </a:r>
            <a:endParaRPr lang="en-US"/>
          </a:p>
        </p:txBody>
      </p:sp>
      <p:sp>
        <p:nvSpPr>
          <p:cNvPr id="62478" name="Rectangle 14"/>
          <p:cNvSpPr>
            <a:spLocks noGrp="1" noChangeArrowheads="1"/>
          </p:cNvSpPr>
          <p:nvPr>
            <p:ph type="dt" sz="quarter" idx="2"/>
          </p:nvPr>
        </p:nvSpPr>
        <p:spPr/>
        <p:txBody>
          <a:bodyPr/>
          <a:lstStyle>
            <a:lvl1pPr>
              <a:defRPr/>
            </a:lvl1pPr>
          </a:lstStyle>
          <a:p>
            <a:fld id="{B9675651-33A1-4D76-99A3-03BA8BAFA494}" type="datetime1">
              <a:rPr lang="en-US" smtClean="0"/>
              <a:pPr/>
              <a:t>1/27/2016</a:t>
            </a:fld>
            <a:endParaRPr lang="en-US"/>
          </a:p>
        </p:txBody>
      </p:sp>
      <p:sp>
        <p:nvSpPr>
          <p:cNvPr id="62479" name="Rectangle 15"/>
          <p:cNvSpPr>
            <a:spLocks noGrp="1" noChangeArrowheads="1"/>
          </p:cNvSpPr>
          <p:nvPr>
            <p:ph type="ftr" sz="quarter" idx="3"/>
          </p:nvPr>
        </p:nvSpPr>
        <p:spPr/>
        <p:txBody>
          <a:bodyPr/>
          <a:lstStyle>
            <a:lvl1pPr>
              <a:defRPr/>
            </a:lvl1pPr>
          </a:lstStyle>
          <a:p>
            <a:r>
              <a:rPr lang="en-US" smtClean="0"/>
              <a:t>Mrs. Magno</a:t>
            </a:r>
            <a:endParaRPr lang="en-US"/>
          </a:p>
        </p:txBody>
      </p:sp>
      <p:sp>
        <p:nvSpPr>
          <p:cNvPr id="62480" name="Rectangle 16"/>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9675651-33A1-4D76-99A3-03BA8BAFA494}" type="datetime1">
              <a:rPr lang="en-US" smtClean="0"/>
              <a:pPr/>
              <a:t>1/27/2016</a:t>
            </a:fld>
            <a:endParaRPr lang="en-US"/>
          </a:p>
        </p:txBody>
      </p:sp>
      <p:sp>
        <p:nvSpPr>
          <p:cNvPr id="5" name="Footer Placeholder 4"/>
          <p:cNvSpPr>
            <a:spLocks noGrp="1"/>
          </p:cNvSpPr>
          <p:nvPr>
            <p:ph type="ftr" sz="quarter" idx="11"/>
          </p:nvPr>
        </p:nvSpPr>
        <p:spPr/>
        <p:txBody>
          <a:bodyPr/>
          <a:lstStyle>
            <a:lvl1pPr>
              <a:defRPr/>
            </a:lvl1pPr>
          </a:lstStyle>
          <a:p>
            <a:r>
              <a:rPr lang="en-US" smtClean="0"/>
              <a:t>Mrs. Magno</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627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9675651-33A1-4D76-99A3-03BA8BAFA494}" type="datetime1">
              <a:rPr lang="en-US" smtClean="0"/>
              <a:pPr/>
              <a:t>1/27/2016</a:t>
            </a:fld>
            <a:endParaRPr lang="en-US"/>
          </a:p>
        </p:txBody>
      </p:sp>
      <p:sp>
        <p:nvSpPr>
          <p:cNvPr id="5" name="Footer Placeholder 4"/>
          <p:cNvSpPr>
            <a:spLocks noGrp="1"/>
          </p:cNvSpPr>
          <p:nvPr>
            <p:ph type="ftr" sz="quarter" idx="11"/>
          </p:nvPr>
        </p:nvSpPr>
        <p:spPr/>
        <p:txBody>
          <a:bodyPr/>
          <a:lstStyle>
            <a:lvl1pPr>
              <a:defRPr/>
            </a:lvl1pPr>
          </a:lstStyle>
          <a:p>
            <a:r>
              <a:rPr lang="en-US" smtClean="0"/>
              <a:t>Mrs. Magno</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9675651-33A1-4D76-99A3-03BA8BAFA494}" type="datetime1">
              <a:rPr lang="en-US" smtClean="0"/>
              <a:pPr/>
              <a:t>1/27/2016</a:t>
            </a:fld>
            <a:endParaRPr lang="en-US"/>
          </a:p>
        </p:txBody>
      </p:sp>
      <p:sp>
        <p:nvSpPr>
          <p:cNvPr id="5" name="Footer Placeholder 4"/>
          <p:cNvSpPr>
            <a:spLocks noGrp="1"/>
          </p:cNvSpPr>
          <p:nvPr>
            <p:ph type="ftr" sz="quarter" idx="11"/>
          </p:nvPr>
        </p:nvSpPr>
        <p:spPr/>
        <p:txBody>
          <a:bodyPr/>
          <a:lstStyle>
            <a:lvl1pPr>
              <a:defRPr/>
            </a:lvl1pPr>
          </a:lstStyle>
          <a:p>
            <a:r>
              <a:rPr lang="en-US" smtClean="0"/>
              <a:t>Mrs. Magno</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675651-33A1-4D76-99A3-03BA8BAFA494}" type="datetime1">
              <a:rPr lang="en-US" smtClean="0"/>
              <a:pPr/>
              <a:t>1/27/2016</a:t>
            </a:fld>
            <a:endParaRPr lang="en-US"/>
          </a:p>
        </p:txBody>
      </p:sp>
      <p:sp>
        <p:nvSpPr>
          <p:cNvPr id="5" name="Footer Placeholder 4"/>
          <p:cNvSpPr>
            <a:spLocks noGrp="1"/>
          </p:cNvSpPr>
          <p:nvPr>
            <p:ph type="ftr" sz="quarter" idx="11"/>
          </p:nvPr>
        </p:nvSpPr>
        <p:spPr/>
        <p:txBody>
          <a:bodyPr/>
          <a:lstStyle>
            <a:lvl1pPr>
              <a:defRPr/>
            </a:lvl1pPr>
          </a:lstStyle>
          <a:p>
            <a:r>
              <a:rPr lang="en-US" smtClean="0"/>
              <a:t>Mrs. Magno</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9675651-33A1-4D76-99A3-03BA8BAFA494}" type="datetime1">
              <a:rPr lang="en-US" smtClean="0"/>
              <a:pPr/>
              <a:t>1/27/2016</a:t>
            </a:fld>
            <a:endParaRPr lang="en-US"/>
          </a:p>
        </p:txBody>
      </p:sp>
      <p:sp>
        <p:nvSpPr>
          <p:cNvPr id="6" name="Footer Placeholder 5"/>
          <p:cNvSpPr>
            <a:spLocks noGrp="1"/>
          </p:cNvSpPr>
          <p:nvPr>
            <p:ph type="ftr" sz="quarter" idx="11"/>
          </p:nvPr>
        </p:nvSpPr>
        <p:spPr/>
        <p:txBody>
          <a:bodyPr/>
          <a:lstStyle>
            <a:lvl1pPr>
              <a:defRPr/>
            </a:lvl1pPr>
          </a:lstStyle>
          <a:p>
            <a:r>
              <a:rPr lang="en-US" smtClean="0"/>
              <a:t>Mrs. Magno</a:t>
            </a:r>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9675651-33A1-4D76-99A3-03BA8BAFA494}" type="datetime1">
              <a:rPr lang="en-US" smtClean="0"/>
              <a:pPr/>
              <a:t>1/27/2016</a:t>
            </a:fld>
            <a:endParaRPr lang="en-US"/>
          </a:p>
        </p:txBody>
      </p:sp>
      <p:sp>
        <p:nvSpPr>
          <p:cNvPr id="8" name="Footer Placeholder 7"/>
          <p:cNvSpPr>
            <a:spLocks noGrp="1"/>
          </p:cNvSpPr>
          <p:nvPr>
            <p:ph type="ftr" sz="quarter" idx="11"/>
          </p:nvPr>
        </p:nvSpPr>
        <p:spPr/>
        <p:txBody>
          <a:bodyPr/>
          <a:lstStyle>
            <a:lvl1pPr>
              <a:defRPr/>
            </a:lvl1pPr>
          </a:lstStyle>
          <a:p>
            <a:r>
              <a:rPr lang="en-US" smtClean="0"/>
              <a:t>Mrs. Magno</a:t>
            </a:r>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9675651-33A1-4D76-99A3-03BA8BAFA494}" type="datetime1">
              <a:rPr lang="en-US" smtClean="0"/>
              <a:pPr/>
              <a:t>1/27/2016</a:t>
            </a:fld>
            <a:endParaRPr lang="en-US"/>
          </a:p>
        </p:txBody>
      </p:sp>
      <p:sp>
        <p:nvSpPr>
          <p:cNvPr id="4" name="Footer Placeholder 3"/>
          <p:cNvSpPr>
            <a:spLocks noGrp="1"/>
          </p:cNvSpPr>
          <p:nvPr>
            <p:ph type="ftr" sz="quarter" idx="11"/>
          </p:nvPr>
        </p:nvSpPr>
        <p:spPr/>
        <p:txBody>
          <a:bodyPr/>
          <a:lstStyle>
            <a:lvl1pPr>
              <a:defRPr/>
            </a:lvl1pPr>
          </a:lstStyle>
          <a:p>
            <a:r>
              <a:rPr lang="en-US" smtClean="0"/>
              <a:t>Mrs. Magno</a:t>
            </a:r>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9675651-33A1-4D76-99A3-03BA8BAFA494}" type="datetime1">
              <a:rPr lang="en-US" smtClean="0"/>
              <a:pPr/>
              <a:t>1/27/2016</a:t>
            </a:fld>
            <a:endParaRPr lang="en-US"/>
          </a:p>
        </p:txBody>
      </p:sp>
      <p:sp>
        <p:nvSpPr>
          <p:cNvPr id="3" name="Footer Placeholder 2"/>
          <p:cNvSpPr>
            <a:spLocks noGrp="1"/>
          </p:cNvSpPr>
          <p:nvPr>
            <p:ph type="ftr" sz="quarter" idx="11"/>
          </p:nvPr>
        </p:nvSpPr>
        <p:spPr/>
        <p:txBody>
          <a:bodyPr/>
          <a:lstStyle>
            <a:lvl1pPr>
              <a:defRPr/>
            </a:lvl1pPr>
          </a:lstStyle>
          <a:p>
            <a:r>
              <a:rPr lang="en-US" smtClean="0"/>
              <a:t>Mrs. Magno</a:t>
            </a:r>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9675651-33A1-4D76-99A3-03BA8BAFA494}" type="datetime1">
              <a:rPr lang="en-US" smtClean="0"/>
              <a:pPr/>
              <a:t>1/27/2016</a:t>
            </a:fld>
            <a:endParaRPr lang="en-US"/>
          </a:p>
        </p:txBody>
      </p:sp>
      <p:sp>
        <p:nvSpPr>
          <p:cNvPr id="6" name="Footer Placeholder 5"/>
          <p:cNvSpPr>
            <a:spLocks noGrp="1"/>
          </p:cNvSpPr>
          <p:nvPr>
            <p:ph type="ftr" sz="quarter" idx="11"/>
          </p:nvPr>
        </p:nvSpPr>
        <p:spPr/>
        <p:txBody>
          <a:bodyPr/>
          <a:lstStyle>
            <a:lvl1pPr>
              <a:defRPr/>
            </a:lvl1pPr>
          </a:lstStyle>
          <a:p>
            <a:r>
              <a:rPr lang="en-US" smtClean="0"/>
              <a:t>Mrs. Magno</a:t>
            </a:r>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9675651-33A1-4D76-99A3-03BA8BAFA494}" type="datetime1">
              <a:rPr lang="en-US" smtClean="0"/>
              <a:pPr/>
              <a:t>1/27/2016</a:t>
            </a:fld>
            <a:endParaRPr lang="en-US"/>
          </a:p>
        </p:txBody>
      </p:sp>
      <p:sp>
        <p:nvSpPr>
          <p:cNvPr id="6" name="Footer Placeholder 5"/>
          <p:cNvSpPr>
            <a:spLocks noGrp="1"/>
          </p:cNvSpPr>
          <p:nvPr>
            <p:ph type="ftr" sz="quarter" idx="11"/>
          </p:nvPr>
        </p:nvSpPr>
        <p:spPr/>
        <p:txBody>
          <a:bodyPr/>
          <a:lstStyle>
            <a:lvl1pPr>
              <a:defRPr/>
            </a:lvl1pPr>
          </a:lstStyle>
          <a:p>
            <a:r>
              <a:rPr lang="en-US" smtClean="0"/>
              <a:t>Mrs. Magno</a:t>
            </a:r>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228600" y="15240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61443" name="Rectangle 3"/>
          <p:cNvSpPr>
            <a:spLocks noGrp="1" noChangeArrowheads="1"/>
          </p:cNvSpPr>
          <p:nvPr>
            <p:ph type="body" idx="1"/>
          </p:nvPr>
        </p:nvSpPr>
        <p:spPr bwMode="auto">
          <a:xfrm>
            <a:off x="228600" y="1676400"/>
            <a:ext cx="8686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53" name="Rectangle 1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B9675651-33A1-4D76-99A3-03BA8BAFA494}" type="datetime1">
              <a:rPr lang="en-US" smtClean="0"/>
              <a:pPr/>
              <a:t>1/27/2016</a:t>
            </a:fld>
            <a:endParaRPr lang="en-US"/>
          </a:p>
        </p:txBody>
      </p:sp>
      <p:sp>
        <p:nvSpPr>
          <p:cNvPr id="61454" name="Rectangle 1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smtClean="0"/>
              <a:t>Mrs. Magno</a:t>
            </a:r>
            <a:endParaRPr lang="en-US"/>
          </a:p>
        </p:txBody>
      </p:sp>
      <p:sp>
        <p:nvSpPr>
          <p:cNvPr id="61455" name="Rectangle 1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dt="0"/>
  <p:txStyles>
    <p:titleStyle>
      <a:lvl1pPr algn="l" rtl="0" eaLnBrk="1" fontAlgn="base" hangingPunct="1">
        <a:spcBef>
          <a:spcPct val="0"/>
        </a:spcBef>
        <a:spcAft>
          <a:spcPct val="0"/>
        </a:spcAft>
        <a:defRPr kumimoji="1" sz="4400" b="1">
          <a:solidFill>
            <a:schemeClr val="tx1"/>
          </a:solidFill>
          <a:latin typeface="+mj-lt"/>
          <a:ea typeface="+mj-ea"/>
          <a:cs typeface="+mj-cs"/>
        </a:defRPr>
      </a:lvl1pPr>
      <a:lvl2pPr algn="l" rtl="0" eaLnBrk="1" fontAlgn="base" hangingPunct="1">
        <a:spcBef>
          <a:spcPct val="0"/>
        </a:spcBef>
        <a:spcAft>
          <a:spcPct val="0"/>
        </a:spcAft>
        <a:defRPr kumimoji="1" sz="4400" b="1">
          <a:solidFill>
            <a:schemeClr val="tx1"/>
          </a:solidFill>
          <a:latin typeface="Arial" charset="0"/>
        </a:defRPr>
      </a:lvl2pPr>
      <a:lvl3pPr algn="l" rtl="0" eaLnBrk="1" fontAlgn="base" hangingPunct="1">
        <a:spcBef>
          <a:spcPct val="0"/>
        </a:spcBef>
        <a:spcAft>
          <a:spcPct val="0"/>
        </a:spcAft>
        <a:defRPr kumimoji="1" sz="4400" b="1">
          <a:solidFill>
            <a:schemeClr val="tx1"/>
          </a:solidFill>
          <a:latin typeface="Arial" charset="0"/>
        </a:defRPr>
      </a:lvl3pPr>
      <a:lvl4pPr algn="l" rtl="0" eaLnBrk="1" fontAlgn="base" hangingPunct="1">
        <a:spcBef>
          <a:spcPct val="0"/>
        </a:spcBef>
        <a:spcAft>
          <a:spcPct val="0"/>
        </a:spcAft>
        <a:defRPr kumimoji="1" sz="4400" b="1">
          <a:solidFill>
            <a:schemeClr val="tx1"/>
          </a:solidFill>
          <a:latin typeface="Arial" charset="0"/>
        </a:defRPr>
      </a:lvl4pPr>
      <a:lvl5pPr algn="l" rtl="0" eaLnBrk="1" fontAlgn="base" hangingPunct="1">
        <a:spcBef>
          <a:spcPct val="0"/>
        </a:spcBef>
        <a:spcAft>
          <a:spcPct val="0"/>
        </a:spcAft>
        <a:defRPr kumimoji="1" sz="4400" b="1">
          <a:solidFill>
            <a:schemeClr val="tx1"/>
          </a:solidFill>
          <a:latin typeface="Arial" charset="0"/>
        </a:defRPr>
      </a:lvl5pPr>
      <a:lvl6pPr marL="457200" algn="l" rtl="0" eaLnBrk="1" fontAlgn="base" hangingPunct="1">
        <a:spcBef>
          <a:spcPct val="0"/>
        </a:spcBef>
        <a:spcAft>
          <a:spcPct val="0"/>
        </a:spcAft>
        <a:defRPr kumimoji="1" sz="4400" b="1">
          <a:solidFill>
            <a:schemeClr val="tx1"/>
          </a:solidFill>
          <a:latin typeface="Arial" charset="0"/>
        </a:defRPr>
      </a:lvl6pPr>
      <a:lvl7pPr marL="914400" algn="l" rtl="0" eaLnBrk="1" fontAlgn="base" hangingPunct="1">
        <a:spcBef>
          <a:spcPct val="0"/>
        </a:spcBef>
        <a:spcAft>
          <a:spcPct val="0"/>
        </a:spcAft>
        <a:defRPr kumimoji="1" sz="4400" b="1">
          <a:solidFill>
            <a:schemeClr val="tx1"/>
          </a:solidFill>
          <a:latin typeface="Arial" charset="0"/>
        </a:defRPr>
      </a:lvl7pPr>
      <a:lvl8pPr marL="1371600" algn="l" rtl="0" eaLnBrk="1" fontAlgn="base" hangingPunct="1">
        <a:spcBef>
          <a:spcPct val="0"/>
        </a:spcBef>
        <a:spcAft>
          <a:spcPct val="0"/>
        </a:spcAft>
        <a:defRPr kumimoji="1" sz="4400" b="1">
          <a:solidFill>
            <a:schemeClr val="tx1"/>
          </a:solidFill>
          <a:latin typeface="Arial" charset="0"/>
        </a:defRPr>
      </a:lvl8pPr>
      <a:lvl9pPr marL="1828800" algn="l" rtl="0" eaLnBrk="1" fontAlgn="base" hangingPunct="1">
        <a:spcBef>
          <a:spcPct val="0"/>
        </a:spcBef>
        <a:spcAft>
          <a:spcPct val="0"/>
        </a:spcAft>
        <a:defRPr kumimoji="1" sz="4400" b="1">
          <a:solidFill>
            <a:schemeClr val="tx1"/>
          </a:solidFill>
          <a:latin typeface="Arial" charset="0"/>
        </a:defRPr>
      </a:lvl9pPr>
    </p:titleStyle>
    <p:bodyStyle>
      <a:lvl1pPr marL="342900" indent="-342900" algn="l" rtl="0" eaLnBrk="1" fontAlgn="base" hangingPunct="1">
        <a:spcBef>
          <a:spcPct val="20000"/>
        </a:spcBef>
        <a:spcAft>
          <a:spcPct val="0"/>
        </a:spcAft>
        <a:buClr>
          <a:srgbClr val="3A5047"/>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A5047"/>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A5047"/>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400" b="1" dirty="0" smtClean="0">
                <a:solidFill>
                  <a:schemeClr val="accent3">
                    <a:lumMod val="20000"/>
                    <a:lumOff val="80000"/>
                  </a:schemeClr>
                </a:solidFill>
              </a:rPr>
              <a:t>Relate workplace readiness standards and behaviors</a:t>
            </a:r>
            <a:endParaRPr lang="en-US" sz="5400" b="1" dirty="0">
              <a:solidFill>
                <a:schemeClr val="accent3">
                  <a:lumMod val="20000"/>
                  <a:lumOff val="80000"/>
                </a:schemeClr>
              </a:solidFill>
            </a:endParaRP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3"/>
          </p:nvPr>
        </p:nvSpPr>
        <p:spPr/>
        <p:txBody>
          <a:bodyPr/>
          <a:lstStyle/>
          <a:p>
            <a:r>
              <a:rPr lang="en-US" smtClean="0"/>
              <a:t>Mrs. Magno</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Scenarios…</a:t>
            </a:r>
            <a:endParaRPr lang="en-US" dirty="0"/>
          </a:p>
        </p:txBody>
      </p:sp>
      <p:sp>
        <p:nvSpPr>
          <p:cNvPr id="18435" name="Rectangle 3"/>
          <p:cNvSpPr>
            <a:spLocks noGrp="1" noChangeArrowheads="1"/>
          </p:cNvSpPr>
          <p:nvPr>
            <p:ph idx="1"/>
          </p:nvPr>
        </p:nvSpPr>
        <p:spPr/>
        <p:txBody>
          <a:bodyPr/>
          <a:lstStyle/>
          <a:p>
            <a:pPr marL="0" indent="0">
              <a:spcBef>
                <a:spcPts val="0"/>
              </a:spcBef>
            </a:pPr>
            <a:r>
              <a:rPr lang="en-US" sz="2000" b="1" dirty="0">
                <a:solidFill>
                  <a:schemeClr val="bg1"/>
                </a:solidFill>
              </a:rPr>
              <a:t>Scenario #1-- How will you proactively respond to this situation?</a:t>
            </a:r>
          </a:p>
          <a:p>
            <a:pPr marL="400050" lvl="1" indent="0">
              <a:spcBef>
                <a:spcPts val="0"/>
              </a:spcBef>
            </a:pPr>
            <a:r>
              <a:rPr lang="en-US" sz="1600" dirty="0">
                <a:solidFill>
                  <a:srgbClr val="66FFFF"/>
                </a:solidFill>
              </a:rPr>
              <a:t>Your boss is talking to another employee when you come in to punch your time card.  You have reason to believe they are talking about you.  This makes you feel uncomfortable and mad.</a:t>
            </a:r>
            <a:endParaRPr lang="en-US" sz="1600" b="1" dirty="0">
              <a:solidFill>
                <a:srgbClr val="66FFFF"/>
              </a:solidFill>
            </a:endParaRPr>
          </a:p>
          <a:p>
            <a:pPr marL="0" indent="0">
              <a:spcBef>
                <a:spcPts val="0"/>
              </a:spcBef>
            </a:pPr>
            <a:r>
              <a:rPr lang="en-US" sz="2000" b="1" dirty="0">
                <a:solidFill>
                  <a:schemeClr val="bg1"/>
                </a:solidFill>
              </a:rPr>
              <a:t>Scenario #2-- How will you proactively respond to this situation?</a:t>
            </a:r>
          </a:p>
          <a:p>
            <a:pPr marL="400050" lvl="1" indent="0">
              <a:spcBef>
                <a:spcPts val="0"/>
              </a:spcBef>
            </a:pPr>
            <a:r>
              <a:rPr lang="en-US" sz="1600" dirty="0">
                <a:solidFill>
                  <a:srgbClr val="66FFFF"/>
                </a:solidFill>
              </a:rPr>
              <a:t>A close friend gets to go on a senior trip, all expenses paid.  You are jealous they do not have to pay a dime.  You do not think they deserve to have their parents pay for everything.  You consider not going because you have to pay for part of your trip and do not think it is fair. </a:t>
            </a:r>
            <a:endParaRPr lang="en-US" sz="1600" b="1" dirty="0">
              <a:solidFill>
                <a:srgbClr val="66FFFF"/>
              </a:solidFill>
            </a:endParaRPr>
          </a:p>
          <a:p>
            <a:pPr marL="0" indent="0">
              <a:spcBef>
                <a:spcPts val="0"/>
              </a:spcBef>
            </a:pPr>
            <a:r>
              <a:rPr lang="en-US" sz="2000" b="1" dirty="0">
                <a:solidFill>
                  <a:schemeClr val="bg1"/>
                </a:solidFill>
              </a:rPr>
              <a:t>Scenario #3-- How will you proactively respond to this situation?</a:t>
            </a:r>
          </a:p>
          <a:p>
            <a:pPr marL="400050" lvl="1" indent="0">
              <a:spcBef>
                <a:spcPts val="0"/>
              </a:spcBef>
            </a:pPr>
            <a:r>
              <a:rPr lang="en-US" sz="1600" dirty="0">
                <a:solidFill>
                  <a:srgbClr val="66FFFF"/>
                </a:solidFill>
              </a:rPr>
              <a:t>At work, you developed a new way to organize the filing system that makes it easier for the office staff to find documents.  Your supervisor takes all the credit.</a:t>
            </a:r>
            <a:endParaRPr lang="en-US" sz="1600" b="1" dirty="0">
              <a:solidFill>
                <a:srgbClr val="66FFFF"/>
              </a:solidFill>
            </a:endParaRPr>
          </a:p>
          <a:p>
            <a:pPr marL="0" indent="0">
              <a:spcBef>
                <a:spcPts val="0"/>
              </a:spcBef>
            </a:pPr>
            <a:r>
              <a:rPr lang="en-US" sz="2000" b="1" dirty="0">
                <a:solidFill>
                  <a:schemeClr val="bg1"/>
                </a:solidFill>
              </a:rPr>
              <a:t>Scenario #4-- How will you proactively respond to this situation?</a:t>
            </a:r>
          </a:p>
          <a:p>
            <a:pPr marL="400050" lvl="1" indent="0">
              <a:spcBef>
                <a:spcPts val="0"/>
              </a:spcBef>
            </a:pPr>
            <a:r>
              <a:rPr lang="en-US" sz="1600" dirty="0">
                <a:solidFill>
                  <a:srgbClr val="66FFFF"/>
                </a:solidFill>
              </a:rPr>
              <a:t>You are a nurse.  The patient you are working with is ungrateful, rude, is always finding fault in everything you do, and makes your life miserable.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 calcmode="lin" valueType="num">
                                      <p:cBhvr additive="base">
                                        <p:cTn id="2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 calcmode="lin" valueType="num">
                                      <p:cBhvr additive="base">
                                        <p:cTn id="2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435">
                                            <p:txEl>
                                              <p:pRg st="5" end="5"/>
                                            </p:txEl>
                                          </p:spTgt>
                                        </p:tgtEl>
                                        <p:attrNameLst>
                                          <p:attrName>style.visibility</p:attrName>
                                        </p:attrNameLst>
                                      </p:cBhvr>
                                      <p:to>
                                        <p:strVal val="visible"/>
                                      </p:to>
                                    </p:set>
                                    <p:anim calcmode="lin" valueType="num">
                                      <p:cBhvr additive="base">
                                        <p:cTn id="31"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 calcmode="lin" valueType="num">
                                      <p:cBhvr additive="base">
                                        <p:cTn id="37"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435">
                                            <p:txEl>
                                              <p:pRg st="7" end="7"/>
                                            </p:txEl>
                                          </p:spTgt>
                                        </p:tgtEl>
                                        <p:attrNameLst>
                                          <p:attrName>style.visibility</p:attrName>
                                        </p:attrNameLst>
                                      </p:cBhvr>
                                      <p:to>
                                        <p:strVal val="visible"/>
                                      </p:to>
                                    </p:set>
                                    <p:anim calcmode="lin" valueType="num">
                                      <p:cBhvr additive="base">
                                        <p:cTn id="41"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a:t>
            </a:r>
            <a:r>
              <a:rPr lang="en-US" smtClean="0"/>
              <a:t>(:</a:t>
            </a:r>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Mrs. Magno</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7" descr="PowerPoint3"/>
          <p:cNvPicPr>
            <a:picLocks noChangeAspect="1" noChangeArrowheads="1"/>
          </p:cNvPicPr>
          <p:nvPr/>
        </p:nvPicPr>
        <p:blipFill>
          <a:blip r:embed="rId3" cstate="print"/>
          <a:srcRect/>
          <a:stretch>
            <a:fillRect/>
          </a:stretch>
        </p:blipFill>
        <p:spPr bwMode="auto">
          <a:xfrm>
            <a:off x="0" y="-52388"/>
            <a:ext cx="9144000" cy="6961188"/>
          </a:xfrm>
          <a:prstGeom prst="rect">
            <a:avLst/>
          </a:prstGeom>
          <a:noFill/>
          <a:ln w="9525">
            <a:noFill/>
            <a:miter lim="800000"/>
            <a:headEnd/>
            <a:tailEnd/>
          </a:ln>
        </p:spPr>
      </p:pic>
      <p:sp>
        <p:nvSpPr>
          <p:cNvPr id="9219" name="Footer Placeholder 6"/>
          <p:cNvSpPr>
            <a:spLocks noGrp="1"/>
          </p:cNvSpPr>
          <p:nvPr>
            <p:ph type="ftr" sz="quarter" idx="11"/>
          </p:nvPr>
        </p:nvSpPr>
        <p:spPr>
          <a:xfrm>
            <a:off x="5715000" y="5257800"/>
            <a:ext cx="2895600" cy="457200"/>
          </a:xfrm>
          <a:prstGeom prst="rect">
            <a:avLst/>
          </a:prstGeom>
          <a:noFill/>
        </p:spPr>
        <p:txBody>
          <a:bodyPr/>
          <a:lstStyle/>
          <a:p>
            <a:r>
              <a:rPr lang="en-US" sz="2000" b="1">
                <a:latin typeface="Freestyle Script" pitchFamily="66" charset="0"/>
              </a:rPr>
              <a:t>Mrs. MAGNO</a:t>
            </a:r>
          </a:p>
        </p:txBody>
      </p:sp>
      <p:sp>
        <p:nvSpPr>
          <p:cNvPr id="27649" name="Rectangle 1"/>
          <p:cNvSpPr>
            <a:spLocks noChangeArrowheads="1"/>
          </p:cNvSpPr>
          <p:nvPr/>
        </p:nvSpPr>
        <p:spPr bwMode="auto">
          <a:xfrm>
            <a:off x="533400" y="874713"/>
            <a:ext cx="8001000" cy="3354387"/>
          </a:xfrm>
          <a:prstGeom prst="rect">
            <a:avLst/>
          </a:prstGeom>
          <a:noFill/>
          <a:ln w="9525">
            <a:noFill/>
            <a:miter lim="800000"/>
            <a:headEnd/>
            <a:tailEnd/>
          </a:ln>
          <a:effectLst/>
        </p:spPr>
        <p:txBody>
          <a:bodyPr anchor="ctr">
            <a:spAutoFit/>
          </a:bodyPr>
          <a:lstStyle/>
          <a:p>
            <a:pPr algn="ctr">
              <a:defRPr/>
            </a:pPr>
            <a:r>
              <a:rPr lang="en-US" sz="2800" b="1" dirty="0">
                <a:solidFill>
                  <a:srgbClr val="00B0F0"/>
                </a:solidFill>
                <a:latin typeface="Arial" pitchFamily="34" charset="0"/>
              </a:rPr>
              <a:t>Project: “Unique Cover”</a:t>
            </a:r>
          </a:p>
          <a:p>
            <a:pPr marL="623888" indent="-623888">
              <a:buFont typeface="Wingdings" pitchFamily="2" charset="2"/>
              <a:buChar char="§"/>
              <a:tabLst>
                <a:tab pos="623888" algn="l"/>
                <a:tab pos="798513" algn="l"/>
              </a:tabLst>
              <a:defRPr/>
            </a:pPr>
            <a:r>
              <a:rPr lang="en-US" sz="2000" b="1" dirty="0">
                <a:solidFill>
                  <a:srgbClr val="0070C0"/>
                </a:solidFill>
                <a:latin typeface="Arial" pitchFamily="34" charset="0"/>
              </a:rPr>
              <a:t>Individual</a:t>
            </a:r>
          </a:p>
          <a:p>
            <a:pPr marL="623888" indent="-623888">
              <a:buFont typeface="Wingdings" pitchFamily="2" charset="2"/>
              <a:buChar char="§"/>
              <a:tabLst>
                <a:tab pos="623888" algn="l"/>
                <a:tab pos="798513" algn="l"/>
              </a:tabLst>
              <a:defRPr/>
            </a:pPr>
            <a:r>
              <a:rPr lang="en-US" sz="2000" b="1" dirty="0">
                <a:solidFill>
                  <a:srgbClr val="0070C0"/>
                </a:solidFill>
                <a:latin typeface="Arial" pitchFamily="34" charset="0"/>
              </a:rPr>
              <a:t>Create an unique cover for your “</a:t>
            </a:r>
            <a:r>
              <a:rPr lang="en-US" sz="2000" b="1" u="sng" dirty="0">
                <a:solidFill>
                  <a:srgbClr val="0070C0"/>
                </a:solidFill>
                <a:latin typeface="Arial" pitchFamily="34" charset="0"/>
              </a:rPr>
              <a:t>Interior Design II</a:t>
            </a:r>
            <a:r>
              <a:rPr lang="en-US" sz="2000" b="1" dirty="0">
                <a:solidFill>
                  <a:srgbClr val="0070C0"/>
                </a:solidFill>
                <a:latin typeface="Arial" pitchFamily="34" charset="0"/>
              </a:rPr>
              <a:t>” binder.</a:t>
            </a:r>
          </a:p>
          <a:p>
            <a:pPr marL="623888" indent="-623888">
              <a:buFont typeface="Wingdings" pitchFamily="2" charset="2"/>
              <a:buChar char="§"/>
              <a:tabLst>
                <a:tab pos="623888" algn="l"/>
                <a:tab pos="798513" algn="l"/>
              </a:tabLst>
              <a:defRPr/>
            </a:pPr>
            <a:r>
              <a:rPr lang="en-US" sz="2000" b="1" dirty="0">
                <a:solidFill>
                  <a:srgbClr val="0070C0"/>
                </a:solidFill>
                <a:latin typeface="Arial" pitchFamily="34" charset="0"/>
              </a:rPr>
              <a:t>Note: If you are Honors write: “</a:t>
            </a:r>
            <a:r>
              <a:rPr lang="en-US" sz="2000" b="1" u="sng" dirty="0">
                <a:solidFill>
                  <a:srgbClr val="0070C0"/>
                </a:solidFill>
                <a:latin typeface="Arial" pitchFamily="34" charset="0"/>
              </a:rPr>
              <a:t>Interiors design II/Honors</a:t>
            </a:r>
            <a:r>
              <a:rPr lang="en-US" sz="2000" b="1" dirty="0">
                <a:solidFill>
                  <a:srgbClr val="0070C0"/>
                </a:solidFill>
                <a:latin typeface="Arial" pitchFamily="34" charset="0"/>
              </a:rPr>
              <a:t>”</a:t>
            </a:r>
          </a:p>
          <a:p>
            <a:pPr marL="623888" indent="-623888">
              <a:buFont typeface="Wingdings" pitchFamily="2" charset="2"/>
              <a:buChar char="§"/>
              <a:tabLst>
                <a:tab pos="623888" algn="l"/>
                <a:tab pos="798513" algn="l"/>
              </a:tabLst>
              <a:defRPr/>
            </a:pPr>
            <a:r>
              <a:rPr lang="en-US" sz="2000" b="1" dirty="0">
                <a:solidFill>
                  <a:srgbClr val="0070C0"/>
                </a:solidFill>
                <a:latin typeface="Arial" pitchFamily="34" charset="0"/>
              </a:rPr>
              <a:t>Use some elements and principles of Design.</a:t>
            </a:r>
          </a:p>
          <a:p>
            <a:pPr marL="623888" indent="-623888">
              <a:buFont typeface="Wingdings" pitchFamily="2" charset="2"/>
              <a:buChar char="§"/>
              <a:tabLst>
                <a:tab pos="623888" algn="l"/>
                <a:tab pos="798513" algn="l"/>
              </a:tabLst>
              <a:defRPr/>
            </a:pPr>
            <a:r>
              <a:rPr lang="en-US" sz="2000" b="1" dirty="0">
                <a:solidFill>
                  <a:srgbClr val="0070C0"/>
                </a:solidFill>
                <a:latin typeface="Arial" pitchFamily="34" charset="0"/>
              </a:rPr>
              <a:t>Create one short  and interesting phrase about this course</a:t>
            </a:r>
          </a:p>
          <a:p>
            <a:pPr marL="623888" indent="-623888">
              <a:buFont typeface="Wingdings" pitchFamily="2" charset="2"/>
              <a:buChar char="§"/>
              <a:tabLst>
                <a:tab pos="623888" algn="l"/>
                <a:tab pos="798513" algn="l"/>
              </a:tabLst>
              <a:defRPr/>
            </a:pPr>
            <a:r>
              <a:rPr lang="en-US" sz="2000" b="1" dirty="0">
                <a:solidFill>
                  <a:srgbClr val="0070C0"/>
                </a:solidFill>
                <a:latin typeface="Arial" pitchFamily="34" charset="0"/>
              </a:rPr>
              <a:t>Add your Name, period and teacher’s name.</a:t>
            </a:r>
          </a:p>
          <a:p>
            <a:pPr marL="623888" indent="-623888">
              <a:buFont typeface="Wingdings" pitchFamily="2" charset="2"/>
              <a:buChar char="§"/>
              <a:tabLst>
                <a:tab pos="623888" algn="l"/>
                <a:tab pos="798513" algn="l"/>
              </a:tabLst>
              <a:defRPr/>
            </a:pPr>
            <a:r>
              <a:rPr lang="en-US" sz="2000" b="1" dirty="0">
                <a:solidFill>
                  <a:srgbClr val="0070C0"/>
                </a:solidFill>
                <a:latin typeface="Arial" pitchFamily="34" charset="0"/>
              </a:rPr>
              <a:t>Due:…</a:t>
            </a:r>
          </a:p>
          <a:p>
            <a:pPr marL="623888" indent="-623888">
              <a:buFont typeface="Wingdings" pitchFamily="2" charset="2"/>
              <a:buChar char="§"/>
              <a:tabLst>
                <a:tab pos="623888" algn="l"/>
                <a:tab pos="798513" algn="l"/>
              </a:tabLst>
              <a:defRPr/>
            </a:pPr>
            <a:r>
              <a:rPr lang="en-US" sz="2000" b="1" dirty="0">
                <a:solidFill>
                  <a:srgbClr val="0070C0"/>
                </a:solidFill>
                <a:latin typeface="Arial" pitchFamily="34" charset="0"/>
              </a:rPr>
              <a:t>Sample</a:t>
            </a:r>
          </a:p>
          <a:p>
            <a:pPr algn="ctr">
              <a:defRPr/>
            </a:pPr>
            <a:endParaRPr lang="en-US" b="1" dirty="0">
              <a:solidFill>
                <a:srgbClr val="0070C0"/>
              </a:solidFill>
              <a:latin typeface="Arial" pitchFamily="34" charset="0"/>
            </a:endParaRPr>
          </a:p>
        </p:txBody>
      </p:sp>
      <p:pic>
        <p:nvPicPr>
          <p:cNvPr id="27651" name="Picture 3" descr="http://www.digiboh.com/images/logodesign/decor_by_lyn.jpg"/>
          <p:cNvPicPr>
            <a:picLocks noChangeAspect="1" noChangeArrowheads="1"/>
          </p:cNvPicPr>
          <p:nvPr/>
        </p:nvPicPr>
        <p:blipFill>
          <a:blip r:embed="rId4" cstate="print"/>
          <a:srcRect/>
          <a:stretch>
            <a:fillRect/>
          </a:stretch>
        </p:blipFill>
        <p:spPr bwMode="auto">
          <a:xfrm>
            <a:off x="0" y="3886200"/>
            <a:ext cx="4495800" cy="2971800"/>
          </a:xfrm>
          <a:prstGeom prst="rect">
            <a:avLst/>
          </a:prstGeom>
          <a:noFill/>
          <a:ln w="9525">
            <a:noFill/>
            <a:miter lim="800000"/>
            <a:headEnd/>
            <a:tailEnd/>
          </a:ln>
        </p:spPr>
      </p:pic>
      <p:sp>
        <p:nvSpPr>
          <p:cNvPr id="9222" name="Rectangle 7"/>
          <p:cNvSpPr>
            <a:spLocks noChangeArrowheads="1"/>
          </p:cNvSpPr>
          <p:nvPr/>
        </p:nvSpPr>
        <p:spPr bwMode="auto">
          <a:xfrm>
            <a:off x="2286000" y="5562600"/>
            <a:ext cx="2209800" cy="838200"/>
          </a:xfrm>
          <a:prstGeom prst="rect">
            <a:avLst/>
          </a:prstGeom>
          <a:solidFill>
            <a:schemeClr val="accent1"/>
          </a:solidFill>
          <a:ln w="9525" algn="ctr">
            <a:solidFill>
              <a:schemeClr val="tx1"/>
            </a:solidFill>
            <a:round/>
            <a:headEnd/>
            <a:tailEnd/>
          </a:ln>
        </p:spPr>
        <p:txBody>
          <a:bodyPr/>
          <a:lstStyle/>
          <a:p>
            <a:r>
              <a:rPr lang="en-US" b="1">
                <a:latin typeface="Freestyle Script" pitchFamily="66" charset="0"/>
              </a:rPr>
              <a:t>INTERIOR DESIGN II/HONORS   </a:t>
            </a:r>
            <a:r>
              <a:rPr lang="en-US" b="1">
                <a:latin typeface="Freestyle Script" pitchFamily="66" charset="0"/>
                <a:sym typeface="Wingdings" pitchFamily="2" charset="2"/>
              </a:rPr>
              <a:t></a:t>
            </a:r>
            <a:endParaRPr lang="en-US" b="1">
              <a:latin typeface="Freestyle Script" pitchFamily="66" charset="0"/>
            </a:endParaRPr>
          </a:p>
        </p:txBody>
      </p:sp>
      <p:sp>
        <p:nvSpPr>
          <p:cNvPr id="9223" name="Oval 8"/>
          <p:cNvSpPr>
            <a:spLocks noChangeArrowheads="1"/>
          </p:cNvSpPr>
          <p:nvPr/>
        </p:nvSpPr>
        <p:spPr bwMode="auto">
          <a:xfrm>
            <a:off x="2819400" y="3962400"/>
            <a:ext cx="1600200" cy="762000"/>
          </a:xfrm>
          <a:prstGeom prst="ellipse">
            <a:avLst/>
          </a:prstGeom>
          <a:solidFill>
            <a:schemeClr val="accent1"/>
          </a:solidFill>
          <a:ln w="9525" algn="ctr">
            <a:solidFill>
              <a:schemeClr val="tx1"/>
            </a:solidFill>
            <a:round/>
            <a:headEnd/>
            <a:tailEnd/>
          </a:ln>
        </p:spPr>
        <p:txBody>
          <a:bodyPr/>
          <a:lstStyle/>
          <a:p>
            <a:r>
              <a:rPr lang="en-US" sz="1200" b="1">
                <a:solidFill>
                  <a:srgbClr val="0070C0"/>
                </a:solidFill>
              </a:rPr>
              <a:t>Name:</a:t>
            </a:r>
          </a:p>
          <a:p>
            <a:r>
              <a:rPr lang="en-US" sz="1200" b="1">
                <a:solidFill>
                  <a:srgbClr val="0070C0"/>
                </a:solidFill>
              </a:rPr>
              <a:t>Period::</a:t>
            </a:r>
          </a:p>
          <a:p>
            <a:r>
              <a:rPr lang="en-US" sz="1200" b="1">
                <a:solidFill>
                  <a:srgbClr val="0070C0"/>
                </a:solidFill>
              </a:rPr>
              <a:t>Teacher: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49">
                                            <p:txEl>
                                              <p:pRg st="0" end="0"/>
                                            </p:txEl>
                                          </p:spTgt>
                                        </p:tgtEl>
                                        <p:attrNameLst>
                                          <p:attrName>style.visibility</p:attrName>
                                        </p:attrNameLst>
                                      </p:cBhvr>
                                      <p:to>
                                        <p:strVal val="visible"/>
                                      </p:to>
                                    </p:set>
                                    <p:anim calcmode="lin" valueType="num">
                                      <p:cBhvr additive="base">
                                        <p:cTn id="7" dur="500" fill="hold"/>
                                        <p:tgtEl>
                                          <p:spTgt spid="276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49">
                                            <p:txEl>
                                              <p:pRg st="1" end="1"/>
                                            </p:txEl>
                                          </p:spTgt>
                                        </p:tgtEl>
                                        <p:attrNameLst>
                                          <p:attrName>style.visibility</p:attrName>
                                        </p:attrNameLst>
                                      </p:cBhvr>
                                      <p:to>
                                        <p:strVal val="visible"/>
                                      </p:to>
                                    </p:set>
                                    <p:anim calcmode="lin" valueType="num">
                                      <p:cBhvr additive="base">
                                        <p:cTn id="13" dur="500" fill="hold"/>
                                        <p:tgtEl>
                                          <p:spTgt spid="2764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49">
                                            <p:txEl>
                                              <p:pRg st="2" end="2"/>
                                            </p:txEl>
                                          </p:spTgt>
                                        </p:tgtEl>
                                        <p:attrNameLst>
                                          <p:attrName>style.visibility</p:attrName>
                                        </p:attrNameLst>
                                      </p:cBhvr>
                                      <p:to>
                                        <p:strVal val="visible"/>
                                      </p:to>
                                    </p:set>
                                    <p:anim calcmode="lin" valueType="num">
                                      <p:cBhvr additive="base">
                                        <p:cTn id="19" dur="500" fill="hold"/>
                                        <p:tgtEl>
                                          <p:spTgt spid="2764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49">
                                            <p:txEl>
                                              <p:pRg st="3" end="3"/>
                                            </p:txEl>
                                          </p:spTgt>
                                        </p:tgtEl>
                                        <p:attrNameLst>
                                          <p:attrName>style.visibility</p:attrName>
                                        </p:attrNameLst>
                                      </p:cBhvr>
                                      <p:to>
                                        <p:strVal val="visible"/>
                                      </p:to>
                                    </p:set>
                                    <p:anim calcmode="lin" valueType="num">
                                      <p:cBhvr additive="base">
                                        <p:cTn id="25" dur="500" fill="hold"/>
                                        <p:tgtEl>
                                          <p:spTgt spid="2764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49">
                                            <p:txEl>
                                              <p:pRg st="4" end="4"/>
                                            </p:txEl>
                                          </p:spTgt>
                                        </p:tgtEl>
                                        <p:attrNameLst>
                                          <p:attrName>style.visibility</p:attrName>
                                        </p:attrNameLst>
                                      </p:cBhvr>
                                      <p:to>
                                        <p:strVal val="visible"/>
                                      </p:to>
                                    </p:set>
                                    <p:anim calcmode="lin" valueType="num">
                                      <p:cBhvr additive="base">
                                        <p:cTn id="31" dur="500" fill="hold"/>
                                        <p:tgtEl>
                                          <p:spTgt spid="2764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4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49">
                                            <p:txEl>
                                              <p:pRg st="5" end="5"/>
                                            </p:txEl>
                                          </p:spTgt>
                                        </p:tgtEl>
                                        <p:attrNameLst>
                                          <p:attrName>style.visibility</p:attrName>
                                        </p:attrNameLst>
                                      </p:cBhvr>
                                      <p:to>
                                        <p:strVal val="visible"/>
                                      </p:to>
                                    </p:set>
                                    <p:anim calcmode="lin" valueType="num">
                                      <p:cBhvr additive="base">
                                        <p:cTn id="37" dur="500" fill="hold"/>
                                        <p:tgtEl>
                                          <p:spTgt spid="2764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4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649">
                                            <p:txEl>
                                              <p:pRg st="6" end="6"/>
                                            </p:txEl>
                                          </p:spTgt>
                                        </p:tgtEl>
                                        <p:attrNameLst>
                                          <p:attrName>style.visibility</p:attrName>
                                        </p:attrNameLst>
                                      </p:cBhvr>
                                      <p:to>
                                        <p:strVal val="visible"/>
                                      </p:to>
                                    </p:set>
                                    <p:anim calcmode="lin" valueType="num">
                                      <p:cBhvr additive="base">
                                        <p:cTn id="43" dur="500" fill="hold"/>
                                        <p:tgtEl>
                                          <p:spTgt spid="2764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4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649">
                                            <p:txEl>
                                              <p:pRg st="7" end="7"/>
                                            </p:txEl>
                                          </p:spTgt>
                                        </p:tgtEl>
                                        <p:attrNameLst>
                                          <p:attrName>style.visibility</p:attrName>
                                        </p:attrNameLst>
                                      </p:cBhvr>
                                      <p:to>
                                        <p:strVal val="visible"/>
                                      </p:to>
                                    </p:set>
                                    <p:anim calcmode="lin" valueType="num">
                                      <p:cBhvr additive="base">
                                        <p:cTn id="49" dur="500" fill="hold"/>
                                        <p:tgtEl>
                                          <p:spTgt spid="2764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64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649">
                                            <p:txEl>
                                              <p:pRg st="8" end="8"/>
                                            </p:txEl>
                                          </p:spTgt>
                                        </p:tgtEl>
                                        <p:attrNameLst>
                                          <p:attrName>style.visibility</p:attrName>
                                        </p:attrNameLst>
                                      </p:cBhvr>
                                      <p:to>
                                        <p:strVal val="visible"/>
                                      </p:to>
                                    </p:set>
                                    <p:anim calcmode="lin" valueType="num">
                                      <p:cBhvr additive="base">
                                        <p:cTn id="55" dur="500" fill="hold"/>
                                        <p:tgtEl>
                                          <p:spTgt spid="2764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64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7651"/>
                                        </p:tgtEl>
                                        <p:attrNameLst>
                                          <p:attrName>style.visibility</p:attrName>
                                        </p:attrNameLst>
                                      </p:cBhvr>
                                      <p:to>
                                        <p:strVal val="visible"/>
                                      </p:to>
                                    </p:set>
                                    <p:anim calcmode="lin" valueType="num">
                                      <p:cBhvr additive="base">
                                        <p:cTn id="61" dur="500" fill="hold"/>
                                        <p:tgtEl>
                                          <p:spTgt spid="27651"/>
                                        </p:tgtEl>
                                        <p:attrNameLst>
                                          <p:attrName>ppt_x</p:attrName>
                                        </p:attrNameLst>
                                      </p:cBhvr>
                                      <p:tavLst>
                                        <p:tav tm="0">
                                          <p:val>
                                            <p:strVal val="#ppt_x"/>
                                          </p:val>
                                        </p:tav>
                                        <p:tav tm="100000">
                                          <p:val>
                                            <p:strVal val="#ppt_x"/>
                                          </p:val>
                                        </p:tav>
                                      </p:tavLst>
                                    </p:anim>
                                    <p:anim calcmode="lin" valueType="num">
                                      <p:cBhvr additive="base">
                                        <p:cTn id="62"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228600"/>
            <a:ext cx="6934200" cy="1219200"/>
          </a:xfrm>
        </p:spPr>
        <p:txBody>
          <a:bodyPr/>
          <a:lstStyle/>
          <a:p>
            <a:pPr algn="ctr"/>
            <a:r>
              <a:rPr lang="en-US" sz="4000" dirty="0"/>
              <a:t>Decision Making Process</a:t>
            </a:r>
            <a:endParaRPr lang="en-US" sz="4000" i="1" dirty="0"/>
          </a:p>
        </p:txBody>
      </p:sp>
      <p:sp>
        <p:nvSpPr>
          <p:cNvPr id="10243" name="Rectangle 3"/>
          <p:cNvSpPr>
            <a:spLocks noGrp="1" noChangeArrowheads="1"/>
          </p:cNvSpPr>
          <p:nvPr>
            <p:ph idx="1"/>
          </p:nvPr>
        </p:nvSpPr>
        <p:spPr>
          <a:xfrm>
            <a:off x="0" y="1295400"/>
            <a:ext cx="8686800" cy="5257800"/>
          </a:xfrm>
        </p:spPr>
        <p:txBody>
          <a:bodyPr/>
          <a:lstStyle/>
          <a:p>
            <a:pPr>
              <a:lnSpc>
                <a:spcPct val="80000"/>
              </a:lnSpc>
            </a:pPr>
            <a:r>
              <a:rPr lang="en-US" sz="1800" b="1" i="1" u="sng" dirty="0">
                <a:solidFill>
                  <a:schemeClr val="bg1"/>
                </a:solidFill>
              </a:rPr>
              <a:t>1. Identify decision/ problem</a:t>
            </a:r>
            <a:endParaRPr lang="en-US" sz="1800" b="1" u="sng" dirty="0">
              <a:solidFill>
                <a:schemeClr val="bg1"/>
              </a:solidFill>
            </a:endParaRPr>
          </a:p>
          <a:p>
            <a:pPr lvl="1">
              <a:lnSpc>
                <a:spcPct val="80000"/>
              </a:lnSpc>
            </a:pPr>
            <a:r>
              <a:rPr lang="en-US" sz="1600" dirty="0">
                <a:solidFill>
                  <a:schemeClr val="bg1"/>
                </a:solidFill>
              </a:rPr>
              <a:t>Make sure you are solving the problem and not a symptom of the problem</a:t>
            </a:r>
          </a:p>
          <a:p>
            <a:pPr lvl="1">
              <a:lnSpc>
                <a:spcPct val="80000"/>
              </a:lnSpc>
            </a:pPr>
            <a:r>
              <a:rPr lang="en-US" sz="1600" dirty="0">
                <a:solidFill>
                  <a:schemeClr val="bg1"/>
                </a:solidFill>
              </a:rPr>
              <a:t>Look beyond the obvious</a:t>
            </a:r>
            <a:endParaRPr lang="en-US" sz="1600" i="1" dirty="0">
              <a:solidFill>
                <a:schemeClr val="bg1"/>
              </a:solidFill>
            </a:endParaRPr>
          </a:p>
          <a:p>
            <a:pPr>
              <a:lnSpc>
                <a:spcPct val="80000"/>
              </a:lnSpc>
            </a:pPr>
            <a:r>
              <a:rPr lang="en-US" sz="1800" b="1" i="1" u="sng" dirty="0">
                <a:solidFill>
                  <a:schemeClr val="bg1"/>
                </a:solidFill>
              </a:rPr>
              <a:t>2.Identify alternatives</a:t>
            </a:r>
            <a:endParaRPr lang="en-US" sz="1800" b="1" u="sng" dirty="0">
              <a:solidFill>
                <a:schemeClr val="bg1"/>
              </a:solidFill>
            </a:endParaRPr>
          </a:p>
          <a:p>
            <a:pPr lvl="1">
              <a:lnSpc>
                <a:spcPct val="80000"/>
              </a:lnSpc>
            </a:pPr>
            <a:r>
              <a:rPr lang="en-US" sz="1600" dirty="0">
                <a:solidFill>
                  <a:schemeClr val="bg1"/>
                </a:solidFill>
              </a:rPr>
              <a:t>Do not rule out any possibilities</a:t>
            </a:r>
          </a:p>
          <a:p>
            <a:pPr lvl="1">
              <a:lnSpc>
                <a:spcPct val="80000"/>
              </a:lnSpc>
            </a:pPr>
            <a:r>
              <a:rPr lang="en-US" sz="1600" dirty="0">
                <a:solidFill>
                  <a:schemeClr val="bg1"/>
                </a:solidFill>
              </a:rPr>
              <a:t>Use various approaches to the solution</a:t>
            </a:r>
            <a:endParaRPr lang="en-US" sz="1600" i="1" dirty="0">
              <a:solidFill>
                <a:schemeClr val="bg1"/>
              </a:solidFill>
            </a:endParaRPr>
          </a:p>
          <a:p>
            <a:pPr>
              <a:lnSpc>
                <a:spcPct val="80000"/>
              </a:lnSpc>
            </a:pPr>
            <a:r>
              <a:rPr lang="en-US" sz="1800" b="1" i="1" u="sng" dirty="0">
                <a:solidFill>
                  <a:schemeClr val="bg1"/>
                </a:solidFill>
              </a:rPr>
              <a:t>3.Choose best alternative</a:t>
            </a:r>
            <a:endParaRPr lang="en-US" sz="1800" b="1" u="sng" dirty="0">
              <a:solidFill>
                <a:schemeClr val="bg1"/>
              </a:solidFill>
            </a:endParaRPr>
          </a:p>
          <a:p>
            <a:pPr lvl="1">
              <a:lnSpc>
                <a:spcPct val="80000"/>
              </a:lnSpc>
            </a:pPr>
            <a:r>
              <a:rPr lang="en-US" sz="1600" dirty="0">
                <a:solidFill>
                  <a:schemeClr val="bg1"/>
                </a:solidFill>
              </a:rPr>
              <a:t>Keep in touch with reality and forget any alternatives that are wishful thinking but not realistic.</a:t>
            </a:r>
          </a:p>
          <a:p>
            <a:pPr lvl="1">
              <a:lnSpc>
                <a:spcPct val="80000"/>
              </a:lnSpc>
            </a:pPr>
            <a:r>
              <a:rPr lang="en-US" sz="1600" dirty="0">
                <a:solidFill>
                  <a:schemeClr val="bg1"/>
                </a:solidFill>
              </a:rPr>
              <a:t>Set standards for judging the real alternatives</a:t>
            </a:r>
          </a:p>
          <a:p>
            <a:pPr lvl="1">
              <a:lnSpc>
                <a:spcPct val="80000"/>
              </a:lnSpc>
            </a:pPr>
            <a:r>
              <a:rPr lang="en-US" sz="1600" dirty="0">
                <a:solidFill>
                  <a:schemeClr val="bg1"/>
                </a:solidFill>
              </a:rPr>
              <a:t>Keep in mind all risks involved</a:t>
            </a:r>
          </a:p>
          <a:p>
            <a:pPr lvl="1">
              <a:lnSpc>
                <a:spcPct val="80000"/>
              </a:lnSpc>
            </a:pPr>
            <a:r>
              <a:rPr lang="en-US" sz="1600" dirty="0">
                <a:solidFill>
                  <a:schemeClr val="bg1"/>
                </a:solidFill>
              </a:rPr>
              <a:t>Weigh the pros and cons of solutions</a:t>
            </a:r>
          </a:p>
          <a:p>
            <a:pPr>
              <a:lnSpc>
                <a:spcPct val="80000"/>
              </a:lnSpc>
            </a:pPr>
            <a:r>
              <a:rPr lang="en-US" sz="1800" b="1" i="1" u="sng" dirty="0">
                <a:solidFill>
                  <a:schemeClr val="bg1"/>
                </a:solidFill>
              </a:rPr>
              <a:t>4.Take action</a:t>
            </a:r>
            <a:r>
              <a:rPr lang="en-US" sz="1800" b="1" u="sng" dirty="0">
                <a:solidFill>
                  <a:schemeClr val="bg1"/>
                </a:solidFill>
              </a:rPr>
              <a:t> </a:t>
            </a:r>
          </a:p>
          <a:p>
            <a:pPr lvl="1">
              <a:lnSpc>
                <a:spcPct val="80000"/>
              </a:lnSpc>
            </a:pPr>
            <a:r>
              <a:rPr lang="en-US" sz="1600" dirty="0">
                <a:solidFill>
                  <a:schemeClr val="bg1"/>
                </a:solidFill>
              </a:rPr>
              <a:t>Choose the solution that will give a high probability of success</a:t>
            </a:r>
          </a:p>
          <a:p>
            <a:pPr lvl="1">
              <a:lnSpc>
                <a:spcPct val="80000"/>
              </a:lnSpc>
            </a:pPr>
            <a:r>
              <a:rPr lang="en-US" sz="1600" dirty="0">
                <a:solidFill>
                  <a:schemeClr val="bg1"/>
                </a:solidFill>
              </a:rPr>
              <a:t>Once the decision has been made, put it into action.</a:t>
            </a:r>
            <a:endParaRPr lang="en-US" sz="1600" i="1" dirty="0">
              <a:solidFill>
                <a:schemeClr val="bg1"/>
              </a:solidFill>
            </a:endParaRPr>
          </a:p>
          <a:p>
            <a:pPr>
              <a:lnSpc>
                <a:spcPct val="80000"/>
              </a:lnSpc>
            </a:pPr>
            <a:r>
              <a:rPr lang="en-US" sz="1800" b="1" i="1" u="sng" dirty="0">
                <a:solidFill>
                  <a:schemeClr val="bg1"/>
                </a:solidFill>
              </a:rPr>
              <a:t>5.  Evaluate results</a:t>
            </a:r>
            <a:r>
              <a:rPr lang="en-US" sz="1800" b="1" u="sng" dirty="0">
                <a:solidFill>
                  <a:schemeClr val="bg1"/>
                </a:solidFill>
              </a:rPr>
              <a:t> </a:t>
            </a:r>
          </a:p>
          <a:p>
            <a:pPr lvl="1">
              <a:lnSpc>
                <a:spcPct val="80000"/>
              </a:lnSpc>
            </a:pPr>
            <a:r>
              <a:rPr lang="en-US" sz="1600" dirty="0">
                <a:solidFill>
                  <a:schemeClr val="bg1"/>
                </a:solidFill>
              </a:rPr>
              <a:t>Get Feedback</a:t>
            </a:r>
          </a:p>
          <a:p>
            <a:pPr lvl="1">
              <a:lnSpc>
                <a:spcPct val="80000"/>
              </a:lnSpc>
            </a:pPr>
            <a:r>
              <a:rPr lang="en-US" sz="1600" dirty="0">
                <a:solidFill>
                  <a:schemeClr val="bg1"/>
                </a:solidFill>
              </a:rPr>
              <a:t>From feedback, you should see if solution worked or do you need a new decision</a:t>
            </a:r>
          </a:p>
          <a:p>
            <a:pPr lvl="1">
              <a:lnSpc>
                <a:spcPct val="80000"/>
              </a:lnSpc>
            </a:pPr>
            <a:r>
              <a:rPr lang="en-US" sz="1600" dirty="0">
                <a:solidFill>
                  <a:schemeClr val="bg1"/>
                </a:solidFill>
              </a:rPr>
              <a:t>Check to see if the new decision made has any problems that will now be resolved</a:t>
            </a:r>
          </a:p>
        </p:txBody>
      </p:sp>
      <p:pic>
        <p:nvPicPr>
          <p:cNvPr id="10244" name="Picture 4" descr="j0315780"/>
          <p:cNvPicPr>
            <a:picLocks noChangeAspect="1" noChangeArrowheads="1" noCrop="1"/>
          </p:cNvPicPr>
          <p:nvPr/>
        </p:nvPicPr>
        <p:blipFill>
          <a:blip r:embed="rId2" cstate="print"/>
          <a:srcRect/>
          <a:stretch>
            <a:fillRect/>
          </a:stretch>
        </p:blipFill>
        <p:spPr bwMode="auto">
          <a:xfrm>
            <a:off x="7620000" y="152400"/>
            <a:ext cx="1524000" cy="1135063"/>
          </a:xfrm>
          <a:prstGeom prst="rect">
            <a:avLst/>
          </a:prstGeom>
          <a:noFill/>
        </p:spPr>
      </p:pic>
      <p:pic>
        <p:nvPicPr>
          <p:cNvPr id="10245" name="Picture 5" descr="j0315776"/>
          <p:cNvPicPr>
            <a:picLocks noChangeAspect="1" noChangeArrowheads="1" noCrop="1"/>
          </p:cNvPicPr>
          <p:nvPr/>
        </p:nvPicPr>
        <p:blipFill>
          <a:blip r:embed="rId3" cstate="print"/>
          <a:srcRect/>
          <a:stretch>
            <a:fillRect/>
          </a:stretch>
        </p:blipFill>
        <p:spPr bwMode="auto">
          <a:xfrm>
            <a:off x="0" y="0"/>
            <a:ext cx="1447800" cy="1155700"/>
          </a:xfrm>
          <a:prstGeom prst="rect">
            <a:avLst/>
          </a:prstGeom>
          <a:noFill/>
        </p:spPr>
      </p:pic>
      <p:pic>
        <p:nvPicPr>
          <p:cNvPr id="10246" name="Picture 6" descr="j0158007"/>
          <p:cNvPicPr>
            <a:picLocks noChangeAspect="1" noChangeArrowheads="1"/>
          </p:cNvPicPr>
          <p:nvPr/>
        </p:nvPicPr>
        <p:blipFill>
          <a:blip r:embed="rId4" cstate="print"/>
          <a:srcRect/>
          <a:stretch>
            <a:fillRect/>
          </a:stretch>
        </p:blipFill>
        <p:spPr bwMode="auto">
          <a:xfrm>
            <a:off x="381000" y="6096000"/>
            <a:ext cx="8305800" cy="5381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Communication</a:t>
            </a:r>
          </a:p>
        </p:txBody>
      </p:sp>
      <p:sp>
        <p:nvSpPr>
          <p:cNvPr id="7171" name="Rectangle 3"/>
          <p:cNvSpPr>
            <a:spLocks noGrp="1" noChangeArrowheads="1"/>
          </p:cNvSpPr>
          <p:nvPr>
            <p:ph idx="1"/>
          </p:nvPr>
        </p:nvSpPr>
        <p:spPr/>
        <p:txBody>
          <a:bodyPr/>
          <a:lstStyle/>
          <a:p>
            <a:r>
              <a:rPr lang="en-US" dirty="0">
                <a:solidFill>
                  <a:schemeClr val="bg1"/>
                </a:solidFill>
              </a:rPr>
              <a:t>1.  Verbal</a:t>
            </a:r>
          </a:p>
          <a:p>
            <a:r>
              <a:rPr lang="en-US" dirty="0">
                <a:solidFill>
                  <a:schemeClr val="bg1"/>
                </a:solidFill>
              </a:rPr>
              <a:t>2.  Nonverbal</a:t>
            </a:r>
          </a:p>
          <a:p>
            <a:endParaRPr lang="en-US" dirty="0"/>
          </a:p>
        </p:txBody>
      </p:sp>
      <p:pic>
        <p:nvPicPr>
          <p:cNvPr id="7172" name="Picture 4" descr="MP900443455[1]"/>
          <p:cNvPicPr>
            <a:picLocks noChangeAspect="1" noChangeArrowheads="1"/>
          </p:cNvPicPr>
          <p:nvPr/>
        </p:nvPicPr>
        <p:blipFill>
          <a:blip r:embed="rId2" cstate="print"/>
          <a:srcRect/>
          <a:stretch>
            <a:fillRect/>
          </a:stretch>
        </p:blipFill>
        <p:spPr bwMode="auto">
          <a:xfrm>
            <a:off x="457200" y="3200400"/>
            <a:ext cx="5029200" cy="3346450"/>
          </a:xfrm>
          <a:prstGeom prst="rect">
            <a:avLst/>
          </a:prstGeom>
          <a:noFill/>
        </p:spPr>
      </p:pic>
      <p:sp>
        <p:nvSpPr>
          <p:cNvPr id="7174" name="AutoShape 6" descr="9k="/>
          <p:cNvSpPr>
            <a:spLocks noChangeAspect="1" noChangeArrowheads="1"/>
          </p:cNvSpPr>
          <p:nvPr/>
        </p:nvSpPr>
        <p:spPr bwMode="auto">
          <a:xfrm>
            <a:off x="3500438" y="2357438"/>
            <a:ext cx="2143125" cy="2143125"/>
          </a:xfrm>
          <a:prstGeom prst="rect">
            <a:avLst/>
          </a:prstGeom>
          <a:noFill/>
        </p:spPr>
        <p:txBody>
          <a:bodyPr/>
          <a:lstStyle/>
          <a:p>
            <a:endParaRPr lang="en-US"/>
          </a:p>
        </p:txBody>
      </p:sp>
      <p:pic>
        <p:nvPicPr>
          <p:cNvPr id="7176" name="Picture 8" descr="ANd9GcQF6d04Buubs-WGpaqazB_aCFZxZ9C0cdG2nt29R2ivzdNs5Mt1hA"/>
          <p:cNvPicPr>
            <a:picLocks noChangeAspect="1" noChangeArrowheads="1"/>
          </p:cNvPicPr>
          <p:nvPr/>
        </p:nvPicPr>
        <p:blipFill>
          <a:blip r:embed="rId3" cstate="print"/>
          <a:srcRect/>
          <a:stretch>
            <a:fillRect/>
          </a:stretch>
        </p:blipFill>
        <p:spPr bwMode="auto">
          <a:xfrm>
            <a:off x="5151438" y="1143000"/>
            <a:ext cx="3992562" cy="4876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Communication</a:t>
            </a:r>
          </a:p>
        </p:txBody>
      </p:sp>
      <p:sp>
        <p:nvSpPr>
          <p:cNvPr id="12291" name="Rectangle 3"/>
          <p:cNvSpPr>
            <a:spLocks noGrp="1" noChangeArrowheads="1"/>
          </p:cNvSpPr>
          <p:nvPr>
            <p:ph idx="1"/>
          </p:nvPr>
        </p:nvSpPr>
        <p:spPr/>
        <p:txBody>
          <a:bodyPr/>
          <a:lstStyle/>
          <a:p>
            <a:r>
              <a:rPr lang="en-US" dirty="0">
                <a:solidFill>
                  <a:schemeClr val="bg1"/>
                </a:solidFill>
              </a:rPr>
              <a:t>1.Verbal communication:  talking, reading, writing, letters, tapes</a:t>
            </a:r>
          </a:p>
          <a:p>
            <a:r>
              <a:rPr lang="en-US" dirty="0">
                <a:solidFill>
                  <a:schemeClr val="bg1"/>
                </a:solidFill>
              </a:rPr>
              <a:t>2. Nonverbal communication:  body language, facial expression, voice inflection, posture</a:t>
            </a:r>
          </a:p>
        </p:txBody>
      </p:sp>
      <p:pic>
        <p:nvPicPr>
          <p:cNvPr id="12293" name="Picture 5" descr="j0283262"/>
          <p:cNvPicPr>
            <a:picLocks noChangeAspect="1" noChangeArrowheads="1" noCrop="1"/>
          </p:cNvPicPr>
          <p:nvPr/>
        </p:nvPicPr>
        <p:blipFill>
          <a:blip r:embed="rId2" cstate="print"/>
          <a:srcRect/>
          <a:stretch>
            <a:fillRect/>
          </a:stretch>
        </p:blipFill>
        <p:spPr bwMode="auto">
          <a:xfrm>
            <a:off x="6324600" y="4038600"/>
            <a:ext cx="2819400" cy="2819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The Communication Process</a:t>
            </a:r>
          </a:p>
        </p:txBody>
      </p:sp>
      <p:sp>
        <p:nvSpPr>
          <p:cNvPr id="9219" name="Rectangle 3"/>
          <p:cNvSpPr>
            <a:spLocks noGrp="1" noChangeArrowheads="1"/>
          </p:cNvSpPr>
          <p:nvPr>
            <p:ph idx="1"/>
          </p:nvPr>
        </p:nvSpPr>
        <p:spPr>
          <a:xfrm>
            <a:off x="457200" y="1600200"/>
            <a:ext cx="8458200" cy="5029200"/>
          </a:xfrm>
        </p:spPr>
        <p:txBody>
          <a:bodyPr/>
          <a:lstStyle/>
          <a:p>
            <a:pPr>
              <a:lnSpc>
                <a:spcPct val="90000"/>
              </a:lnSpc>
            </a:pPr>
            <a:r>
              <a:rPr lang="en-US" sz="2400" u="sng" dirty="0">
                <a:solidFill>
                  <a:schemeClr val="bg1"/>
                </a:solidFill>
              </a:rPr>
              <a:t>Communication is the process of exchanging information, ideas, and feelings.</a:t>
            </a:r>
          </a:p>
          <a:p>
            <a:pPr>
              <a:lnSpc>
                <a:spcPct val="90000"/>
              </a:lnSpc>
            </a:pPr>
            <a:r>
              <a:rPr lang="en-US" sz="2400" u="sng" dirty="0">
                <a:solidFill>
                  <a:schemeClr val="bg1"/>
                </a:solidFill>
              </a:rPr>
              <a:t>must be a listener, a receiver and a message.</a:t>
            </a:r>
          </a:p>
          <a:p>
            <a:pPr>
              <a:lnSpc>
                <a:spcPct val="90000"/>
              </a:lnSpc>
            </a:pPr>
            <a:r>
              <a:rPr lang="en-US" sz="2400" dirty="0">
                <a:solidFill>
                  <a:schemeClr val="bg1"/>
                </a:solidFill>
              </a:rPr>
              <a:t>many things that act as a barrier to this communication:  </a:t>
            </a:r>
          </a:p>
          <a:p>
            <a:pPr lvl="1">
              <a:lnSpc>
                <a:spcPct val="90000"/>
              </a:lnSpc>
            </a:pPr>
            <a:r>
              <a:rPr lang="en-US" sz="2000" dirty="0">
                <a:solidFill>
                  <a:schemeClr val="bg1"/>
                </a:solidFill>
              </a:rPr>
              <a:t>attitude</a:t>
            </a:r>
          </a:p>
          <a:p>
            <a:pPr lvl="1">
              <a:lnSpc>
                <a:spcPct val="90000"/>
              </a:lnSpc>
            </a:pPr>
            <a:r>
              <a:rPr lang="en-US" sz="2000" dirty="0">
                <a:solidFill>
                  <a:schemeClr val="bg1"/>
                </a:solidFill>
              </a:rPr>
              <a:t>judgments</a:t>
            </a:r>
          </a:p>
          <a:p>
            <a:pPr lvl="1">
              <a:lnSpc>
                <a:spcPct val="90000"/>
              </a:lnSpc>
            </a:pPr>
            <a:r>
              <a:rPr lang="en-US" sz="2000" dirty="0">
                <a:solidFill>
                  <a:schemeClr val="bg1"/>
                </a:solidFill>
              </a:rPr>
              <a:t>noise</a:t>
            </a:r>
          </a:p>
          <a:p>
            <a:pPr lvl="1">
              <a:lnSpc>
                <a:spcPct val="90000"/>
              </a:lnSpc>
            </a:pPr>
            <a:r>
              <a:rPr lang="en-US" sz="2000" dirty="0">
                <a:solidFill>
                  <a:schemeClr val="bg1"/>
                </a:solidFill>
              </a:rPr>
              <a:t>predispositions</a:t>
            </a:r>
          </a:p>
          <a:p>
            <a:pPr lvl="1">
              <a:lnSpc>
                <a:spcPct val="90000"/>
              </a:lnSpc>
            </a:pPr>
            <a:r>
              <a:rPr lang="en-US" sz="2000" dirty="0">
                <a:solidFill>
                  <a:schemeClr val="bg1"/>
                </a:solidFill>
              </a:rPr>
              <a:t>body language</a:t>
            </a:r>
          </a:p>
          <a:p>
            <a:pPr lvl="1">
              <a:lnSpc>
                <a:spcPct val="90000"/>
              </a:lnSpc>
            </a:pPr>
            <a:r>
              <a:rPr lang="en-US" sz="2000" dirty="0">
                <a:solidFill>
                  <a:schemeClr val="bg1"/>
                </a:solidFill>
              </a:rPr>
              <a:t>distractions</a:t>
            </a:r>
          </a:p>
          <a:p>
            <a:pPr>
              <a:lnSpc>
                <a:spcPct val="90000"/>
              </a:lnSpc>
            </a:pPr>
            <a:r>
              <a:rPr lang="en-US" sz="2400" dirty="0">
                <a:solidFill>
                  <a:schemeClr val="bg1"/>
                </a:solidFill>
              </a:rPr>
              <a:t>By looking and listening for feedback, the sender can tell when the message has been received.</a:t>
            </a:r>
          </a:p>
          <a:p>
            <a:pPr>
              <a:lnSpc>
                <a:spcPct val="90000"/>
              </a:lnSpc>
            </a:pPr>
            <a:r>
              <a:rPr lang="en-US" sz="2400" dirty="0">
                <a:solidFill>
                  <a:schemeClr val="bg1"/>
                </a:solidFill>
              </a:rPr>
              <a:t>Communication is important in the workplace.  </a:t>
            </a:r>
          </a:p>
        </p:txBody>
      </p:sp>
      <p:pic>
        <p:nvPicPr>
          <p:cNvPr id="9220" name="Picture 4" descr="j0332268"/>
          <p:cNvPicPr>
            <a:picLocks noChangeAspect="1" noChangeArrowheads="1"/>
          </p:cNvPicPr>
          <p:nvPr/>
        </p:nvPicPr>
        <p:blipFill>
          <a:blip r:embed="rId2" cstate="print"/>
          <a:srcRect/>
          <a:stretch>
            <a:fillRect/>
          </a:stretch>
        </p:blipFill>
        <p:spPr bwMode="auto">
          <a:xfrm>
            <a:off x="6324600" y="3200400"/>
            <a:ext cx="1735138" cy="19605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
            <a:ext cx="8229600" cy="1219200"/>
          </a:xfrm>
        </p:spPr>
        <p:txBody>
          <a:bodyPr>
            <a:normAutofit fontScale="90000"/>
          </a:bodyPr>
          <a:lstStyle/>
          <a:p>
            <a:r>
              <a:rPr lang="en-US" b="1" dirty="0" smtClean="0">
                <a:solidFill>
                  <a:srgbClr val="FF0000"/>
                </a:solidFill>
              </a:rPr>
              <a:t>Personal Characteristics for Workplace Readiness</a:t>
            </a:r>
            <a:endParaRPr lang="en-US" dirty="0">
              <a:solidFill>
                <a:srgbClr val="FF0000"/>
              </a:solidFill>
            </a:endParaRPr>
          </a:p>
        </p:txBody>
      </p:sp>
      <p:sp>
        <p:nvSpPr>
          <p:cNvPr id="2" name="Content Placeholder 1"/>
          <p:cNvSpPr>
            <a:spLocks noGrp="1"/>
          </p:cNvSpPr>
          <p:nvPr>
            <p:ph idx="1"/>
          </p:nvPr>
        </p:nvSpPr>
        <p:spPr>
          <a:xfrm>
            <a:off x="304800" y="1524000"/>
            <a:ext cx="8610600" cy="4572000"/>
          </a:xfrm>
        </p:spPr>
        <p:txBody>
          <a:bodyPr>
            <a:noAutofit/>
          </a:bodyPr>
          <a:lstStyle/>
          <a:p>
            <a:pPr marL="514350" indent="-514350">
              <a:buFont typeface="+mj-lt"/>
              <a:buAutoNum type="arabicPeriod"/>
            </a:pPr>
            <a:r>
              <a:rPr lang="en-US" sz="2800" b="1" dirty="0" smtClean="0">
                <a:solidFill>
                  <a:schemeClr val="bg1"/>
                </a:solidFill>
              </a:rPr>
              <a:t>Ambitious-  desire success, aggressive,  climbing, etc.</a:t>
            </a:r>
          </a:p>
          <a:p>
            <a:pPr marL="514350" indent="-514350">
              <a:buFont typeface="+mj-lt"/>
              <a:buAutoNum type="arabicPeriod"/>
            </a:pPr>
            <a:r>
              <a:rPr lang="en-US" sz="2800" b="1" dirty="0" smtClean="0">
                <a:solidFill>
                  <a:schemeClr val="bg1"/>
                </a:solidFill>
              </a:rPr>
              <a:t> Patient- calm, easy-going,  tolerant, etc.</a:t>
            </a:r>
          </a:p>
          <a:p>
            <a:pPr marL="514350" indent="-514350">
              <a:buFont typeface="+mj-lt"/>
              <a:buAutoNum type="arabicPeriod"/>
            </a:pPr>
            <a:r>
              <a:rPr lang="en-US" sz="2800" b="1" dirty="0" smtClean="0">
                <a:solidFill>
                  <a:schemeClr val="bg1"/>
                </a:solidFill>
              </a:rPr>
              <a:t>Flexible-  adjustable,  adaptable, etc.</a:t>
            </a:r>
          </a:p>
          <a:p>
            <a:pPr marL="514350" indent="-514350">
              <a:buFont typeface="+mj-lt"/>
              <a:buAutoNum type="arabicPeriod"/>
            </a:pPr>
            <a:r>
              <a:rPr lang="en-US" sz="2800" b="1" dirty="0" smtClean="0">
                <a:solidFill>
                  <a:schemeClr val="bg1"/>
                </a:solidFill>
              </a:rPr>
              <a:t> Productivity- generative capacity,  production, etc.</a:t>
            </a:r>
          </a:p>
          <a:p>
            <a:pPr marL="514350" indent="-514350">
              <a:buFont typeface="+mj-lt"/>
              <a:buAutoNum type="arabicPeriod"/>
            </a:pPr>
            <a:r>
              <a:rPr lang="en-US" sz="2800" b="1" dirty="0" smtClean="0">
                <a:solidFill>
                  <a:schemeClr val="bg1"/>
                </a:solidFill>
              </a:rPr>
              <a:t> Accuracy- sharpness , correctness,  carefulness,  efficiency, etc.</a:t>
            </a:r>
          </a:p>
        </p:txBody>
      </p:sp>
      <p:sp>
        <p:nvSpPr>
          <p:cNvPr id="3" name="Footer Placeholder 2"/>
          <p:cNvSpPr>
            <a:spLocks noGrp="1"/>
          </p:cNvSpPr>
          <p:nvPr>
            <p:ph type="ftr" sz="quarter" idx="11"/>
          </p:nvPr>
        </p:nvSpPr>
        <p:spPr/>
        <p:txBody>
          <a:bodyPr/>
          <a:lstStyle/>
          <a:p>
            <a:r>
              <a:rPr lang="en-US" smtClean="0"/>
              <a:t>Mrs. Magno</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400" b="1" dirty="0" smtClean="0">
                <a:solidFill>
                  <a:srgbClr val="FF0000"/>
                </a:solidFill>
              </a:rPr>
              <a:t>Business ethics</a:t>
            </a:r>
            <a:br>
              <a:rPr lang="en-US" sz="4400" b="1" dirty="0" smtClean="0">
                <a:solidFill>
                  <a:srgbClr val="FF0000"/>
                </a:solidFill>
              </a:rPr>
            </a:br>
            <a:endParaRPr lang="en-US" b="1" dirty="0">
              <a:solidFill>
                <a:srgbClr val="FF0000"/>
              </a:solidFill>
            </a:endParaRPr>
          </a:p>
        </p:txBody>
      </p:sp>
      <p:sp>
        <p:nvSpPr>
          <p:cNvPr id="2" name="Content Placeholder 1"/>
          <p:cNvSpPr>
            <a:spLocks noGrp="1"/>
          </p:cNvSpPr>
          <p:nvPr>
            <p:ph idx="1"/>
          </p:nvPr>
        </p:nvSpPr>
        <p:spPr>
          <a:xfrm>
            <a:off x="457200" y="1219200"/>
            <a:ext cx="8229600" cy="4572000"/>
          </a:xfrm>
        </p:spPr>
        <p:txBody>
          <a:bodyPr/>
          <a:lstStyle/>
          <a:p>
            <a:pPr>
              <a:buNone/>
            </a:pPr>
            <a:r>
              <a:rPr lang="en-US" sz="2400" dirty="0" smtClean="0"/>
              <a:t> </a:t>
            </a:r>
          </a:p>
          <a:p>
            <a:r>
              <a:rPr lang="en-US" sz="2400" dirty="0" smtClean="0"/>
              <a:t>  </a:t>
            </a:r>
            <a:r>
              <a:rPr lang="en-US" sz="2800" b="1" dirty="0" smtClean="0">
                <a:solidFill>
                  <a:schemeClr val="bg1"/>
                </a:solidFill>
              </a:rPr>
              <a:t>Punctual- timely, exact, etc.</a:t>
            </a:r>
          </a:p>
          <a:p>
            <a:pPr marL="457200" indent="-457200"/>
            <a:r>
              <a:rPr lang="en-US" sz="2800" b="1" dirty="0" smtClean="0">
                <a:solidFill>
                  <a:schemeClr val="bg1"/>
                </a:solidFill>
              </a:rPr>
              <a:t>Honest- truthful,  authentic, ethical, etc.</a:t>
            </a:r>
          </a:p>
          <a:p>
            <a:pPr marL="287338" indent="-287338"/>
            <a:r>
              <a:rPr lang="en-US" sz="2800" b="1" dirty="0" smtClean="0">
                <a:solidFill>
                  <a:schemeClr val="bg1"/>
                </a:solidFill>
              </a:rPr>
              <a:t>  Cooperative- collaborative, helper, team worker, etc.</a:t>
            </a:r>
          </a:p>
          <a:p>
            <a:endParaRPr lang="en-US" dirty="0"/>
          </a:p>
        </p:txBody>
      </p:sp>
      <p:sp>
        <p:nvSpPr>
          <p:cNvPr id="3" name="Footer Placeholder 2"/>
          <p:cNvSpPr>
            <a:spLocks noGrp="1"/>
          </p:cNvSpPr>
          <p:nvPr>
            <p:ph type="ftr" sz="quarter" idx="11"/>
          </p:nvPr>
        </p:nvSpPr>
        <p:spPr/>
        <p:txBody>
          <a:bodyPr/>
          <a:lstStyle/>
          <a:p>
            <a:r>
              <a:rPr lang="en-US" smtClean="0"/>
              <a:t>Mrs. Magno</a:t>
            </a:r>
            <a:endParaRPr lang="en-US"/>
          </a:p>
        </p:txBody>
      </p:sp>
      <p:pic>
        <p:nvPicPr>
          <p:cNvPr id="20482" name="Picture 2" descr="http://www.gurusoftware.com/images/GuruNet/TraitsHuman.gif"/>
          <p:cNvPicPr>
            <a:picLocks noChangeAspect="1" noChangeArrowheads="1"/>
          </p:cNvPicPr>
          <p:nvPr/>
        </p:nvPicPr>
        <p:blipFill>
          <a:blip r:embed="rId2" cstate="print"/>
          <a:srcRect/>
          <a:stretch>
            <a:fillRect/>
          </a:stretch>
        </p:blipFill>
        <p:spPr bwMode="auto">
          <a:xfrm>
            <a:off x="5334000" y="2895600"/>
            <a:ext cx="3571875" cy="34099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solidFill>
                  <a:srgbClr val="FF0000"/>
                </a:solidFill>
              </a:rPr>
              <a:t>Let's practice all the concepts…</a:t>
            </a:r>
            <a:br>
              <a:rPr lang="en-US" b="1" dirty="0" smtClean="0">
                <a:solidFill>
                  <a:srgbClr val="FF0000"/>
                </a:solidFill>
              </a:rPr>
            </a:br>
            <a:r>
              <a:rPr lang="en-US" b="1" dirty="0" smtClean="0">
                <a:solidFill>
                  <a:srgbClr val="FF0000"/>
                </a:solidFill>
              </a:rPr>
              <a:t>CLASSWORK</a:t>
            </a:r>
            <a:endParaRPr lang="en-US" b="1" dirty="0">
              <a:solidFill>
                <a:srgbClr val="FF0000"/>
              </a:solidFill>
            </a:endParaRPr>
          </a:p>
        </p:txBody>
      </p:sp>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Mrs. Magno</a:t>
            </a:r>
            <a:endParaRPr lang="en-US"/>
          </a:p>
        </p:txBody>
      </p:sp>
      <p:pic>
        <p:nvPicPr>
          <p:cNvPr id="24578" name="Picture 2" descr="http://www.anthonyfernando.com/uploads/Image/indecision.jpg"/>
          <p:cNvPicPr>
            <a:picLocks noChangeAspect="1" noChangeArrowheads="1"/>
          </p:cNvPicPr>
          <p:nvPr/>
        </p:nvPicPr>
        <p:blipFill>
          <a:blip r:embed="rId2" cstate="print"/>
          <a:srcRect/>
          <a:stretch>
            <a:fillRect/>
          </a:stretch>
        </p:blipFill>
        <p:spPr bwMode="auto">
          <a:xfrm>
            <a:off x="2667000" y="2438400"/>
            <a:ext cx="3981450" cy="29813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7086600" cy="762000"/>
          </a:xfrm>
        </p:spPr>
        <p:txBody>
          <a:bodyPr/>
          <a:lstStyle/>
          <a:p>
            <a:r>
              <a:rPr lang="en-US" dirty="0" smtClean="0"/>
              <a:t>Situations…</a:t>
            </a:r>
            <a:endParaRPr lang="en-US" dirty="0"/>
          </a:p>
        </p:txBody>
      </p:sp>
      <p:sp>
        <p:nvSpPr>
          <p:cNvPr id="11267" name="Rectangle 3"/>
          <p:cNvSpPr>
            <a:spLocks noGrp="1" noChangeArrowheads="1"/>
          </p:cNvSpPr>
          <p:nvPr>
            <p:ph idx="1"/>
          </p:nvPr>
        </p:nvSpPr>
        <p:spPr>
          <a:xfrm>
            <a:off x="0" y="685800"/>
            <a:ext cx="9144000" cy="6172200"/>
          </a:xfrm>
        </p:spPr>
        <p:txBody>
          <a:bodyPr>
            <a:normAutofit/>
          </a:bodyPr>
          <a:lstStyle/>
          <a:p>
            <a:pPr marL="609600" indent="-609600">
              <a:lnSpc>
                <a:spcPct val="80000"/>
              </a:lnSpc>
              <a:buFont typeface="+mj-lt"/>
              <a:buAutoNum type="arabicPeriod"/>
            </a:pPr>
            <a:r>
              <a:rPr lang="en-US" sz="2000" b="1" dirty="0">
                <a:solidFill>
                  <a:srgbClr val="C00000"/>
                </a:solidFill>
              </a:rPr>
              <a:t>Liza works for minimum wage at the local home supply store.  She operates a register and helps assist customers.  She is a single mom and her 10 year old son rides the bus home everyday from school.  They do not live close to other people so he gets scared often.  When he is scared, he calls his mom at work and cries.  Liza talks to him until he is no longer upset.  This happens about 2 times a week</a:t>
            </a:r>
            <a:r>
              <a:rPr lang="en-US" sz="2000" b="1" dirty="0">
                <a:solidFill>
                  <a:schemeClr val="bg1"/>
                </a:solidFill>
              </a:rPr>
              <a:t>.</a:t>
            </a:r>
          </a:p>
          <a:p>
            <a:pPr marL="609600" indent="-609600">
              <a:lnSpc>
                <a:spcPct val="80000"/>
              </a:lnSpc>
              <a:buFont typeface="+mj-lt"/>
              <a:buAutoNum type="arabicPeriod"/>
            </a:pPr>
            <a:r>
              <a:rPr lang="en-US" sz="2000" b="1" dirty="0">
                <a:solidFill>
                  <a:srgbClr val="FFFF00"/>
                </a:solidFill>
              </a:rPr>
              <a:t>Bob works with a construction crew framing houses.  He needs extra income so on the weekends, he goes back to the construction site where the crew works and gets wood to build birdhouses that he builds and sales.</a:t>
            </a:r>
          </a:p>
          <a:p>
            <a:pPr marL="609600" indent="-609600">
              <a:lnSpc>
                <a:spcPct val="80000"/>
              </a:lnSpc>
              <a:buFont typeface="+mj-lt"/>
              <a:buAutoNum type="arabicPeriod"/>
            </a:pPr>
            <a:r>
              <a:rPr lang="en-US" sz="2000" b="1" dirty="0">
                <a:solidFill>
                  <a:srgbClr val="C00000"/>
                </a:solidFill>
              </a:rPr>
              <a:t>Alston works for a local hardware store.  The store has a lot of business and does very well.  Since Alston runs the register at the store he knows that the store sells a lot of items.  Sometimes when he does not know the price of screws, nails and other small items, he just gives them to the customer.  He also likes to “Hookup” his family and friends by giving them things without charging them.</a:t>
            </a:r>
          </a:p>
          <a:p>
            <a:pPr marL="609600" indent="-609600">
              <a:lnSpc>
                <a:spcPct val="80000"/>
              </a:lnSpc>
              <a:buFont typeface="+mj-lt"/>
              <a:buAutoNum type="arabicPeriod"/>
            </a:pPr>
            <a:r>
              <a:rPr lang="en-US" sz="2000" b="1" dirty="0">
                <a:solidFill>
                  <a:srgbClr val="FFFF00"/>
                </a:solidFill>
              </a:rPr>
              <a:t>Sonya is ordering wallpaper for a customer who is obviously very wealthy.  Sonya wants one roll of the same wallpaper for her bathroom.  When she calculates how much to order for the customer she adds an extra roll for herself and charges it to the customer</a:t>
            </a:r>
          </a:p>
        </p:txBody>
      </p:sp>
      <p:sp>
        <p:nvSpPr>
          <p:cNvPr id="11269" name="AutoShape 5" descr="Z"/>
          <p:cNvSpPr>
            <a:spLocks noChangeAspect="1" noChangeArrowheads="1"/>
          </p:cNvSpPr>
          <p:nvPr/>
        </p:nvSpPr>
        <p:spPr bwMode="auto">
          <a:xfrm>
            <a:off x="0" y="-26988"/>
            <a:ext cx="304800" cy="304801"/>
          </a:xfrm>
          <a:prstGeom prst="rect">
            <a:avLst/>
          </a:prstGeom>
          <a:noFill/>
        </p:spPr>
        <p:txBody>
          <a:bodyPr/>
          <a:lstStyle/>
          <a:p>
            <a:endParaRPr lang="en-US"/>
          </a:p>
        </p:txBody>
      </p:sp>
      <p:sp>
        <p:nvSpPr>
          <p:cNvPr id="11271" name="AutoShape 7" descr="Z"/>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11276" name="Text Box 12"/>
          <p:cNvSpPr txBox="1">
            <a:spLocks noChangeArrowheads="1"/>
          </p:cNvSpPr>
          <p:nvPr/>
        </p:nvSpPr>
        <p:spPr bwMode="auto">
          <a:xfrm>
            <a:off x="2743200" y="5942012"/>
            <a:ext cx="6400800" cy="915988"/>
          </a:xfrm>
          <a:prstGeom prst="rect">
            <a:avLst/>
          </a:prstGeom>
          <a:noFill/>
          <a:ln w="9525">
            <a:noFill/>
            <a:miter lim="800000"/>
            <a:headEnd/>
            <a:tailEnd/>
          </a:ln>
          <a:effectLst/>
        </p:spPr>
        <p:txBody>
          <a:bodyPr>
            <a:spAutoFit/>
          </a:bodyPr>
          <a:lstStyle/>
          <a:p>
            <a:pPr>
              <a:spcBef>
                <a:spcPct val="50000"/>
              </a:spcBef>
            </a:pPr>
            <a:r>
              <a:rPr lang="en-US" b="1" dirty="0">
                <a:solidFill>
                  <a:srgbClr val="66FFFF"/>
                </a:solidFill>
              </a:rPr>
              <a:t>Divide students in groups of 4 let them discuss the topic.. If its right or wrong. If wrong what could they do to make it 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6">
                                            <p:txEl>
                                              <p:pRg st="0" end="0"/>
                                            </p:txEl>
                                          </p:spTgt>
                                        </p:tgtEl>
                                        <p:attrNameLst>
                                          <p:attrName>style.visibility</p:attrName>
                                        </p:attrNameLst>
                                      </p:cBhvr>
                                      <p:to>
                                        <p:strVal val="visible"/>
                                      </p:to>
                                    </p:set>
                                    <p:anim calcmode="lin" valueType="num">
                                      <p:cBhvr additive="base">
                                        <p:cTn id="7" dur="500" fill="hold"/>
                                        <p:tgtEl>
                                          <p:spTgt spid="112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P spid="11276" grpId="0" build="p"/>
    </p:bldLst>
  </p:timing>
</p:sld>
</file>

<file path=ppt/theme/theme1.xml><?xml version="1.0" encoding="utf-8"?>
<a:theme xmlns:a="http://schemas.openxmlformats.org/drawingml/2006/main" name="Green and white abstract design template">
  <a:themeElements>
    <a:clrScheme name="Default Design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and white abstract design template</Template>
  <TotalTime>128</TotalTime>
  <Words>881</Words>
  <Application>Microsoft Office PowerPoint</Application>
  <PresentationFormat>On-screen Show (4:3)</PresentationFormat>
  <Paragraphs>86</Paragraphs>
  <Slides>12</Slides>
  <Notes>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Freestyle Script</vt:lpstr>
      <vt:lpstr>Wingdings</vt:lpstr>
      <vt:lpstr>Green and white abstract design template</vt:lpstr>
      <vt:lpstr>Relate workplace readiness standards and behaviors</vt:lpstr>
      <vt:lpstr>Decision Making Process</vt:lpstr>
      <vt:lpstr>Communication</vt:lpstr>
      <vt:lpstr>Communication</vt:lpstr>
      <vt:lpstr>The Communication Process</vt:lpstr>
      <vt:lpstr>Personal Characteristics for Workplace Readiness</vt:lpstr>
      <vt:lpstr>Business ethics </vt:lpstr>
      <vt:lpstr>Let's practice all the concepts… CLASSWORK</vt:lpstr>
      <vt:lpstr>Situations…</vt:lpstr>
      <vt:lpstr>Scenarios…</vt:lpstr>
      <vt:lpstr>The end!!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Relate workplace readiness standards and behaviors</dc:title>
  <dc:creator/>
  <cp:lastModifiedBy>cmagno</cp:lastModifiedBy>
  <cp:revision>13</cp:revision>
  <dcterms:created xsi:type="dcterms:W3CDTF">2006-08-16T00:00:00Z</dcterms:created>
  <dcterms:modified xsi:type="dcterms:W3CDTF">2016-01-27T13:49:46Z</dcterms:modified>
</cp:coreProperties>
</file>