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F904B-1F42-4489-98C9-2CF47008AEB3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341-1228-4F6A-9CDB-5E5F9A11D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2433-6FC0-463D-AC7B-342AC35DA69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0E87-AEAA-4430-B8DA-DB9CD6F96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id.org/designknowledge/research/" TargetMode="External"/><Relationship Id="rId3" Type="http://schemas.openxmlformats.org/officeDocument/2006/relationships/hyperlink" Target="http://www.asid.org/bcdevelopment/marketing/" TargetMode="External"/><Relationship Id="rId7" Type="http://schemas.openxmlformats.org/officeDocument/2006/relationships/hyperlink" Target="http://www.asid.org/designknowledge/aa/" TargetMode="External"/><Relationship Id="rId2" Type="http://schemas.openxmlformats.org/officeDocument/2006/relationships/hyperlink" Target="http://www.asi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id.org/designknowledge/codes/" TargetMode="External"/><Relationship Id="rId5" Type="http://schemas.openxmlformats.org/officeDocument/2006/relationships/hyperlink" Target="http://www.asid.org/products/" TargetMode="External"/><Relationship Id="rId4" Type="http://schemas.openxmlformats.org/officeDocument/2006/relationships/hyperlink" Target="https://member.asid.org/asidssa/ecssashop.shopping_page" TargetMode="External"/><Relationship Id="rId9" Type="http://schemas.openxmlformats.org/officeDocument/2006/relationships/hyperlink" Target="http://www.asid.org/ev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Careers in the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/>
              <a:t>Housing and Interior Design</a:t>
            </a:r>
            <a:endParaRPr lang="en-US" dirty="0"/>
          </a:p>
        </p:txBody>
      </p:sp>
      <p:pic>
        <p:nvPicPr>
          <p:cNvPr id="4" name="Picture 3" descr="house-may2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21480"/>
            <a:ext cx="3515360" cy="2636520"/>
          </a:xfrm>
          <a:prstGeom prst="rect">
            <a:avLst/>
          </a:prstGeom>
        </p:spPr>
      </p:pic>
      <p:pic>
        <p:nvPicPr>
          <p:cNvPr id="5" name="Picture 4" descr="drawing_board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43164">
            <a:off x="387761" y="175687"/>
            <a:ext cx="1870075" cy="2362200"/>
          </a:xfrm>
          <a:prstGeom prst="rect">
            <a:avLst/>
          </a:prstGeom>
        </p:spPr>
      </p:pic>
      <p:pic>
        <p:nvPicPr>
          <p:cNvPr id="6" name="Picture 5" descr="running-plumberez106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96100" y="4610100"/>
            <a:ext cx="2247900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Real Estate Developer – plans and creates new building projects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Appraiser – sets the value on a property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Real Estate Clerk/Agent – help clients buy, sell, rent, and lease property</a:t>
            </a:r>
            <a:endParaRPr lang="en-US" dirty="0"/>
          </a:p>
        </p:txBody>
      </p:sp>
      <p:pic>
        <p:nvPicPr>
          <p:cNvPr id="4" name="Picture 3" descr="for_sale_sign_4_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4800600"/>
            <a:ext cx="1727041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Furniture Designer – designs furniture based on current trends and historical influences</a:t>
            </a:r>
          </a:p>
          <a:p>
            <a:endParaRPr lang="en-US" dirty="0" smtClean="0"/>
          </a:p>
          <a:p>
            <a:r>
              <a:rPr lang="en-US" dirty="0" smtClean="0"/>
              <a:t>Interior Designer – plan and supervise the design and arrangement of building interiors and furnishings.</a:t>
            </a:r>
          </a:p>
          <a:p>
            <a:pPr lvl="1"/>
            <a:r>
              <a:rPr lang="en-US" dirty="0" smtClean="0"/>
              <a:t>Protect the health, safety, and welfare of the 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3100" b="1" dirty="0" smtClean="0"/>
              <a:t>What’s the Difference?</a:t>
            </a:r>
            <a:br>
              <a:rPr lang="en-US" sz="3100" b="1" dirty="0" smtClean="0"/>
            </a:br>
            <a:r>
              <a:rPr lang="en-US" sz="3100" b="1" dirty="0" smtClean="0"/>
              <a:t>Interior Designer  vs.  Interior Decorator</a:t>
            </a:r>
            <a:br>
              <a:rPr lang="en-US" sz="3100" b="1" dirty="0" smtClean="0"/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880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Interior decorator 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4800" dirty="0" smtClean="0"/>
              <a:t>generally refers to someone who deals with finishes, surfaces, furniture, and wall coverings. </a:t>
            </a:r>
          </a:p>
          <a:p>
            <a:pPr>
              <a:buNone/>
            </a:pPr>
            <a:r>
              <a:rPr lang="en-US" sz="4800" b="1" dirty="0" smtClean="0"/>
              <a:t>An interior decorator:  </a:t>
            </a:r>
            <a:r>
              <a:rPr lang="en-US" sz="4800" dirty="0" smtClean="0"/>
              <a:t>may work in a variety of venues from a design showroom to a redecorating a house. </a:t>
            </a:r>
          </a:p>
          <a:p>
            <a:pPr>
              <a:buNone/>
            </a:pPr>
            <a:r>
              <a:rPr lang="en-US" sz="4800" dirty="0" smtClean="0"/>
              <a:t>There is </a:t>
            </a:r>
            <a:r>
              <a:rPr lang="en-US" sz="4800" b="1" u="sng" dirty="0" smtClean="0"/>
              <a:t>no government regulation </a:t>
            </a:r>
            <a:r>
              <a:rPr lang="en-US" sz="4800" dirty="0" smtClean="0"/>
              <a:t>regarding the work of an interior decorator. 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B0F0"/>
                </a:solidFill>
              </a:rPr>
              <a:t>Interior designer: </a:t>
            </a:r>
            <a:r>
              <a:rPr lang="en-US" sz="4800" dirty="0" smtClean="0"/>
              <a:t>is a more specialized career field, requiring a certain combined </a:t>
            </a:r>
            <a:r>
              <a:rPr lang="en-US" sz="4800" b="1" u="sng" dirty="0" smtClean="0"/>
              <a:t>level of education, work experience, and licensing</a:t>
            </a:r>
            <a:r>
              <a:rPr lang="en-US" sz="4800" dirty="0" smtClean="0"/>
              <a:t>. </a:t>
            </a:r>
          </a:p>
          <a:p>
            <a:pPr>
              <a:buNone/>
            </a:pPr>
            <a:r>
              <a:rPr lang="en-US" sz="4800" b="1" dirty="0" smtClean="0"/>
              <a:t>An interior designer: </a:t>
            </a:r>
            <a:r>
              <a:rPr lang="en-US" sz="4800" dirty="0" smtClean="0"/>
              <a:t>may create spaces for the inside of a commercial office building, design the lighting for a restaurant, or select the furnishings of a home. An interior designer may also deal with issues of safety like accessibility and building codes.</a:t>
            </a:r>
          </a:p>
          <a:p>
            <a:pPr>
              <a:buNone/>
            </a:pPr>
            <a:r>
              <a:rPr lang="en-US" sz="4800" b="1" dirty="0" smtClean="0"/>
              <a:t>The most important skill for an interior designers is…</a:t>
            </a:r>
          </a:p>
          <a:p>
            <a:pPr algn="ctr">
              <a:buNone/>
            </a:pPr>
            <a:r>
              <a:rPr lang="en-US" sz="5900" b="1" dirty="0" smtClean="0">
                <a:solidFill>
                  <a:srgbClr val="00B050"/>
                </a:solidFill>
              </a:rPr>
              <a:t>CREATIVITY!!!!</a:t>
            </a:r>
          </a:p>
          <a:p>
            <a:pPr algn="ctr"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 – design buildings to satisfy people’s needs.</a:t>
            </a:r>
          </a:p>
          <a:p>
            <a:pPr lvl="1"/>
            <a:r>
              <a:rPr lang="en-US" dirty="0" smtClean="0"/>
              <a:t>Ensure that the proper codes are met and the correct materials are used by the contractor and builders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Copy… 5year course in college</a:t>
            </a:r>
          </a:p>
          <a:p>
            <a:r>
              <a:rPr lang="en-US" dirty="0" smtClean="0"/>
              <a:t>Contractor – works with the architect and interior designer to complete a project. Usually sub contracts for trade specific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Carpenter – builds the frame of the house. They also install the windows, doors, cabinets, stairs, and paneling.</a:t>
            </a:r>
            <a:endParaRPr lang="en-US" dirty="0"/>
          </a:p>
        </p:txBody>
      </p:sp>
      <p:pic>
        <p:nvPicPr>
          <p:cNvPr id="4" name="Picture 3" descr="carpenter-car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733800"/>
            <a:ext cx="3733800" cy="2470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Specific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Electrician – install wiring and repair systems</a:t>
            </a:r>
          </a:p>
          <a:p>
            <a:endParaRPr lang="en-US" dirty="0" smtClean="0"/>
          </a:p>
          <a:p>
            <a:r>
              <a:rPr lang="en-US" dirty="0" smtClean="0"/>
              <a:t>Masons – lay foundations of concrete</a:t>
            </a:r>
          </a:p>
          <a:p>
            <a:endParaRPr lang="en-US" dirty="0" smtClean="0"/>
          </a:p>
          <a:p>
            <a:r>
              <a:rPr lang="en-US" dirty="0" smtClean="0"/>
              <a:t>Plumbers – install pipe systems to carry water, steam, and gas.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Memorize…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3400" dirty="0" smtClean="0">
                <a:solidFill>
                  <a:srgbClr val="FF0000"/>
                </a:solidFill>
              </a:rPr>
              <a:t>ASID</a:t>
            </a:r>
            <a:r>
              <a:rPr lang="en-US" sz="3400" dirty="0" smtClean="0"/>
              <a:t>= </a:t>
            </a:r>
            <a:r>
              <a:rPr lang="en-US" sz="3400" dirty="0" smtClean="0">
                <a:solidFill>
                  <a:srgbClr val="FF0000"/>
                </a:solidFill>
              </a:rPr>
              <a:t>A</a:t>
            </a:r>
            <a:r>
              <a:rPr lang="en-US" sz="3400" dirty="0" smtClean="0"/>
              <a:t>merican </a:t>
            </a:r>
            <a:r>
              <a:rPr lang="en-US" sz="3400" dirty="0" smtClean="0">
                <a:solidFill>
                  <a:srgbClr val="FF0000"/>
                </a:solidFill>
              </a:rPr>
              <a:t>S</a:t>
            </a:r>
            <a:r>
              <a:rPr lang="en-US" sz="3400" dirty="0" smtClean="0"/>
              <a:t>ociety of </a:t>
            </a:r>
            <a:r>
              <a:rPr lang="en-US" sz="3400" dirty="0" smtClean="0">
                <a:solidFill>
                  <a:srgbClr val="FF0000"/>
                </a:solidFill>
              </a:rPr>
              <a:t>I</a:t>
            </a:r>
            <a:r>
              <a:rPr lang="en-US" sz="3400" dirty="0" smtClean="0"/>
              <a:t>nterior </a:t>
            </a:r>
            <a:r>
              <a:rPr lang="en-US" sz="3400" dirty="0" smtClean="0">
                <a:solidFill>
                  <a:srgbClr val="FF0000"/>
                </a:solidFill>
              </a:rPr>
              <a:t>D</a:t>
            </a:r>
            <a:r>
              <a:rPr lang="en-US" sz="3400" dirty="0" smtClean="0"/>
              <a:t>esigners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>
                <a:solidFill>
                  <a:srgbClr val="FF0000"/>
                </a:solidFill>
              </a:rPr>
              <a:t>ASID</a:t>
            </a:r>
            <a:r>
              <a:rPr lang="en-US" sz="3400" dirty="0" smtClean="0"/>
              <a:t>= Organization that certifies interior designers.</a:t>
            </a:r>
          </a:p>
          <a:p>
            <a:pPr>
              <a:buFont typeface="Wingdings" pitchFamily="2" charset="2"/>
              <a:buChar char="ü"/>
            </a:pPr>
            <a:r>
              <a:rPr lang="en-US" sz="3400" b="1" dirty="0" smtClean="0">
                <a:hlinkClick r:id="rId2"/>
              </a:rPr>
              <a:t>http://www.asid.org</a:t>
            </a:r>
            <a:endParaRPr lang="en-US" sz="3400" b="1" dirty="0" smtClean="0"/>
          </a:p>
          <a:p>
            <a:pPr>
              <a:buNone/>
            </a:pPr>
            <a:endParaRPr lang="en-US" sz="3400" b="1" dirty="0" smtClean="0"/>
          </a:p>
          <a:p>
            <a:endParaRPr lang="en-US" b="1" smtClean="0"/>
          </a:p>
          <a:p>
            <a:r>
              <a:rPr lang="en-US" b="1" smtClean="0"/>
              <a:t>Find </a:t>
            </a:r>
            <a:r>
              <a:rPr lang="en-US" b="1" dirty="0" smtClean="0"/>
              <a:t>lots of information: </a:t>
            </a:r>
          </a:p>
          <a:p>
            <a:r>
              <a:rPr lang="en-US" dirty="0" smtClean="0">
                <a:hlinkClick r:id="rId3" action="ppaction://hlinkfile"/>
              </a:rPr>
              <a:t>Managing &amp; Marketing Your Business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hlinkClick r:id="rId4"/>
              </a:rPr>
              <a:t>ASID</a:t>
            </a:r>
            <a:r>
              <a:rPr lang="en-US" dirty="0" smtClean="0">
                <a:hlinkClick r:id="rId4"/>
              </a:rPr>
              <a:t> Contract Documents</a:t>
            </a:r>
            <a:endParaRPr lang="en-US" dirty="0" smtClean="0"/>
          </a:p>
          <a:p>
            <a:r>
              <a:rPr lang="en-US" b="1" dirty="0" smtClean="0"/>
              <a:t>Practice</a:t>
            </a:r>
          </a:p>
          <a:p>
            <a:r>
              <a:rPr lang="en-US" dirty="0" smtClean="0">
                <a:hlinkClick r:id="rId5" action="ppaction://hlinkfile"/>
              </a:rPr>
              <a:t>Products for Designers</a:t>
            </a:r>
            <a:endParaRPr lang="en-US" dirty="0" smtClean="0"/>
          </a:p>
          <a:p>
            <a:r>
              <a:rPr lang="en-US" dirty="0" smtClean="0">
                <a:hlinkClick r:id="rId6" action="ppaction://hlinkfile"/>
              </a:rPr>
              <a:t>Codes &amp; Standards</a:t>
            </a:r>
            <a:endParaRPr lang="en-US" dirty="0" smtClean="0"/>
          </a:p>
          <a:p>
            <a:r>
              <a:rPr lang="en-US" dirty="0" smtClean="0">
                <a:hlinkClick r:id="rId7" action="ppaction://hlinkfile"/>
              </a:rPr>
              <a:t>Aging &amp; Accessibility</a:t>
            </a:r>
            <a:endParaRPr lang="en-US" dirty="0" smtClean="0"/>
          </a:p>
          <a:p>
            <a:r>
              <a:rPr lang="en-US" dirty="0" smtClean="0">
                <a:hlinkClick r:id="rId8" action="ppaction://hlinkfile"/>
              </a:rPr>
              <a:t>Design Research</a:t>
            </a:r>
            <a:endParaRPr lang="en-US" dirty="0" smtClean="0"/>
          </a:p>
          <a:p>
            <a:r>
              <a:rPr lang="en-US" b="1" dirty="0" smtClean="0"/>
              <a:t>Professional Development</a:t>
            </a:r>
          </a:p>
          <a:p>
            <a:r>
              <a:rPr lang="en-US" dirty="0" smtClean="0">
                <a:hlinkClick r:id="rId9" action="ppaction://hlinkfile"/>
              </a:rPr>
              <a:t>Conferences &amp; Expos</a:t>
            </a:r>
            <a:r>
              <a:rPr lang="en-US" dirty="0" smtClean="0"/>
              <a:t>, and much more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386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Careers in the Industry</vt:lpstr>
      <vt:lpstr>Real Estate</vt:lpstr>
      <vt:lpstr>Design</vt:lpstr>
      <vt:lpstr>  What’s the Difference? Interior Designer  vs.  Interior Decorator </vt:lpstr>
      <vt:lpstr>Home Construction</vt:lpstr>
      <vt:lpstr>Home Construction</vt:lpstr>
      <vt:lpstr>Trade Specific Industries</vt:lpstr>
      <vt:lpstr>Memorize…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the Industry</dc:title>
  <dc:creator>kstanton2</dc:creator>
  <cp:lastModifiedBy>cmagno</cp:lastModifiedBy>
  <cp:revision>8</cp:revision>
  <dcterms:created xsi:type="dcterms:W3CDTF">2011-01-03T21:02:39Z</dcterms:created>
  <dcterms:modified xsi:type="dcterms:W3CDTF">2013-12-19T21:18:48Z</dcterms:modified>
</cp:coreProperties>
</file>