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8"/>
  </p:notesMasterIdLst>
  <p:sldIdLst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988" autoAdjust="0"/>
    <p:restoredTop sz="94660"/>
  </p:normalViewPr>
  <p:slideViewPr>
    <p:cSldViewPr>
      <p:cViewPr varScale="1">
        <p:scale>
          <a:sx n="66" d="100"/>
          <a:sy n="66" d="100"/>
        </p:scale>
        <p:origin x="-63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0A07AB-E918-45A3-9401-2673E9CBBEC0}" type="datetimeFigureOut">
              <a:rPr lang="en-US" smtClean="0"/>
              <a:pPr/>
              <a:t>2/16/2013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8175E3-6786-48E5-8444-AD1BD94C941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48175E3-6786-48E5-8444-AD1BD94C941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1775"/>
            <a:ext cx="9156700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2" name="Group 11"/>
          <p:cNvGrpSpPr/>
          <p:nvPr userDrawn="1"/>
        </p:nvGrpSpPr>
        <p:grpSpPr>
          <a:xfrm>
            <a:off x="-12700" y="0"/>
            <a:ext cx="9184132" cy="3309056"/>
            <a:chOff x="-12700" y="0"/>
            <a:chExt cx="9184132" cy="3309056"/>
          </a:xfrm>
        </p:grpSpPr>
        <p:sp>
          <p:nvSpPr>
            <p:cNvPr id="13" name="Freeform 12"/>
            <p:cNvSpPr/>
            <p:nvPr userDrawn="1"/>
          </p:nvSpPr>
          <p:spPr>
            <a:xfrm>
              <a:off x="-12700" y="0"/>
              <a:ext cx="9169400" cy="2438400"/>
            </a:xfrm>
            <a:custGeom>
              <a:avLst/>
              <a:gdLst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952500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  <a:gd name="connsiteX0" fmla="*/ 12700 w 9169400"/>
                <a:gd name="connsiteY0" fmla="*/ 0 h 952500"/>
                <a:gd name="connsiteX1" fmla="*/ 9156700 w 9169400"/>
                <a:gd name="connsiteY1" fmla="*/ 0 h 952500"/>
                <a:gd name="connsiteX2" fmla="*/ 9169400 w 9169400"/>
                <a:gd name="connsiteY2" fmla="*/ 892969 h 952500"/>
                <a:gd name="connsiteX3" fmla="*/ 0 w 9169400"/>
                <a:gd name="connsiteY3" fmla="*/ 952500 h 952500"/>
                <a:gd name="connsiteX4" fmla="*/ 12700 w 9169400"/>
                <a:gd name="connsiteY4" fmla="*/ 0 h 952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69400" h="952500">
                  <a:moveTo>
                    <a:pt x="12700" y="0"/>
                  </a:moveTo>
                  <a:lnTo>
                    <a:pt x="9156700" y="0"/>
                  </a:lnTo>
                  <a:lnTo>
                    <a:pt x="9169400" y="892969"/>
                  </a:lnTo>
                  <a:cubicBezTo>
                    <a:pt x="7078133" y="620118"/>
                    <a:pt x="2713567" y="997148"/>
                    <a:pt x="0" y="952500"/>
                  </a:cubicBezTo>
                  <a:lnTo>
                    <a:pt x="12700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>
              <a:off x="0" y="2209800"/>
              <a:ext cx="9144000" cy="10992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98314 h 532422"/>
                <a:gd name="connsiteX1" fmla="*/ 0 w 546100"/>
                <a:gd name="connsiteY1" fmla="*/ 532422 h 532422"/>
                <a:gd name="connsiteX2" fmla="*/ 304906 w 546100"/>
                <a:gd name="connsiteY2" fmla="*/ 70338 h 532422"/>
                <a:gd name="connsiteX3" fmla="*/ 546100 w 546100"/>
                <a:gd name="connsiteY3" fmla="*/ 374161 h 532422"/>
                <a:gd name="connsiteX4" fmla="*/ 546100 w 546100"/>
                <a:gd name="connsiteY4" fmla="*/ 0 h 532422"/>
                <a:gd name="connsiteX5" fmla="*/ 0 w 546100"/>
                <a:gd name="connsiteY5" fmla="*/ 198314 h 532422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479669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482600"/>
                    <a:pt x="546100" y="479669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/>
                </a:gs>
                <a:gs pos="50000">
                  <a:schemeClr val="accent1">
                    <a:lumMod val="20000"/>
                    <a:lumOff val="80000"/>
                    <a:alpha val="60000"/>
                  </a:schemeClr>
                </a:gs>
                <a:gs pos="100000">
                  <a:schemeClr val="accent1">
                    <a:lumMod val="20000"/>
                    <a:lumOff val="80000"/>
                    <a:shade val="100000"/>
                    <a:satMod val="115000"/>
                    <a:alpha val="24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Freeform 8"/>
            <p:cNvSpPr/>
            <p:nvPr userDrawn="1"/>
          </p:nvSpPr>
          <p:spPr>
            <a:xfrm>
              <a:off x="0" y="2108201"/>
              <a:ext cx="9144000" cy="921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637930">
                  <a:moveTo>
                    <a:pt x="0" y="303822"/>
                  </a:moveTo>
                  <a:lnTo>
                    <a:pt x="0" y="637930"/>
                  </a:lnTo>
                  <a:cubicBezTo>
                    <a:pt x="123631" y="651771"/>
                    <a:pt x="167623" y="334108"/>
                    <a:pt x="304906" y="175846"/>
                  </a:cubicBezTo>
                  <a:cubicBezTo>
                    <a:pt x="463427" y="-52754"/>
                    <a:pt x="520312" y="166077"/>
                    <a:pt x="546100" y="163146"/>
                  </a:cubicBezTo>
                  <a:lnTo>
                    <a:pt x="546100" y="0"/>
                  </a:lnTo>
                  <a:cubicBezTo>
                    <a:pt x="336762" y="-439615"/>
                    <a:pt x="139559" y="664307"/>
                    <a:pt x="0" y="303822"/>
                  </a:cubicBez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Freeform 7"/>
            <p:cNvSpPr/>
            <p:nvPr userDrawn="1"/>
          </p:nvSpPr>
          <p:spPr>
            <a:xfrm>
              <a:off x="0" y="2044700"/>
              <a:ext cx="9171432" cy="54045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1"/>
            <a:ext cx="8077200" cy="1371600"/>
          </a:xfrm>
        </p:spPr>
        <p:txBody>
          <a:bodyPr/>
          <a:lstStyle>
            <a:lvl1pPr>
              <a:defRPr b="1"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219200"/>
            <a:ext cx="6400800" cy="838200"/>
          </a:xfrm>
        </p:spPr>
        <p:txBody>
          <a:bodyPr anchor="ctr" anchorCtr="0"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743E643-5425-414D-9C66-F8A203D4D98B}" type="datetime1">
              <a:rPr lang="en-US" smtClean="0"/>
              <a:t>2/16/2013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CMagno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280CFE-394F-42CA-94D3-36291B43166B}" type="datetime1">
              <a:rPr lang="en-US" smtClean="0"/>
              <a:t>2/16/2013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C4D02A-5786-45B3-803E-66104AE4E9D1}" type="datetime1">
              <a:rPr lang="en-US" smtClean="0"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D0AB1-6366-4FB0-AE23-849F58472FC4}" type="datetime1">
              <a:rPr lang="en-US" smtClean="0"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18ABD9-5598-49CD-85CF-EDCD7D6B9486}" type="datetime1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9508F-252D-4BF6-BFC5-0A9FAE3AD5C3}" type="datetime1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Business lady.png"/>
          <p:cNvPicPr>
            <a:picLocks noChangeAspect="1"/>
          </p:cNvPicPr>
          <p:nvPr userDrawn="1"/>
        </p:nvPicPr>
        <p:blipFill>
          <a:blip r:embed="rId2" cstate="print"/>
          <a:srcRect l="1667" b="3657"/>
          <a:stretch>
            <a:fillRect/>
          </a:stretch>
        </p:blipFill>
        <p:spPr>
          <a:xfrm>
            <a:off x="0" y="685800"/>
            <a:ext cx="8991600" cy="6172200"/>
          </a:xfrm>
          <a:prstGeom prst="rect">
            <a:avLst/>
          </a:prstGeom>
        </p:spPr>
      </p:pic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B95F7D51-955D-40CF-B755-67A7DD94E98B}" type="datetime1">
              <a:rPr lang="en-US" smtClean="0"/>
              <a:t>2/16/2013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CMagno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2EB59E75-48B0-4D51-814F-6E5B414E63A2}" type="datetime1">
              <a:rPr lang="en-US" smtClean="0"/>
              <a:t>2/16/2013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CMagno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16" descr="Business lady2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4793974"/>
            <a:ext cx="1600200" cy="2064026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 l="70010" t="5494" r="13693" b="2054"/>
          <a:stretch>
            <a:fillRect/>
          </a:stretch>
        </p:blipFill>
        <p:spPr bwMode="auto">
          <a:xfrm flipH="1">
            <a:off x="-1" y="0"/>
            <a:ext cx="19933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Freeform 17"/>
          <p:cNvSpPr/>
          <p:nvPr userDrawn="1"/>
        </p:nvSpPr>
        <p:spPr>
          <a:xfrm rot="5400000">
            <a:off x="-1180192" y="2584450"/>
            <a:ext cx="68580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15" name="Group 14"/>
          <p:cNvGrpSpPr/>
          <p:nvPr userDrawn="1"/>
        </p:nvGrpSpPr>
        <p:grpSpPr>
          <a:xfrm rot="16200000" flipH="1" flipV="1">
            <a:off x="-1987552" y="2978149"/>
            <a:ext cx="6858003" cy="901701"/>
            <a:chOff x="-2" y="1219200"/>
            <a:chExt cx="9171436" cy="901701"/>
          </a:xfrm>
        </p:grpSpPr>
        <p:sp>
          <p:nvSpPr>
            <p:cNvPr id="8" name="Freeform 7"/>
            <p:cNvSpPr/>
            <p:nvPr userDrawn="1"/>
          </p:nvSpPr>
          <p:spPr>
            <a:xfrm flipH="1">
              <a:off x="-1" y="1219200"/>
              <a:ext cx="9171434" cy="457200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46100" h="374161">
                  <a:moveTo>
                    <a:pt x="0" y="145561"/>
                  </a:moveTo>
                  <a:lnTo>
                    <a:pt x="0" y="374161"/>
                  </a:lnTo>
                  <a:cubicBezTo>
                    <a:pt x="122114" y="599017"/>
                    <a:pt x="204030" y="175847"/>
                    <a:pt x="341313" y="17585"/>
                  </a:cubicBezTo>
                  <a:cubicBezTo>
                    <a:pt x="480114" y="-87923"/>
                    <a:pt x="520312" y="60569"/>
                    <a:pt x="546100" y="57638"/>
                  </a:cubicBezTo>
                  <a:lnTo>
                    <a:pt x="546100" y="0"/>
                  </a:lnTo>
                  <a:cubicBezTo>
                    <a:pt x="372410" y="-378069"/>
                    <a:pt x="139559" y="506046"/>
                    <a:pt x="0" y="14556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alpha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" name="Freeform 9"/>
            <p:cNvSpPr/>
            <p:nvPr userDrawn="1"/>
          </p:nvSpPr>
          <p:spPr>
            <a:xfrm flipH="1">
              <a:off x="-1" y="1237343"/>
              <a:ext cx="9171435" cy="692856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100000">
                  <a:schemeClr val="accent1">
                    <a:lumMod val="60000"/>
                    <a:lumOff val="40000"/>
                    <a:alpha val="21000"/>
                  </a:schemeClr>
                </a:gs>
                <a:gs pos="50000">
                  <a:schemeClr val="accent1">
                    <a:lumMod val="60000"/>
                    <a:lumOff val="40000"/>
                  </a:schemeClr>
                </a:gs>
                <a:gs pos="0">
                  <a:schemeClr val="accent1">
                    <a:lumMod val="60000"/>
                    <a:lumOff val="40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Freeform 10"/>
            <p:cNvSpPr/>
            <p:nvPr userDrawn="1"/>
          </p:nvSpPr>
          <p:spPr>
            <a:xfrm flipH="1">
              <a:off x="-2" y="1331476"/>
              <a:ext cx="9171436" cy="789425"/>
            </a:xfrm>
            <a:custGeom>
              <a:avLst/>
              <a:gdLst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0 h 228600"/>
                <a:gd name="connsiteX1" fmla="*/ 0 w 546100"/>
                <a:gd name="connsiteY1" fmla="*/ 228600 h 228600"/>
                <a:gd name="connsiteX2" fmla="*/ 546100 w 546100"/>
                <a:gd name="connsiteY2" fmla="*/ 228600 h 228600"/>
                <a:gd name="connsiteX3" fmla="*/ 546100 w 546100"/>
                <a:gd name="connsiteY3" fmla="*/ 12700 h 228600"/>
                <a:gd name="connsiteX4" fmla="*/ 0 w 546100"/>
                <a:gd name="connsiteY4" fmla="*/ 0 h 228600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374161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546100 w 546100"/>
                <a:gd name="connsiteY2" fmla="*/ 57638 h 374161"/>
                <a:gd name="connsiteX3" fmla="*/ 546100 w 546100"/>
                <a:gd name="connsiteY3" fmla="*/ 0 h 374161"/>
                <a:gd name="connsiteX4" fmla="*/ 0 w 546100"/>
                <a:gd name="connsiteY4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91372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374161"/>
                <a:gd name="connsiteX1" fmla="*/ 0 w 546100"/>
                <a:gd name="connsiteY1" fmla="*/ 374161 h 374161"/>
                <a:gd name="connsiteX2" fmla="*/ 341313 w 546100"/>
                <a:gd name="connsiteY2" fmla="*/ 17585 h 374161"/>
                <a:gd name="connsiteX3" fmla="*/ 546100 w 546100"/>
                <a:gd name="connsiteY3" fmla="*/ 57638 h 374161"/>
                <a:gd name="connsiteX4" fmla="*/ 546100 w 546100"/>
                <a:gd name="connsiteY4" fmla="*/ 0 h 374161"/>
                <a:gd name="connsiteX5" fmla="*/ 0 w 546100"/>
                <a:gd name="connsiteY5" fmla="*/ 145561 h 374161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57638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145561 h 479669"/>
                <a:gd name="connsiteX1" fmla="*/ 0 w 546100"/>
                <a:gd name="connsiteY1" fmla="*/ 479669 h 479669"/>
                <a:gd name="connsiteX2" fmla="*/ 341313 w 546100"/>
                <a:gd name="connsiteY2" fmla="*/ 17585 h 479669"/>
                <a:gd name="connsiteX3" fmla="*/ 546100 w 546100"/>
                <a:gd name="connsiteY3" fmla="*/ 426915 h 479669"/>
                <a:gd name="connsiteX4" fmla="*/ 546100 w 546100"/>
                <a:gd name="connsiteY4" fmla="*/ 0 h 479669"/>
                <a:gd name="connsiteX5" fmla="*/ 0 w 546100"/>
                <a:gd name="connsiteY5" fmla="*/ 145561 h 479669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58517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41313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0 w 546100"/>
                <a:gd name="connsiteY5" fmla="*/ 303822 h 637930"/>
                <a:gd name="connsiteX0" fmla="*/ 0 w 546100"/>
                <a:gd name="connsiteY0" fmla="*/ 177406 h 511514"/>
                <a:gd name="connsiteX1" fmla="*/ 0 w 546100"/>
                <a:gd name="connsiteY1" fmla="*/ 511514 h 511514"/>
                <a:gd name="connsiteX2" fmla="*/ 304906 w 546100"/>
                <a:gd name="connsiteY2" fmla="*/ 49430 h 511514"/>
                <a:gd name="connsiteX3" fmla="*/ 546100 w 546100"/>
                <a:gd name="connsiteY3" fmla="*/ 36730 h 511514"/>
                <a:gd name="connsiteX4" fmla="*/ 546100 w 546100"/>
                <a:gd name="connsiteY4" fmla="*/ 0 h 511514"/>
                <a:gd name="connsiteX5" fmla="*/ 0 w 546100"/>
                <a:gd name="connsiteY5" fmla="*/ 177406 h 511514"/>
                <a:gd name="connsiteX0" fmla="*/ 0 w 546100"/>
                <a:gd name="connsiteY0" fmla="*/ 177406 h 1875164"/>
                <a:gd name="connsiteX1" fmla="*/ 0 w 546100"/>
                <a:gd name="connsiteY1" fmla="*/ 511514 h 1875164"/>
                <a:gd name="connsiteX2" fmla="*/ 304906 w 546100"/>
                <a:gd name="connsiteY2" fmla="*/ 49430 h 1875164"/>
                <a:gd name="connsiteX3" fmla="*/ 546100 w 546100"/>
                <a:gd name="connsiteY3" fmla="*/ 36730 h 1875164"/>
                <a:gd name="connsiteX4" fmla="*/ 546100 w 546100"/>
                <a:gd name="connsiteY4" fmla="*/ 0 h 1875164"/>
                <a:gd name="connsiteX5" fmla="*/ 295804 w 546100"/>
                <a:gd name="connsiteY5" fmla="*/ 1875164 h 1875164"/>
                <a:gd name="connsiteX6" fmla="*/ 0 w 546100"/>
                <a:gd name="connsiteY6" fmla="*/ 177406 h 1875164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121009 h 595793"/>
                <a:gd name="connsiteX4" fmla="*/ 546100 w 546100"/>
                <a:gd name="connsiteY4" fmla="*/ 84279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163146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303822 h 637930"/>
                <a:gd name="connsiteX1" fmla="*/ 0 w 546100"/>
                <a:gd name="connsiteY1" fmla="*/ 637930 h 637930"/>
                <a:gd name="connsiteX2" fmla="*/ 304906 w 546100"/>
                <a:gd name="connsiteY2" fmla="*/ 175846 h 637930"/>
                <a:gd name="connsiteX3" fmla="*/ 546100 w 546100"/>
                <a:gd name="connsiteY3" fmla="*/ 278165 h 637930"/>
                <a:gd name="connsiteX4" fmla="*/ 546100 w 546100"/>
                <a:gd name="connsiteY4" fmla="*/ 0 h 637930"/>
                <a:gd name="connsiteX5" fmla="*/ 332211 w 546100"/>
                <a:gd name="connsiteY5" fmla="*/ 42137 h 637930"/>
                <a:gd name="connsiteX6" fmla="*/ 0 w 546100"/>
                <a:gd name="connsiteY6" fmla="*/ 303822 h 637930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  <a:gd name="connsiteX0" fmla="*/ 0 w 546100"/>
                <a:gd name="connsiteY0" fmla="*/ 261685 h 595793"/>
                <a:gd name="connsiteX1" fmla="*/ 0 w 546100"/>
                <a:gd name="connsiteY1" fmla="*/ 595793 h 595793"/>
                <a:gd name="connsiteX2" fmla="*/ 304906 w 546100"/>
                <a:gd name="connsiteY2" fmla="*/ 133709 h 595793"/>
                <a:gd name="connsiteX3" fmla="*/ 546100 w 546100"/>
                <a:gd name="connsiteY3" fmla="*/ 236028 h 595793"/>
                <a:gd name="connsiteX4" fmla="*/ 546100 w 546100"/>
                <a:gd name="connsiteY4" fmla="*/ 72882 h 595793"/>
                <a:gd name="connsiteX5" fmla="*/ 332211 w 546100"/>
                <a:gd name="connsiteY5" fmla="*/ 0 h 595793"/>
                <a:gd name="connsiteX6" fmla="*/ 0 w 546100"/>
                <a:gd name="connsiteY6" fmla="*/ 261685 h 5957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46100" h="595793">
                  <a:moveTo>
                    <a:pt x="0" y="261685"/>
                  </a:moveTo>
                  <a:lnTo>
                    <a:pt x="0" y="595793"/>
                  </a:lnTo>
                  <a:cubicBezTo>
                    <a:pt x="123631" y="609634"/>
                    <a:pt x="167623" y="291971"/>
                    <a:pt x="304906" y="133709"/>
                  </a:cubicBezTo>
                  <a:cubicBezTo>
                    <a:pt x="463427" y="-94891"/>
                    <a:pt x="520312" y="238959"/>
                    <a:pt x="546100" y="236028"/>
                  </a:cubicBezTo>
                  <a:cubicBezTo>
                    <a:pt x="546100" y="223785"/>
                    <a:pt x="546858" y="179937"/>
                    <a:pt x="546100" y="72882"/>
                  </a:cubicBezTo>
                  <a:cubicBezTo>
                    <a:pt x="521070" y="6688"/>
                    <a:pt x="420194" y="-155983"/>
                    <a:pt x="332211" y="0"/>
                  </a:cubicBezTo>
                  <a:cubicBezTo>
                    <a:pt x="241194" y="50637"/>
                    <a:pt x="84949" y="531100"/>
                    <a:pt x="0" y="261685"/>
                  </a:cubicBezTo>
                  <a:close/>
                </a:path>
              </a:pathLst>
            </a:custGeom>
            <a:gradFill>
              <a:gsLst>
                <a:gs pos="77000">
                  <a:schemeClr val="accent1">
                    <a:lumMod val="60000"/>
                    <a:lumOff val="40000"/>
                    <a:alpha val="12000"/>
                  </a:schemeClr>
                </a:gs>
                <a:gs pos="50000">
                  <a:schemeClr val="accent1"/>
                </a:gs>
                <a:gs pos="0">
                  <a:schemeClr val="accent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1981200" y="76200"/>
            <a:ext cx="6858000" cy="1143000"/>
          </a:xfrm>
        </p:spPr>
        <p:txBody>
          <a:bodyPr/>
          <a:lstStyle>
            <a:lvl1pPr>
              <a:defRPr b="1">
                <a:solidFill>
                  <a:sysClr val="windowText" lastClr="00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981200" y="1600200"/>
            <a:ext cx="69342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4A4E038C-71D0-45B1-B70B-8E49169D6F91}" type="datetime1">
              <a:rPr lang="en-US" smtClean="0"/>
              <a:t>2/16/2013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CMagno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 userDrawn="1"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Freeform 7"/>
          <p:cNvSpPr/>
          <p:nvPr userDrawn="1"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 userDrawn="1"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 userDrawn="1"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5" descr="\\Zion\customservices\Clients3\CREATIVE_SERVICES\STOCK_PHOTOS\Big Stock Photos\USED\USED_I_bigstockphoto_Beautiful_Woman_106002.jpg"/>
          <p:cNvPicPr>
            <a:picLocks noChangeAspect="1" noChangeArrowheads="1"/>
          </p:cNvPicPr>
          <p:nvPr userDrawn="1"/>
        </p:nvPicPr>
        <p:blipFill>
          <a:blip r:embed="rId2" cstate="print">
            <a:lum contrast="40000"/>
          </a:blip>
          <a:srcRect t="-1250" r="55833" b="96250"/>
          <a:stretch>
            <a:fillRect/>
          </a:stretch>
        </p:blipFill>
        <p:spPr bwMode="auto">
          <a:xfrm>
            <a:off x="-1" y="1209675"/>
            <a:ext cx="4038601" cy="3048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clear"/>
        </p:spPr>
      </p:pic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F194058B-258B-48E4-9CE4-46B9E0F9DF3D}" type="datetime1">
              <a:rPr lang="en-US" smtClean="0"/>
              <a:t>2/16/2013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>
                <a:latin typeface="Arial" pitchFamily="34" charset="0"/>
                <a:cs typeface="Arial" pitchFamily="34" charset="0"/>
              </a:rPr>
              <a:t>CMagno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E608B-14C5-46CC-B469-E1B9A251C721}" type="datetime1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44529-536F-4A7B-A66F-843D040FCE28}" type="datetime1">
              <a:rPr lang="en-US" smtClean="0"/>
              <a:t>2/16/2013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E7E18-A411-4BFC-979B-AB0DB9700A8E}" type="datetime1">
              <a:rPr lang="en-US" smtClean="0"/>
              <a:t>2/16/2013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5FB54-4AB8-45B9-BA63-F5E6761BB9FA}" type="datetime1">
              <a:rPr lang="en-US" smtClean="0"/>
              <a:t>2/16/2013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usiness lady.png"/>
          <p:cNvPicPr>
            <a:picLocks noChangeAspect="1"/>
          </p:cNvPicPr>
          <p:nvPr/>
        </p:nvPicPr>
        <p:blipFill>
          <a:blip r:embed="rId16" cstate="print"/>
          <a:srcRect l="1667" b="3657"/>
          <a:stretch>
            <a:fillRect/>
          </a:stretch>
        </p:blipFill>
        <p:spPr>
          <a:xfrm>
            <a:off x="0" y="685800"/>
            <a:ext cx="8991600" cy="61722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-12700" y="-12700"/>
            <a:ext cx="9156700" cy="1689100"/>
          </a:xfrm>
          <a:custGeom>
            <a:avLst/>
            <a:gdLst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114300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  <a:gd name="connsiteX0" fmla="*/ 0 w 889000"/>
              <a:gd name="connsiteY0" fmla="*/ 0 h 114300"/>
              <a:gd name="connsiteX1" fmla="*/ 889000 w 889000"/>
              <a:gd name="connsiteY1" fmla="*/ 0 h 114300"/>
              <a:gd name="connsiteX2" fmla="*/ 889000 w 889000"/>
              <a:gd name="connsiteY2" fmla="*/ 114300 h 114300"/>
              <a:gd name="connsiteX3" fmla="*/ 0 w 889000"/>
              <a:gd name="connsiteY3" fmla="*/ 83362 h 114300"/>
              <a:gd name="connsiteX4" fmla="*/ 0 w 889000"/>
              <a:gd name="connsiteY4" fmla="*/ 0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9000" h="114300">
                <a:moveTo>
                  <a:pt x="0" y="0"/>
                </a:moveTo>
                <a:lnTo>
                  <a:pt x="889000" y="0"/>
                </a:lnTo>
                <a:lnTo>
                  <a:pt x="889000" y="114300"/>
                </a:lnTo>
                <a:cubicBezTo>
                  <a:pt x="592667" y="114300"/>
                  <a:pt x="256876" y="57580"/>
                  <a:pt x="0" y="83362"/>
                </a:cubicBez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Freeform 8"/>
          <p:cNvSpPr/>
          <p:nvPr/>
        </p:nvSpPr>
        <p:spPr>
          <a:xfrm flipH="1">
            <a:off x="0" y="1219200"/>
            <a:ext cx="9171432" cy="457200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6100" h="374161">
                <a:moveTo>
                  <a:pt x="0" y="145561"/>
                </a:moveTo>
                <a:lnTo>
                  <a:pt x="0" y="374161"/>
                </a:lnTo>
                <a:cubicBezTo>
                  <a:pt x="122114" y="599017"/>
                  <a:pt x="204030" y="175847"/>
                  <a:pt x="341313" y="17585"/>
                </a:cubicBezTo>
                <a:cubicBezTo>
                  <a:pt x="480114" y="-87923"/>
                  <a:pt x="520312" y="60569"/>
                  <a:pt x="546100" y="57638"/>
                </a:cubicBezTo>
                <a:lnTo>
                  <a:pt x="546100" y="0"/>
                </a:lnTo>
                <a:cubicBezTo>
                  <a:pt x="372410" y="-378069"/>
                  <a:pt x="139559" y="506046"/>
                  <a:pt x="0" y="145561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0"/>
                  <a:alpha val="50000"/>
                </a:schemeClr>
              </a:gs>
              <a:gs pos="50000">
                <a:schemeClr val="accent1">
                  <a:lumMod val="50000"/>
                </a:schemeClr>
              </a:gs>
              <a:gs pos="100000">
                <a:schemeClr val="accent1">
                  <a:lumMod val="5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Freeform 9"/>
          <p:cNvSpPr/>
          <p:nvPr/>
        </p:nvSpPr>
        <p:spPr>
          <a:xfrm flipH="1">
            <a:off x="0" y="1237344"/>
            <a:ext cx="9144000" cy="692856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100000">
                <a:schemeClr val="accent1">
                  <a:lumMod val="60000"/>
                  <a:lumOff val="40000"/>
                  <a:alpha val="21000"/>
                </a:schemeClr>
              </a:gs>
              <a:gs pos="50000">
                <a:schemeClr val="accent1">
                  <a:lumMod val="60000"/>
                  <a:lumOff val="40000"/>
                </a:schemeClr>
              </a:gs>
              <a:gs pos="0">
                <a:schemeClr val="accent1">
                  <a:lumMod val="60000"/>
                  <a:lumOff val="40000"/>
                </a:schemeClr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Freeform 10"/>
          <p:cNvSpPr/>
          <p:nvPr/>
        </p:nvSpPr>
        <p:spPr>
          <a:xfrm flipH="1">
            <a:off x="0" y="1331475"/>
            <a:ext cx="9144000" cy="789425"/>
          </a:xfrm>
          <a:custGeom>
            <a:avLst/>
            <a:gdLst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0 h 228600"/>
              <a:gd name="connsiteX1" fmla="*/ 0 w 546100"/>
              <a:gd name="connsiteY1" fmla="*/ 228600 h 228600"/>
              <a:gd name="connsiteX2" fmla="*/ 546100 w 546100"/>
              <a:gd name="connsiteY2" fmla="*/ 228600 h 228600"/>
              <a:gd name="connsiteX3" fmla="*/ 546100 w 546100"/>
              <a:gd name="connsiteY3" fmla="*/ 12700 h 228600"/>
              <a:gd name="connsiteX4" fmla="*/ 0 w 546100"/>
              <a:gd name="connsiteY4" fmla="*/ 0 h 228600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374161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546100 w 546100"/>
              <a:gd name="connsiteY2" fmla="*/ 57638 h 374161"/>
              <a:gd name="connsiteX3" fmla="*/ 546100 w 546100"/>
              <a:gd name="connsiteY3" fmla="*/ 0 h 374161"/>
              <a:gd name="connsiteX4" fmla="*/ 0 w 546100"/>
              <a:gd name="connsiteY4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91372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374161"/>
              <a:gd name="connsiteX1" fmla="*/ 0 w 546100"/>
              <a:gd name="connsiteY1" fmla="*/ 374161 h 374161"/>
              <a:gd name="connsiteX2" fmla="*/ 341313 w 546100"/>
              <a:gd name="connsiteY2" fmla="*/ 17585 h 374161"/>
              <a:gd name="connsiteX3" fmla="*/ 546100 w 546100"/>
              <a:gd name="connsiteY3" fmla="*/ 57638 h 374161"/>
              <a:gd name="connsiteX4" fmla="*/ 546100 w 546100"/>
              <a:gd name="connsiteY4" fmla="*/ 0 h 374161"/>
              <a:gd name="connsiteX5" fmla="*/ 0 w 546100"/>
              <a:gd name="connsiteY5" fmla="*/ 145561 h 374161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57638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145561 h 479669"/>
              <a:gd name="connsiteX1" fmla="*/ 0 w 546100"/>
              <a:gd name="connsiteY1" fmla="*/ 479669 h 479669"/>
              <a:gd name="connsiteX2" fmla="*/ 341313 w 546100"/>
              <a:gd name="connsiteY2" fmla="*/ 17585 h 479669"/>
              <a:gd name="connsiteX3" fmla="*/ 546100 w 546100"/>
              <a:gd name="connsiteY3" fmla="*/ 426915 h 479669"/>
              <a:gd name="connsiteX4" fmla="*/ 546100 w 546100"/>
              <a:gd name="connsiteY4" fmla="*/ 0 h 479669"/>
              <a:gd name="connsiteX5" fmla="*/ 0 w 546100"/>
              <a:gd name="connsiteY5" fmla="*/ 145561 h 479669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58517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41313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0 w 546100"/>
              <a:gd name="connsiteY5" fmla="*/ 303822 h 637930"/>
              <a:gd name="connsiteX0" fmla="*/ 0 w 546100"/>
              <a:gd name="connsiteY0" fmla="*/ 177406 h 511514"/>
              <a:gd name="connsiteX1" fmla="*/ 0 w 546100"/>
              <a:gd name="connsiteY1" fmla="*/ 511514 h 511514"/>
              <a:gd name="connsiteX2" fmla="*/ 304906 w 546100"/>
              <a:gd name="connsiteY2" fmla="*/ 49430 h 511514"/>
              <a:gd name="connsiteX3" fmla="*/ 546100 w 546100"/>
              <a:gd name="connsiteY3" fmla="*/ 36730 h 511514"/>
              <a:gd name="connsiteX4" fmla="*/ 546100 w 546100"/>
              <a:gd name="connsiteY4" fmla="*/ 0 h 511514"/>
              <a:gd name="connsiteX5" fmla="*/ 0 w 546100"/>
              <a:gd name="connsiteY5" fmla="*/ 177406 h 511514"/>
              <a:gd name="connsiteX0" fmla="*/ 0 w 546100"/>
              <a:gd name="connsiteY0" fmla="*/ 177406 h 1875164"/>
              <a:gd name="connsiteX1" fmla="*/ 0 w 546100"/>
              <a:gd name="connsiteY1" fmla="*/ 511514 h 1875164"/>
              <a:gd name="connsiteX2" fmla="*/ 304906 w 546100"/>
              <a:gd name="connsiteY2" fmla="*/ 49430 h 1875164"/>
              <a:gd name="connsiteX3" fmla="*/ 546100 w 546100"/>
              <a:gd name="connsiteY3" fmla="*/ 36730 h 1875164"/>
              <a:gd name="connsiteX4" fmla="*/ 546100 w 546100"/>
              <a:gd name="connsiteY4" fmla="*/ 0 h 1875164"/>
              <a:gd name="connsiteX5" fmla="*/ 295804 w 546100"/>
              <a:gd name="connsiteY5" fmla="*/ 1875164 h 1875164"/>
              <a:gd name="connsiteX6" fmla="*/ 0 w 546100"/>
              <a:gd name="connsiteY6" fmla="*/ 177406 h 1875164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121009 h 595793"/>
              <a:gd name="connsiteX4" fmla="*/ 546100 w 546100"/>
              <a:gd name="connsiteY4" fmla="*/ 84279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163146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303822 h 637930"/>
              <a:gd name="connsiteX1" fmla="*/ 0 w 546100"/>
              <a:gd name="connsiteY1" fmla="*/ 637930 h 637930"/>
              <a:gd name="connsiteX2" fmla="*/ 304906 w 546100"/>
              <a:gd name="connsiteY2" fmla="*/ 175846 h 637930"/>
              <a:gd name="connsiteX3" fmla="*/ 546100 w 546100"/>
              <a:gd name="connsiteY3" fmla="*/ 278165 h 637930"/>
              <a:gd name="connsiteX4" fmla="*/ 546100 w 546100"/>
              <a:gd name="connsiteY4" fmla="*/ 0 h 637930"/>
              <a:gd name="connsiteX5" fmla="*/ 332211 w 546100"/>
              <a:gd name="connsiteY5" fmla="*/ 42137 h 637930"/>
              <a:gd name="connsiteX6" fmla="*/ 0 w 546100"/>
              <a:gd name="connsiteY6" fmla="*/ 303822 h 637930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  <a:gd name="connsiteX0" fmla="*/ 0 w 546100"/>
              <a:gd name="connsiteY0" fmla="*/ 261685 h 595793"/>
              <a:gd name="connsiteX1" fmla="*/ 0 w 546100"/>
              <a:gd name="connsiteY1" fmla="*/ 595793 h 595793"/>
              <a:gd name="connsiteX2" fmla="*/ 304906 w 546100"/>
              <a:gd name="connsiteY2" fmla="*/ 133709 h 595793"/>
              <a:gd name="connsiteX3" fmla="*/ 546100 w 546100"/>
              <a:gd name="connsiteY3" fmla="*/ 236028 h 595793"/>
              <a:gd name="connsiteX4" fmla="*/ 546100 w 546100"/>
              <a:gd name="connsiteY4" fmla="*/ 72882 h 595793"/>
              <a:gd name="connsiteX5" fmla="*/ 332211 w 546100"/>
              <a:gd name="connsiteY5" fmla="*/ 0 h 595793"/>
              <a:gd name="connsiteX6" fmla="*/ 0 w 546100"/>
              <a:gd name="connsiteY6" fmla="*/ 261685 h 595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6100" h="595793">
                <a:moveTo>
                  <a:pt x="0" y="261685"/>
                </a:moveTo>
                <a:lnTo>
                  <a:pt x="0" y="595793"/>
                </a:lnTo>
                <a:cubicBezTo>
                  <a:pt x="123631" y="609634"/>
                  <a:pt x="167623" y="291971"/>
                  <a:pt x="304906" y="133709"/>
                </a:cubicBezTo>
                <a:cubicBezTo>
                  <a:pt x="463427" y="-94891"/>
                  <a:pt x="520312" y="238959"/>
                  <a:pt x="546100" y="236028"/>
                </a:cubicBezTo>
                <a:cubicBezTo>
                  <a:pt x="546100" y="223785"/>
                  <a:pt x="546858" y="179937"/>
                  <a:pt x="546100" y="72882"/>
                </a:cubicBezTo>
                <a:cubicBezTo>
                  <a:pt x="521070" y="6688"/>
                  <a:pt x="420194" y="-155983"/>
                  <a:pt x="332211" y="0"/>
                </a:cubicBezTo>
                <a:cubicBezTo>
                  <a:pt x="241194" y="50637"/>
                  <a:pt x="84949" y="531100"/>
                  <a:pt x="0" y="261685"/>
                </a:cubicBezTo>
                <a:close/>
              </a:path>
            </a:pathLst>
          </a:custGeom>
          <a:gradFill>
            <a:gsLst>
              <a:gs pos="77000">
                <a:schemeClr val="accent1">
                  <a:lumMod val="60000"/>
                  <a:lumOff val="40000"/>
                  <a:alpha val="12000"/>
                </a:schemeClr>
              </a:gs>
              <a:gs pos="50000">
                <a:schemeClr val="accent1"/>
              </a:gs>
              <a:gs pos="0">
                <a:schemeClr val="accent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12352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10305B6-F9C2-45A7-982F-A9AC2C4822D7}" type="datetime1">
              <a:rPr lang="en-US" smtClean="0"/>
              <a:t>2/16/2013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CMagno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ED2E59F6-6CE9-4A28-ADD3-A9072007EAC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2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lang="en-US" sz="4400" b="1" kern="1200" dirty="0">
          <a:solidFill>
            <a:schemeClr val="bg1"/>
          </a:solidFill>
          <a:effectLst>
            <a:reflection blurRad="6350" stA="55000" endA="300" endPos="45500" dir="5400000" sy="-100000" algn="bl" rotWithShape="0"/>
          </a:effectLst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/>
            </a:r>
            <a:br>
              <a:rPr lang="en-US" u="sng" dirty="0" smtClean="0"/>
            </a:br>
            <a:r>
              <a:rPr lang="en-US" u="sng" dirty="0" smtClean="0"/>
              <a:t>Unit 3.02- Part III</a:t>
            </a:r>
            <a:br>
              <a:rPr lang="en-US" u="sng" dirty="0" smtClean="0"/>
            </a:br>
            <a:r>
              <a:rPr lang="en-US" u="sng" dirty="0" smtClean="0"/>
              <a:t>Leadership </a:t>
            </a:r>
            <a:r>
              <a:rPr lang="en-US" u="sng" dirty="0" smtClean="0"/>
              <a:t>Styles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 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6019800"/>
            <a:ext cx="1981200" cy="838200"/>
          </a:xfrm>
        </p:spPr>
        <p:txBody>
          <a:bodyPr/>
          <a:lstStyle/>
          <a:p>
            <a:r>
              <a:rPr lang="en-US" dirty="0" smtClean="0">
                <a:solidFill>
                  <a:srgbClr val="FF33CC"/>
                </a:solidFill>
                <a:latin typeface="Amienne" pitchFamily="82" charset="0"/>
              </a:rPr>
              <a:t>CMagno</a:t>
            </a:r>
            <a:endParaRPr lang="en-US" dirty="0">
              <a:solidFill>
                <a:srgbClr val="FF33CC"/>
              </a:solidFill>
              <a:latin typeface="Amienne" pitchFamily="8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CMagno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Leadership Styles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33CC"/>
                </a:solidFill>
              </a:rPr>
              <a:t>Power-oriented style: </a:t>
            </a:r>
            <a:endParaRPr lang="en-US" b="1" dirty="0" smtClean="0">
              <a:solidFill>
                <a:srgbClr val="FF33CC"/>
              </a:solidFill>
            </a:endParaRPr>
          </a:p>
          <a:p>
            <a:pPr lvl="0"/>
            <a:r>
              <a:rPr lang="en-US" dirty="0" smtClean="0"/>
              <a:t>This type of manager tries to </a:t>
            </a:r>
            <a:r>
              <a:rPr lang="en-US" b="1" dirty="0" smtClean="0"/>
              <a:t>maintain total control </a:t>
            </a:r>
            <a:r>
              <a:rPr lang="en-US" u="sng" dirty="0" smtClean="0"/>
              <a:t>over the whole operation</a:t>
            </a:r>
            <a:r>
              <a:rPr lang="en-US" dirty="0" smtClean="0"/>
              <a:t>. </a:t>
            </a:r>
          </a:p>
          <a:p>
            <a:pPr lvl="0"/>
            <a:r>
              <a:rPr lang="en-US" dirty="0" smtClean="0"/>
              <a:t>This style works </a:t>
            </a:r>
            <a:r>
              <a:rPr lang="en-US" b="1" dirty="0" smtClean="0"/>
              <a:t>in large organizations </a:t>
            </a:r>
            <a:r>
              <a:rPr lang="en-US" b="1" u="sng" dirty="0" smtClean="0">
                <a:solidFill>
                  <a:srgbClr val="FF33CC"/>
                </a:solidFill>
              </a:rPr>
              <a:t>and</a:t>
            </a:r>
            <a:r>
              <a:rPr lang="en-US" u="sng" dirty="0" smtClean="0">
                <a:solidFill>
                  <a:srgbClr val="FF33CC"/>
                </a:solidFill>
              </a:rPr>
              <a:t> </a:t>
            </a:r>
            <a:r>
              <a:rPr lang="en-US" dirty="0" smtClean="0"/>
              <a:t>in situations where </a:t>
            </a:r>
            <a:r>
              <a:rPr lang="en-US" b="1" dirty="0" smtClean="0"/>
              <a:t>employees are untrained, inexperienced, or involved in a </a:t>
            </a:r>
            <a:r>
              <a:rPr lang="en-US" b="1" dirty="0" smtClean="0"/>
              <a:t>crisis.</a:t>
            </a:r>
            <a:endParaRPr lang="en-US" b="1" dirty="0" smtClean="0"/>
          </a:p>
          <a:p>
            <a:pPr>
              <a:buNone/>
            </a:pPr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CMagno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AutoShape 2" descr="data:image/jpeg;base64,/9j/4AAQSkZJRgABAQAAAQABAAD/2wCEAAkGBhQSEBUUEhQVFBQVFRQYGBQXFRUUFhYYFBcXFBcUFxQYHCYeHBokHBQVHy8hIycpLCwsFR4xNTAqNSYrLCkBCQoKBQUFDQUFDSkYEhgpKSkpKSkpKSkpKSkpKSkpKSkpKSkpKSkpKSkpKSkpKSkpKSkpKSkpKSkpKSkpKSkpKf/AABEIAHwBlgMBIgACEQEDEQH/xAAbAAACAwEBAQAAAAAAAAAAAAADBQIEBgEAB//EAD8QAAIBAgQEAwUGBAUEAwEAAAECEQADBBIhMQVBUWEicYEGEzKRoUJSscHR8CNicuEUFYKS8TNTorI0Q4Mk/8QAFAEBAAAAAAAAAAAAAAAAAAAAAP/EABQRAQAAAAAAAAAAAAAAAAAAAAD/2gAMAwEAAhEDEQA/APjEV0CvRUgKDwFSArwFSAoPAVICugVMCg4FqYWuhamFoOBakFqQWpqtBECphaJatSQNpNXf8EAY36dz93zoKKrRAtEawVOtSVaCCrUwlGt2Z7DmaKbA5HXoeYHMUFYJUwlFCUfDYQuYFBXt2Zq3esZEBcnoq7k+nKrjX7dgwAHuDcAwEG+557fjtTC/hlvW9NjqD0PcfQjzoMxcszDAajl+VHtrIkUU2ypIYQRuPz/D596HdBt+ICVO4/MUE/d10W6NYYMJH9x2NFFugrC1Ult1ZFqh3r6pudvWKD1xZ2FVrFhQSBvMnzOn5VbTBZ1ku5BG0hRr1ygVUxeC92pyeH1+YoCXGCanqB8zFW3syNqzx4fcdS0GInMxj8a1Vm34BPQfhQIsTihaMFSZJ2gVZwqlxmIyjkOZ/Si4qws5mEhQW67dudHwmIW4sqZHqCOxB560FPG3wHW2oLkjUfiT2FXeCj3VsIdwTz61KxggpmSTAEkyYHKi+6oC38UAP386VW8WLi5htJHy51LiVwllt218REkn4R1JoF/Am1aIkQJM7a+VAq4ligoJPKmnCEa5aVuskSeXY1l8cBcyqx1ZgBGup01+db7CWlRVt9FA9AIoEuPeJzq8f6YPyO1DwLAhmgKo0HkNTNe9qLuVe8xHnpVPA4b31g27V9Qzb23EHXdQd4PrQafgKhkzA78u1UuO4iD6+mnOrOAxosWvd3hkOwJ+AnbRtvQwazvHMTmuQNvn8qCgoLkk1bu28iBVGrwzf0j4F/E13BWhz0XdvIb/AD29aHiL5Zix3J+UcvLYUDDB4TXb4dPNuZ9Jj1NNLWEjf9I9evKq/BWzKoy8p+Z09TvTV05cgde56EUFRkk6eQ7DvV6zgvserH8gfyo2DwseIjxH4Rz8+4r3FcUMPa5ZmnXYTzM/ZPId6BPxzHicinQfERBBI+zG4I0pfbUmSRE/P1qvh8QjPLsYG2bc+Z7U1CSJGtBU93Xas+6rtB8/AqQFeipAUHgKmorgFEUUHgKIBXFFEAoPKtTVa6q0RVoOBamFqQWphaCWH0YE01w+EzMLjEZF+FRJg9+9LVWrWExBQyPlyoGmIwQYSdG5fpSu9hCh1HpT3C3lcZvpzFFu4YMPFvy6jsKDMXsRCxuRJ22nSo4O/rLTqd+3Lypjj+Ex58iKWZCDB0P49xQMbYDbRPbn+h/GreFukacvqaWWMTk8j5fjTYCSIImAZnflr370Bcdgcwzr8QGoG7KOnUjWJ3kjnUOF40IYJ8DesdGHOIHyH8pq7hLkdu3Q9KBxLA5DnX4GOvRWJ37AnmNmg7TQXOJ8MzjMo8Y+o6fUx5kc6ToBsdjp69Kc8Fxkxbb/AEHbb7B6HQx/SRyofGuH5Sbijwn4x0/m8p+R8zQILY9zc1MIeZ2H/FMRi7cTmHLrJnaBuagcG1xYKzz10EfeY8h+NGwXAmLZ2Kk7SNlA2CjqevKgBfxcA6ZeWu/lHXty50quyTJ+XTvPM960H+R6+MydgBooH8p6+e9VcStqy58LOwjKn2SeZLdBzmgscGB92J7xPMcqLjMNI2mq3CsY73TnMyNANAI5L9adXbOlBgOO3WBIdmY/ZBOgjaF2Fa/hd/PZRvvKD9Naz3tZw+VDgHwaHuG/vVv2V4gq2MrsqwzRm00PQ86Bjj7fhaDByNB6GNDS32fughsukMFIiAGAEkcobftNMrvErTtkVpJDbA5difi57cqFwrAtcVzcgqfsKPDBHxQN5G1AQ4mNobVtAQdlLAeelS4fjxdWVkRuDyqDWoERpLAECJ/hty61W4K0KzsMuviY6DQaN8tDFAxWwlsEgR1/H5VkOM8Ua47DZFQwOZJGpP0rR8Suh7TZSYLINiAecCd/Ssji7PiukGQlszodJ+m4oKnBcQBctEifdyxHfZf32rX4Liy3LxbYZYE1jeH2oST9qI8uX60zsrFAx45xdbVwEol1WkFG2jckHke9Z67dt3GJtL7vohMj0NT4qrXLiIoLMRoo1JJ7eQpjhPYC+wl2S321dh5xp9aBevG76DIXJXbK/i07E6x22rli4rHTwN/4/oK12E9llFo274W7vluLKXB2109az3FODNYaDqp+Foj0bow+R5UBb9m7bTx2yFMeMarHeNhznagIQSOc7d+00XhnGbtjRGlP+22q+g5elNLf+FxDAj/+e7I0P/Tc9Omu3I0DrhmFCWxEFj+ySOXbyq9hMJnP8q6k8/71XXMCAywx0EHMAB91oGnben2AwwICj4V1Y8mboDyPM0AyVRDceAo+EEwNdBBPwsf0rAca4ibtwk6HY8iB9w8jB5079sOP5mNtDoJG25HxZ1I1WCIIqh7H8A/xN2W/6aRm2gnkpG9ALhfs6bgzMDHIcz59KZPhPdjwjQch+963YwCqsAVneJWRmMUCZUkSNjXqLg0lTpszD612g+ZAVMCuAVICgkBRAKiooiig6BRFFcAoqig6ooirXFWiqtB5VoirXlFFVaDyrRAtdVaKq0HbDFTIMGnmBxoffRun6UmVatYbCM0lQTHOgeGyI1EzypVxLhIjrP0q1hOIxpc+LYfp/eucSxwReRZthvPb+kfWgzWKw4Edfy/U0bCPlM706s8AJty+rsJYfdn86WYvAm2dJI/e9Azs4gESOwI5jse3emmEuBhlaCCOfMcxWQW8RquhinFrFZVzMQNjoCTr0AoPY3BtbuBRJkyh5wI0n7wgfJW3XVhc44CuUgPcAAYDVde8QZjlzqpfxjXUywVB/wB3YiNjtRbGEWyuog6jTQg7lF/m6tsvmaA3B+GaOGJkvmY6nWIyTzIAGnLanKWIECg8Iw5KTmykjNoPCoGgQA/Z77masNjbYBlgSNwNflQDuwN+cx3MbDvWPueId5JB/I/hWzuY5I0I16gmO5HXoKyV0/xG0IkyAwhgG2LLyJ6UAMJpcQgcx9dK0xxK5d/rWN4wHVcyGBOscu9L8PxBmuJ7xiVLoG6wWANBp+IXEeZPhA1PIDn60kS0AIAgch0FfSr2Fw9u3OdcoGiiDOmgisDftgMY05gdAdR9KAXC1/jp5t/6NTXgF50U5Sc4mFEGFj4SdhJ2mp8O9nrgZLjQoBmOcEEbetG4MoQupGVp8Q6N27ERFAS9iXuQXy6sYy6723J5AcqB7PcOL5mn3h5T90jdQdp2I7VbvWQDppL69JNt9aW+zQ8LC2cxR28WqqCQPBrqes7bUFniGCuBcpUyWXLm3jXQnoOtKrXsyrO1hsz3bihnVCFW0myl7hBgkgkKASZnStVw/NcYl3LmdJEZTzH41WvK2Dxd26ylrV8q2cA6EIq5SeUZfrQZ7iXsQLSJleNQoLEMjMdFQuFUoTsCVInTSazz3AhKsQrKYYEgEEaEEda2vtDxg4y02GwtssbgAZ20VRMyTy86Scf4IL+OA5M0O0fZtgZ2Pyb/AHUDv2O4MotDEES90aN0QfCBO07/ACp81iKXWPa2wkW4YZQBoJAHIfKPnTm3iEurntsGHOgre6HSq+J4cGBEAzyOoPpTH3de93QfOOPez/uvGgOSdR9w/pSXLX1TGYQNIIkMII6zoa+VYhTbuMh+wzL5wYmga8M9oLtmBOdPuMdv6W3H4VqsNx/3thkw5yuRqrAZu4ImCD97zrALdoqGCCDBGxGhHrQdx11g5UghtiDJjoonWK+oey+XD4dREBu8kkxmIaNU13O21YS3xNLuUYpZKkZbw0YQQYePsmNT/wA01s4y6cWc8FrgVbJX/phBPhXkOpneg3WL4hppWd4jiQqljymhf5yrObdr+KbeYOVkgsIkJMDKNRPM+Vdw/DnuMHvCANVt768mflPQcqD2AwhW2J3Op8zrFcpp7qu0HxcCpgVECpgUElFEUVFaIooJKKKoqKiiqKCSiiqKigoyrQdUUZRUVWiqKDqrRVWvKtFVaDqrTHh2IKaDUHlVNbZ+VWsMDBBAE7HoeQJ5A0FvHYP3i5kXbfX4usfrVHhSKtwtcGZphSdl5bUa3jmTw6gTqp5dYNCxeJt3jmWCqxoJ32zEDkOXqaDTINPCZnWfzoWK4cH0Xfn++tKcHxM22K6kTGvI/lptTxcQCIQ6czzH96DG8U4UVJyDbSO/9qs4fCBQOtNMdeVj4RAXn1otiyLYztowjuVnUAA73CNQNlHiPIUA7WHFsZm0bbuDE5F/nI3P2R3NVXJYyekADZR90fvWiXGLGTpGgGpCjeJO5O5O5NeC0BLd1iuWTpss6EcxABJPQdTUgsfp+RAq1w3AM5JXSBo3QnmBzNRxOHCOQvwkmIAgGASAB6kk8zQCRI0Ppr/fcVR4jg+Y3mMqjdjvCrLMzbl2MKF5a0yCfOdDUmUMpmSCMrLLQR/MAQSOo57UCAqHWDsd+dZjEWPdXQGBIDA6blQZIHfSK1t+0Ucjl/p0naQnhUmJCiSANaqYvgb34KAAgxmOgI7czsdqDQIGdJAVp2YaqQdVME6aESD0rO8YuQCqnNeP2hBAg6IORMmegp9wv2e93bhyxYaBgojKNV8LbETFVL3s4ouZ1ZwQwbKdec6RoOtBrP8APUCCbOZ40IIg8prE4jHZL7s8DOAz5euoUTyjtrTYlAhhnRSxAUeJSzamNRAknQ7bVluL4oMCiAqgJPi+IsDEkjSI5Cg1XszwRrlgXmJIcysbgLmUEkmZMmpWeGDDO8aC42cg8mgA+QMT86Y8F4k1iyLVsgKnhyt1ABzA9DM+tZbj3GHLvcb+J4cp0hVzGEQLsSTPLkaB9gsQC4dCD4uRmcoiPPUU+ucZtBJYheobT0BOlZn2bwLW7KhxDwzMvMZ20B7gKK9xw6ATz+6WbToNvnQa98PZRQxKKpgySAKwGMxAQYi9IIa5dCEc1zE6HoxIqpicKGHjk8g1x4+Q/KlnF8V4LdobKsnzOoFAtF05sx1JMn1rT+yGNy3wFOjaEfhWWY1a4DjzZxCMOR1B2g7/AJUH2N8IDqNPwqu9iK83tBbFoO/hECTqd9NhS/Ee1tgAxmJH8jD6kRQTxcIrOxhVBJJ5AV8l4jd95cd/vOx9GMr9NKee1ftQ9/8AhjwW9yoOp/qP5UiVZX0Yf7TI+k0A8MgnxbR/xW64R7KYe7hFbKc7KQXzNOad4mNPKsLaMHrW89lMQRZe0G8UXCikazlzSD0mdKDJ8S4ebN1rbEEqYkc9JBipYHiLWiOagzGmh6rPPtsap38S91y9wlnYyxPX0qdtDQb/ANlLqvZMEM2dixiCSxkMe8aelOjbr5pwfiTYe8twTEgOvVCddOo3HlX1FCGAKmVIBBGxB1BFAD3deqxkr1B8HAqYqIqa0ExRFoa0VaAiijKKEgo6CgKgoyrUEFGQUElWiqtcVaKq0BLFksdPrtVvDYee4/Gg2bZgnUCI2kGeVMsAefTQDqTQFs8LkxrpqT35D99qJdwJHRvoaZYe3AjnzPUnc1K9tQJMRhc4/mH/AJAfmKRNhiryhytIA+zJPLpOlaPEGNR+zyqJtJiDlcK0aNyIYc1I3B29KBKOIsSwYFb8BQCDlj7xEaEaxy1pjhbRURJ26z5617iuLa3cVLaSCAoZtpPKdzAFXcFhoEsZO8kab/GwH2RsF+0YHU0BMPhwozNpoCNJyjk0c2P2V7SdBQrzlj0AmBMxOpJPNjuTzNTu3Sx5wCYB3k7s0aZj8gNBpUQKCAWuhKIFqQWgJh2YAZTBa4qTEwCCTH+2gWrU+JmzhtiQxJ6GDG3TaasIYCE/Zv2ifI5gfxoFmy+RkRSxF26h8WUoAzw3PTYeooLAU7HcevkZiJjeNtqJznkd/wBa8nDzatgSSV2zPJgmSCSJgaxoKG2IAE7g/h5UBf8ALleM4kL8M6jXkBsO53I0p5w3hqnRdSAJMbTtp3jQdqhwbCgkTrC8+5itXgsIFJEAZoI76R9I+tAofg4jn86oYnhYXwx3H5zWyOGFJ+JIQ4YLKAEEjqd/QRQYTinDAZBGj6HkZ5EHkaxPF0a07K0EEELPORBbzr6hxQKcsGZYfTWsd7VYINbJG6KG/Ij5fhQBwntMpRUKhmhVWQZ0gZcwI6kirvCsObmJYuFyWFd0RRAzyEVyOZ31NYi20EHp0+dbP2T4yGvlWUBbilWY6sWaMuuwUGdO9A/w+oJGxgb7wPoZNKuMucwHigCTqEjoc2/yprHuiyPpqSGjQg8m6Ede4pLjHDXDBUkHSAXIjTLOw9aBddhVYjLtqQpae+c6fWsvcSCZ3Ovzrb/5Y95dJVObsf8AxVRuax3HLyDEOLYOVYVe+UQW8pmgpuf3+/3pWo9m/ZnPb942k6ienL9fWs/wnCe+vInInXyG/wCn+qvo+Lxi4ezI5AADqx0UfvpQJeI+K4Lf2LWrcwXI0HkB/wCx6Ut4ldCJqZA19SSQPmT6k1dsplXXU7sepP7PyfrWe4oz3bmRFLwdlEksdP7UCy9qxPWD8xNGwySF7uw9MmtXV4KWdlkQhCSOZUAGO0zT+1w9bSW4AOTB4u8xI1zXP4dr8TQZHDWCSNJ3PnlBb8q+uYXhaKsqACVMH+pY39awuFwBZ0RCFYkANtGmpn519C4e02rY+LwqJBkGNJoPka8PKLBOo0I8tDR8lab2juYUW89nIWzlGQSCCAfFlOog+nirOWmkUAWStR7F8eyMMPcPhY/wyeTH7E9Dy76c6zxShulB9cy16lfspxv/ABNqG/6tuA/fo/rB9Qa9QfFRUlqIqQoCLRVoQoqUBkpnhMNGp36dKFgsLGp35Dp/emC0AXw3MfKuJVtRXmsTtvQCWiqKgFoiiguYXG5RlIldfMTpPSBUsHdg9ht686rKKIFoHtrG6Vy7i5pOt4jepC+T8PLvt3oDYjiBQFgdfhA5EnckdANfMilwxSXWhM1i7B1WTbbzG6moY3idtjlvIwAnLcUZWg7kpsQd6PwjhoQl8wcNGVhIJB5QdjQMcNhR4Z1y7Ak6mNSSeQG5796svczeXlEkcyOQ6DkO80IMT++mwH8o+p16VMUEhUgK4KkBQeAqQFeAqQFBL3eZHUblSR5p4h+FD96wu+8QkC+geR98AW7g+imP5qNaYqQRuDI9KJ/hZJtr3u2O8zntefxL5haCq+GLHxEkfdnT+/rRrdgDYVK04IBGx/e1EFA/4O8Qemh8jqDWoe6Mi9yAI+c/vrWJ4biYPf8AEdKbjGTcQAkRrB236f6etBqRZEayfMzVXH3wF10Aqs/EGjQr9aU47GAau2Y/Sey9aBRxJN7i+EakA9ObEcuwrNY+7KXC2ko+nQZTAp1xDFFz4tF3y9TyLdu3zrMcWxIKMJ+KVHm1Bk1FO/Zdf4s8gRSYCtLwLCFbZbYnUfKg2SYnwgMM4j1jseYpViOI4cEH3b9cqojCZ6zHzrtzHDIZ3A2jSdtI1pULh5A/PIPpr6Ggqe0vtTcKC3bU2gwMkmXyjSBACp6Se9ZbDEaKw8GmwEqB0ncD7vOtT/kSu5e7ryCCQAB3mSaJ/kFkfY+p/WgR8J4c/vA9j+IFOuoDwNJKnz5dafY8XLjLmVgEiFKmSzq5LEcoKov/AOnej2sIqiFUCiSw2d122YjYzH0oFtzB3X01AkktG+nU6bRXLLZFyWMhc6G6o8KDYmdmuHUaCNJOtXHwoJlpY/zEtznQHSu5KCvhOH/Bat7sQo823Yn5mrGIvBxiLi/BcuWsNaOutnC6sfIsD8xRhmS3mTW9fm1YHMTpcu+k5QepoOItquW1bj3dhfdqRszf/Yw7FtB/TQD4b7wX1a0iuw5MYUBtC09prXtw+7atL7gKxBJ922gadcqvHhM7aEUo9l1TNcLKSVAMg7Dsm5/4pt7Ue0Is4RnssCzEIvOC25I5ECaD51iVzYl3CgB2MrIYrO4Md5rxwagyNKFgcEfimB9TTV8IQJchByzGCfJd6Bc1uhMlXzbU/Cxb+m2xqD4ccmE9GBQ+magqYTHXLL5rbZWIyz2JBj6CvV27aIMEQehr1BkxUhURUgaAi0zwOF+02/IVVwFoHU8uX501tigOlGWhoKKooJqKKoqC0QCg6bU/rQ8kb1YWp5J3oAKKIK8bcVJRQTUVMWxMxr12PzqK0RaCOMw63F8YnvzHeaIg2HIaf28+vyobNJ0/feirQFWiChrRBQTWpAVwVNRQdAqQFcAqYFB0Cj27ecZAYcHNbO3i+5PINA9QKCBU8tBN/EGuqIIP8ZIjI8wbkclJ+Icj51EVatlnYOhi+BGsReG2Ug6F401+Lzoa2Q4LWVIy/HY1zJG5tg6lRzXdfKgGpjarFvF679AR+tV1MjSuMlAwucRJWDt8vqKq3cX++sbSaW38TldUyu2Y/EpUBd9WBG23zqhjsJcIfxNoCVPgAPaASfnQe4txhRpP77VmOK4gs2Xkv5gQatYDgd2+uacik7mSW/tT7BezqKVL+NgANdBpzigQ8L4TJD3NF3C/af06d60wxCjTVR3Aj6GgzMnqfoNAK9QWWSo5KjheY5A6dtBpRiKAeWuRV+xhAEDsC8khUXQEjfPc+yOwk0vxj+7vBGELdXPaY7kDRkYcmB9GEEc4DkVwip1ygGRU7OHWGe4ctpIzMN2J2tp1Y/TejLYUL7y6StvlHx3CPs215/1bCvXTmyXLyAKoPuMKJiDvcft1Y/FsKAQuMD75xlu3Ey2UG1iwNJHcjQHmSTVVbYAgbCrDksxZjmZjJPU/kANAOQFRIoAZSCGUlWGxBgj1qOMstiHUN4jrCgBQTzcxpMbnpR8k6ASToB1J5US7Z+K0GCgCcRe5KB/9QPQHQx8R0oK1sRIs5fAPHiGgW7Y/knT/AFHXoKrSoMoudud66CxPdUPL+r5VZvPngAZbS/Bb6n/uP1c/SoFaCvcdz8Vxz2ByqPJVgCh+8cbOxH3Wh1PmrTVkpUGSgB/iUIi6sRtALL6CZXymK9VjDPYWffpdczoLbKojqSefavUHzupCoCp0BbN0qZFOsHiQ478xSJaNacgyNDQaVKKtVsK8qCeYq0tARRRFqC1NaAqiirQ1oooJRUGtxRKmKAAFTrrLrXKDyLRRUFqYoCLRBQ1oi0BBRFFQWiLQSUVMVEVMUEhUqiKmKD0Va94LhBdjbur8N8Ty2FwDU/1DUd6rV2gtYneMQvu3O19AGtv3ZRow/mXXqKDewjoMxAKHa4hzIf8AVy8jBqVnGMgjRkJEowzIdRrHI9xBq1xWx/hWttYZk96sssyvlB3HnNAty1FrYNPOD4RMVaZ3UIyzrb8IMTuplfkBSZtCRQQCAbV4iu140C7E4YqSQCQdYGpB56RtQlk7Bj6EflTWomgq2sOArB9SwM5TsYAEGOUUx9kAlxmTF21DMfCc5jQ/D5nrVVhQbizQX+K8SOGuthUC3IAaWWAEg5GIiDcB8OYaEDWkiYdmuNeunPcOxJnIOSj986NcXNcN1iWuPu7EkxyUdFHQaU8xGASzhhey52ImHkqPRYn1mgVYfCPcPgUmNzso7ljoKJaKBsttf8Td7A+5U+e9z6L3qXDs2Luql5myETkWFUQJgKBHLmJqGJxRlrSgJbBjKkjN/WZlvU0HLhCsXuML9/robVqPsiNGI+6PCOc1WYkksxLMxksdz++lSivRQQiuEVKuGgKs20zqJu3DksjpsHux2mB3Paq2ItBYsrqlsy7f9y6N56quo85NMsW2W7inG+GtBbXRdhmj73jY+ZpZbtgAAchQRK1HLRajFAIpRLXDLj/ChP76069ncIrnxCfGPopMfOtzhsGoG1BjOG+zzhf/AI9gtze5nuE+S7KK9X0IWwOVcoP/2Q=="/>
          <p:cNvSpPr>
            <a:spLocks noChangeAspect="1" noChangeArrowheads="1"/>
          </p:cNvSpPr>
          <p:nvPr/>
        </p:nvSpPr>
        <p:spPr bwMode="auto">
          <a:xfrm>
            <a:off x="0" y="-563563"/>
            <a:ext cx="3867150" cy="11811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100" name="Picture 4" descr="http://www.unitedrentals.com/marquees/landing-pages/specialtysolutions-landing_total-contro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800600"/>
            <a:ext cx="6705600" cy="205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Leadership Styles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33CC"/>
                </a:solidFill>
              </a:rPr>
              <a:t>Routine-oriented </a:t>
            </a:r>
            <a:r>
              <a:rPr lang="en-US" b="1" u="sng" dirty="0" smtClean="0">
                <a:solidFill>
                  <a:srgbClr val="FF33CC"/>
                </a:solidFill>
              </a:rPr>
              <a:t>style</a:t>
            </a:r>
            <a:r>
              <a:rPr lang="en-US" b="1" dirty="0" smtClean="0">
                <a:solidFill>
                  <a:srgbClr val="FF33CC"/>
                </a:solidFill>
              </a:rPr>
              <a:t>: </a:t>
            </a:r>
          </a:p>
          <a:p>
            <a:pPr lvl="0"/>
            <a:r>
              <a:rPr lang="en-US" dirty="0" smtClean="0"/>
              <a:t>These managers are </a:t>
            </a:r>
            <a:r>
              <a:rPr lang="en-US" b="1" dirty="0" smtClean="0"/>
              <a:t>primarily</a:t>
            </a:r>
            <a:r>
              <a:rPr lang="en-US" dirty="0" smtClean="0"/>
              <a:t> concerned with keeping the </a:t>
            </a:r>
            <a:r>
              <a:rPr lang="en-US" b="1" dirty="0" smtClean="0"/>
              <a:t>operation running smoothly rather than accomplishing other goals. </a:t>
            </a:r>
          </a:p>
          <a:p>
            <a:pPr lvl="0"/>
            <a:r>
              <a:rPr lang="en-US" dirty="0" smtClean="0"/>
              <a:t>This style is most appropriate </a:t>
            </a:r>
            <a:r>
              <a:rPr lang="en-US" b="1" dirty="0" smtClean="0"/>
              <a:t>in middle management in a large corporation.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CMagno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t2.gstatic.com/images?q=tbn:ANd9GcTPnyD22e9rS68-deoYkr1269rTgm6l26kYaNp8BTscbGwEpQj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57925" y="5276849"/>
            <a:ext cx="2886075" cy="1581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Leadership Styles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u="sng" dirty="0" smtClean="0">
                <a:solidFill>
                  <a:srgbClr val="FF33CC"/>
                </a:solidFill>
              </a:rPr>
              <a:t>Achievement-oriented </a:t>
            </a:r>
            <a:r>
              <a:rPr lang="en-US" b="1" u="sng" dirty="0" smtClean="0">
                <a:solidFill>
                  <a:srgbClr val="FF33CC"/>
                </a:solidFill>
              </a:rPr>
              <a:t>style:</a:t>
            </a:r>
            <a:endParaRPr lang="en-US" b="1" dirty="0" smtClean="0">
              <a:solidFill>
                <a:srgbClr val="FF33CC"/>
              </a:solidFill>
            </a:endParaRPr>
          </a:p>
          <a:p>
            <a:pPr lvl="0"/>
            <a:r>
              <a:rPr lang="en-US" dirty="0" smtClean="0"/>
              <a:t>These managers </a:t>
            </a:r>
            <a:r>
              <a:rPr lang="en-US" b="1" dirty="0" smtClean="0"/>
              <a:t>are open to new ideas </a:t>
            </a:r>
            <a:r>
              <a:rPr lang="en-US" dirty="0" smtClean="0"/>
              <a:t>and seek </a:t>
            </a:r>
            <a:r>
              <a:rPr lang="en-US" b="1" dirty="0" smtClean="0"/>
              <a:t>out employee suggestions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This style </a:t>
            </a:r>
            <a:r>
              <a:rPr lang="en-US" b="1" u="sng" dirty="0" smtClean="0">
                <a:solidFill>
                  <a:srgbClr val="FF33CC"/>
                </a:solidFill>
              </a:rPr>
              <a:t>is most effective</a:t>
            </a:r>
            <a:r>
              <a:rPr lang="en-US" dirty="0" smtClean="0"/>
              <a:t> where the manager is dealing </a:t>
            </a:r>
            <a:r>
              <a:rPr lang="en-US" b="1" dirty="0" smtClean="0"/>
              <a:t>directly with employees </a:t>
            </a:r>
            <a:r>
              <a:rPr lang="en-US" dirty="0" smtClean="0"/>
              <a:t>who are turning out work. 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CMagno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Picture 1" descr="C:\Documents and Settings\cmagno\Local Settings\Temporary Internet Files\Content.IE5\KGNHB87P\MC90028336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1" y="4785037"/>
            <a:ext cx="2057400" cy="2072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u="sng" dirty="0" smtClean="0"/>
              <a:t>Leadership Styles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1"/>
            <a:ext cx="8915400" cy="3810000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sz="8600" b="1" dirty="0" smtClean="0"/>
              <a:t>Reviewing:</a:t>
            </a:r>
          </a:p>
          <a:p>
            <a:pPr>
              <a:buNone/>
            </a:pPr>
            <a:r>
              <a:rPr lang="en-US" sz="6200" b="1" dirty="0" smtClean="0">
                <a:solidFill>
                  <a:srgbClr val="FF33CC"/>
                </a:solidFill>
              </a:rPr>
              <a:t>             </a:t>
            </a:r>
            <a:r>
              <a:rPr lang="en-US" sz="6200" b="1" u="sng" dirty="0" smtClean="0">
                <a:solidFill>
                  <a:srgbClr val="FF33CC"/>
                </a:solidFill>
              </a:rPr>
              <a:t>Power-oriented </a:t>
            </a:r>
            <a:r>
              <a:rPr lang="en-US" sz="6200" b="1" u="sng" dirty="0" smtClean="0">
                <a:solidFill>
                  <a:srgbClr val="FF33CC"/>
                </a:solidFill>
              </a:rPr>
              <a:t>style</a:t>
            </a:r>
            <a:r>
              <a:rPr lang="en-US" sz="6200" b="1" u="sng" dirty="0" smtClean="0">
                <a:solidFill>
                  <a:srgbClr val="FF33CC"/>
                </a:solidFill>
              </a:rPr>
              <a:t>:</a:t>
            </a:r>
          </a:p>
          <a:p>
            <a:pPr lvl="2"/>
            <a:r>
              <a:rPr lang="en-US" sz="5000" b="1" dirty="0" smtClean="0"/>
              <a:t>maintain total </a:t>
            </a:r>
            <a:r>
              <a:rPr lang="en-US" sz="5000" b="1" dirty="0" smtClean="0"/>
              <a:t>control</a:t>
            </a:r>
          </a:p>
          <a:p>
            <a:pPr lvl="2"/>
            <a:r>
              <a:rPr lang="en-US" sz="5000" b="1" dirty="0" smtClean="0"/>
              <a:t>large </a:t>
            </a:r>
            <a:r>
              <a:rPr lang="en-US" sz="5000" b="1" dirty="0" smtClean="0"/>
              <a:t>organizations or</a:t>
            </a:r>
          </a:p>
          <a:p>
            <a:pPr lvl="2"/>
            <a:r>
              <a:rPr lang="en-US" sz="5000" b="1" dirty="0" smtClean="0"/>
              <a:t>employees are untrained, inexperienced, or involved in a crisis</a:t>
            </a:r>
            <a:r>
              <a:rPr lang="en-US" sz="5000" b="1" dirty="0" smtClean="0"/>
              <a:t>.</a:t>
            </a:r>
          </a:p>
          <a:p>
            <a:pPr lvl="2"/>
            <a:endParaRPr lang="en-US" sz="5000" b="1" dirty="0" smtClean="0"/>
          </a:p>
          <a:p>
            <a:pPr>
              <a:buNone/>
            </a:pPr>
            <a:r>
              <a:rPr lang="en-US" sz="6200" b="1" dirty="0" smtClean="0">
                <a:solidFill>
                  <a:srgbClr val="FF33CC"/>
                </a:solidFill>
              </a:rPr>
              <a:t>             </a:t>
            </a:r>
            <a:r>
              <a:rPr lang="en-US" sz="6200" b="1" u="sng" dirty="0" smtClean="0">
                <a:solidFill>
                  <a:srgbClr val="FF33CC"/>
                </a:solidFill>
              </a:rPr>
              <a:t>Routine-oriented </a:t>
            </a:r>
            <a:r>
              <a:rPr lang="en-US" sz="6200" b="1" u="sng" dirty="0" smtClean="0">
                <a:solidFill>
                  <a:srgbClr val="FF33CC"/>
                </a:solidFill>
              </a:rPr>
              <a:t>style</a:t>
            </a:r>
            <a:r>
              <a:rPr lang="en-US" sz="6200" b="1" dirty="0" smtClean="0">
                <a:solidFill>
                  <a:srgbClr val="FF33CC"/>
                </a:solidFill>
              </a:rPr>
              <a:t>:</a:t>
            </a:r>
          </a:p>
          <a:p>
            <a:pPr lvl="2"/>
            <a:r>
              <a:rPr lang="en-US" sz="5000" b="1" dirty="0" smtClean="0"/>
              <a:t>operation running smoothly rather than accomplishing other goals</a:t>
            </a:r>
            <a:r>
              <a:rPr lang="en-US" sz="5000" b="1" dirty="0" smtClean="0"/>
              <a:t>.</a:t>
            </a:r>
          </a:p>
          <a:p>
            <a:pPr lvl="2"/>
            <a:r>
              <a:rPr lang="en-US" sz="5000" dirty="0" smtClean="0"/>
              <a:t>this </a:t>
            </a:r>
            <a:r>
              <a:rPr lang="en-US" sz="5000" dirty="0" smtClean="0"/>
              <a:t>style is most appropriate </a:t>
            </a:r>
            <a:r>
              <a:rPr lang="en-US" sz="5000" b="1" dirty="0" smtClean="0"/>
              <a:t>in middle management in a large corporation</a:t>
            </a:r>
            <a:r>
              <a:rPr lang="en-US" sz="5000" b="1" dirty="0" smtClean="0"/>
              <a:t>.</a:t>
            </a:r>
            <a:endParaRPr lang="en-US" sz="5000" b="1" dirty="0" smtClean="0"/>
          </a:p>
          <a:p>
            <a:pPr lvl="2">
              <a:buNone/>
            </a:pPr>
            <a:endParaRPr lang="en-US" sz="5000" b="1" dirty="0" smtClean="0">
              <a:solidFill>
                <a:srgbClr val="FF33CC"/>
              </a:solidFill>
            </a:endParaRPr>
          </a:p>
          <a:p>
            <a:pPr marL="0" indent="0">
              <a:buNone/>
              <a:tabLst>
                <a:tab pos="0" algn="l"/>
              </a:tabLst>
            </a:pPr>
            <a:r>
              <a:rPr lang="en-US" sz="5000" b="1" dirty="0" smtClean="0">
                <a:solidFill>
                  <a:srgbClr val="FF33CC"/>
                </a:solidFill>
              </a:rPr>
              <a:t>	</a:t>
            </a:r>
            <a:r>
              <a:rPr lang="en-US" sz="5000" b="1" dirty="0" smtClean="0">
                <a:solidFill>
                  <a:srgbClr val="FF33CC"/>
                </a:solidFill>
              </a:rPr>
              <a:t>	</a:t>
            </a:r>
            <a:r>
              <a:rPr lang="en-US" sz="6200" b="1" u="sng" dirty="0" smtClean="0">
                <a:solidFill>
                  <a:srgbClr val="FF33CC"/>
                </a:solidFill>
              </a:rPr>
              <a:t>Achievement-oriented </a:t>
            </a:r>
            <a:r>
              <a:rPr lang="en-US" sz="6200" b="1" u="sng" dirty="0" smtClean="0">
                <a:solidFill>
                  <a:srgbClr val="FF33CC"/>
                </a:solidFill>
              </a:rPr>
              <a:t>style</a:t>
            </a:r>
            <a:r>
              <a:rPr lang="en-US" sz="6200" b="1" u="sng" dirty="0" smtClean="0">
                <a:solidFill>
                  <a:srgbClr val="FF33CC"/>
                </a:solidFill>
              </a:rPr>
              <a:t>:</a:t>
            </a:r>
          </a:p>
          <a:p>
            <a:pPr marL="800100" lvl="2" indent="0">
              <a:tabLst>
                <a:tab pos="0" algn="l"/>
              </a:tabLst>
            </a:pPr>
            <a:r>
              <a:rPr lang="en-US" sz="5000" b="1" u="sng" dirty="0" smtClean="0"/>
              <a:t>most effective</a:t>
            </a:r>
          </a:p>
          <a:p>
            <a:pPr marL="800100" lvl="2" indent="0">
              <a:tabLst>
                <a:tab pos="0" algn="l"/>
              </a:tabLst>
            </a:pPr>
            <a:r>
              <a:rPr lang="en-US" sz="5000" dirty="0" smtClean="0"/>
              <a:t>manager is </a:t>
            </a:r>
            <a:r>
              <a:rPr lang="en-US" sz="5000" b="1" dirty="0" smtClean="0"/>
              <a:t>dealing directly </a:t>
            </a:r>
            <a:r>
              <a:rPr lang="en-US" sz="5000" dirty="0" smtClean="0"/>
              <a:t>with employees who are turning out </a:t>
            </a:r>
            <a:r>
              <a:rPr lang="en-US" sz="5000" dirty="0" smtClean="0"/>
              <a:t>work.</a:t>
            </a:r>
          </a:p>
          <a:p>
            <a:pPr marL="800100" lvl="2" indent="0">
              <a:tabLst>
                <a:tab pos="0" algn="l"/>
              </a:tabLst>
            </a:pPr>
            <a:r>
              <a:rPr lang="en-US" sz="4900" b="1" dirty="0" smtClean="0"/>
              <a:t>open to new ideas</a:t>
            </a:r>
            <a:endParaRPr lang="en-US" sz="49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latin typeface="Arial" pitchFamily="34" charset="0"/>
                <a:cs typeface="Arial" pitchFamily="34" charset="0"/>
              </a:rPr>
              <a:t>CMagno</a:t>
            </a:r>
            <a:endParaRPr lang="en-US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C:\Documents and Settings\cmagno\Local Settings\Temporary Internet Files\Content.IE5\KGNHB87P\MC90009056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4811694"/>
            <a:ext cx="3048000" cy="22311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esentationPro_BusinessWom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3447412-955B-4BD9-95BC-C0DB895935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PresentationPro_BusinessWoman</Template>
  <TotalTime>0</TotalTime>
  <Words>172</Words>
  <Application>Microsoft Office PowerPoint</Application>
  <PresentationFormat>On-screen Show (4:3)</PresentationFormat>
  <Paragraphs>35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PresentationPro_BusinessWoman</vt:lpstr>
      <vt:lpstr>  Unit 3.02- Part III Leadership Styles    </vt:lpstr>
      <vt:lpstr>Leadership Styles </vt:lpstr>
      <vt:lpstr>Leadership Styles </vt:lpstr>
      <vt:lpstr>Leadership Styles </vt:lpstr>
      <vt:lpstr>Leadership Styles </vt:lpstr>
    </vt:vector>
  </TitlesOfParts>
  <Manager/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2013-02-16T23:11:12Z</dcterms:created>
  <dcterms:modified xsi:type="dcterms:W3CDTF">2013-02-16T23:37:56Z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TC102413839990</vt:lpwstr>
  </property>
</Properties>
</file>