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5" r:id="rId7"/>
    <p:sldId id="261" r:id="rId8"/>
    <p:sldId id="262" r:id="rId9"/>
    <p:sldId id="264" r:id="rId10"/>
    <p:sldId id="270" r:id="rId11"/>
    <p:sldId id="263"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CE3339CA-12A9-4CCD-BFF2-9A9E1AECF06F}" type="datetimeFigureOut">
              <a:rPr lang="en-US"/>
              <a:pPr>
                <a:defRPr/>
              </a:pPr>
              <a:t>5/13/2014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77371936-BE1F-4FFF-9EBF-D6FD2457543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83C31D6-885D-4311-AB5C-E06210D96E1B}" type="datetimeFigureOut">
              <a:rPr lang="en-US"/>
              <a:pPr>
                <a:defRPr/>
              </a:pPr>
              <a:t>5/13/2014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011DC06-3B45-445C-8408-977EDD8A528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B2C17FD-311A-45CF-A4AF-96F62E8D2A2C}" type="datetimeFigureOut">
              <a:rPr lang="en-US"/>
              <a:pPr>
                <a:defRPr/>
              </a:pPr>
              <a:t>5/13/2014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786DE09-1276-415A-A45B-63E7BA746A1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BEFB1626-83D6-454C-95C1-BC205708CF89}" type="datetimeFigureOut">
              <a:rPr lang="en-US"/>
              <a:pPr>
                <a:defRPr/>
              </a:pPr>
              <a:t>5/13/2014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3240684-CA61-4757-96D6-ECD346341DA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8AD139CB-BCD5-4C48-A0E3-25FBAE170116}" type="datetimeFigureOut">
              <a:rPr lang="en-US"/>
              <a:pPr>
                <a:defRPr/>
              </a:pPr>
              <a:t>5/13/2014</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61B693B1-FC31-4C70-B231-C1C00C2E835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pPr>
              <a:defRPr/>
            </a:pPr>
            <a:fld id="{44FB7209-57DA-446F-B159-FD17504C674B}" type="datetimeFigureOut">
              <a:rPr lang="en-US"/>
              <a:pPr>
                <a:defRPr/>
              </a:pPr>
              <a:t>5/13/2014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3693890-3BA5-4078-A4AC-6FE1F336E1C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E211EC69-410E-4E2F-8DAB-56948E9B5069}" type="datetimeFigureOut">
              <a:rPr lang="en-US"/>
              <a:pPr>
                <a:defRPr/>
              </a:pPr>
              <a:t>5/13/2014</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CC2B076B-57A0-4B66-97DA-88A4AF00A20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7068944-6CA9-4B7F-92C7-A61905823E70}" type="datetimeFigureOut">
              <a:rPr lang="en-US"/>
              <a:pPr>
                <a:defRPr/>
              </a:pPr>
              <a:t>5/13/2014</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567AD3BD-AABC-47F7-B35B-7681D783566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F054543-33C1-4949-9D45-45C065D06710}" type="datetimeFigureOut">
              <a:rPr lang="en-US"/>
              <a:pPr>
                <a:defRPr/>
              </a:pPr>
              <a:t>5/13/2014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3667B94-DA5A-4C1A-9660-68A52E0453F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A20C1BC-AE88-4B4C-B80A-E45B6592FA69}" type="datetimeFigureOut">
              <a:rPr lang="en-US"/>
              <a:pPr>
                <a:defRPr/>
              </a:pPr>
              <a:t>5/13/2014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ADEA82D-7B1B-403B-B0E8-8FDC7A625B4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768D486C-1CE8-499B-AA33-EAD95BD7D8B3}" type="datetimeFigureOut">
              <a:rPr lang="en-US"/>
              <a:pPr>
                <a:defRPr/>
              </a:pPr>
              <a:t>5/13/2014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BB6C1CAF-1B92-42A5-9E28-2585019C296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53C9A78C-801B-4C27-AE48-EB65247BAF6F}" type="datetimeFigureOut">
              <a:rPr lang="en-US"/>
              <a:pPr>
                <a:defRPr/>
              </a:pPr>
              <a:t>5/13/2014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129C6F7-3368-4878-AB8D-2A361C97986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2" r:id="rId1"/>
    <p:sldLayoutId id="2147483911" r:id="rId2"/>
    <p:sldLayoutId id="2147483913" r:id="rId3"/>
    <p:sldLayoutId id="2147483910" r:id="rId4"/>
    <p:sldLayoutId id="2147483914" r:id="rId5"/>
    <p:sldLayoutId id="2147483909" r:id="rId6"/>
    <p:sldLayoutId id="2147483908" r:id="rId7"/>
    <p:sldLayoutId id="2147483915" r:id="rId8"/>
    <p:sldLayoutId id="2147483916" r:id="rId9"/>
    <p:sldLayoutId id="2147483907" r:id="rId10"/>
    <p:sldLayoutId id="2147483906"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20.jpeg"/><Relationship Id="rId2" Type="http://schemas.openxmlformats.org/officeDocument/2006/relationships/hyperlink" Target="http://rds.yahoo.com/_ylt=A0PDoS5unyJNHiEA2z2JzbkF;_ylu=X3oDMTBqYWdlNjBlBHBvcwMxOARzZWMDc3IEdnRpZAM-/SIG=1odkl3pur/EXP=1294201070/**http:/images.search.yahoo.com/images/view?back=http://images.search.yahoo.com/search/images?p=motion+detector+grocery+store+freezer&amp;ei=utf-8&amp;y=Search&amp;fr=yfp-t-312&amp;w=450&amp;h=318&amp;imgurl=ecx.images-amazon.com/images/I/21VC%2BsAOueL._SL500_.jpg&amp;rurl=http://americancivilwar.com/Security_Systems/shop.php?c=Systems&amp;n=493964&amp;i=B003TZ73C6&amp;x=2gig_GoControl_345_Passive_Infrared_Motion_Detector_white&amp;size=7KB&amp;name=...+Motion+Detec...&amp;p=motion+detector+grocery+store+freezer&amp;oid=0f64fd1dd162c2c975183153880a0fd2&amp;fr2=&amp;no=18&amp;tt=1&amp;sigr=14hss4s0c&amp;sigi=11ou3ldtv&amp;sigb=13j5hsl9u&amp;.crumb=xVix7LAjCC/" TargetMode="External"/><Relationship Id="rId1" Type="http://schemas.openxmlformats.org/officeDocument/2006/relationships/slideLayout" Target="../slideLayouts/slideLayout2.xml"/><Relationship Id="rId6" Type="http://schemas.openxmlformats.org/officeDocument/2006/relationships/hyperlink" Target="http://rds.yahoo.com/_ylt=A0PDoX9joCJNryoADOKjzbkF/SIG=12skhpir7/EXP=1294201315/**http:/www.thefoodvendingmachines.com/images/cokevendinglargemachine.jpg" TargetMode="External"/><Relationship Id="rId5" Type="http://schemas.openxmlformats.org/officeDocument/2006/relationships/image" Target="../media/image19.jpeg"/><Relationship Id="rId4" Type="http://schemas.openxmlformats.org/officeDocument/2006/relationships/hyperlink" Target="http://rds.yahoo.com/_ylt=A0PDoX8qoCJN6B4ACJ.jzbkF/SIG=132hiqbeq/EXP=1294201258/**http:/apronthriftgirl.typepad.com/.a/6a00d8341c969953ef0133f467998c970b-800wi"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rds.yahoo.com/_ylt=A0PDoS63kSJNA0MA7uWjzbkF/SIG=12hie6del/EXP=1294197559/**http:/www.automatizaltotthon.hu/images/convergent/schema.jpg"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rds.yahoo.com/_ylt=A0WTefPokyJNOSEApzqjzbkF/SIG=13pad81s8/EXP=1294198120/**http:/www.intelecohome.com/_/rsrc/1252177769303/system-overview-1/security/CAMERAS%20%20HOME.jpg" TargetMode="Externa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hyperlink" Target="http://rds.yahoo.com/_ylt=A0WTefMFlCJN2i4AI8mjzbkF/SIG=13h12d5jk/EXP=1294198149/**http:/thebesthomesecuritysystem.com/wp-content/uploads/2008/09/best_home_security_system.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images.bizrate.com/resize?sq=476&amp;amp;uid=59251006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Technological Advances in Home Design</a:t>
            </a:r>
            <a:endParaRPr lang="en-US" dirty="0"/>
          </a:p>
        </p:txBody>
      </p:sp>
      <p:sp>
        <p:nvSpPr>
          <p:cNvPr id="13314" name="Subtitle 2"/>
          <p:cNvSpPr>
            <a:spLocks noGrp="1"/>
          </p:cNvSpPr>
          <p:nvPr>
            <p:ph type="subTitle" idx="1"/>
          </p:nvPr>
        </p:nvSpPr>
        <p:spPr>
          <a:xfrm>
            <a:off x="685800" y="3611563"/>
            <a:ext cx="7772400" cy="1200150"/>
          </a:xfrm>
        </p:spPr>
        <p:txBody>
          <a:bodyPr/>
          <a:lstStyle/>
          <a:p>
            <a:pPr marR="0"/>
            <a:endParaRPr lang="en-US" smtClean="0"/>
          </a:p>
        </p:txBody>
      </p:sp>
      <p:sp>
        <p:nvSpPr>
          <p:cNvPr id="13315" name="TextBox 3"/>
          <p:cNvSpPr txBox="1">
            <a:spLocks noChangeArrowheads="1"/>
          </p:cNvSpPr>
          <p:nvPr/>
        </p:nvSpPr>
        <p:spPr bwMode="auto">
          <a:xfrm>
            <a:off x="8229600" y="6488113"/>
            <a:ext cx="914400" cy="369887"/>
          </a:xfrm>
          <a:prstGeom prst="rect">
            <a:avLst/>
          </a:prstGeom>
          <a:noFill/>
          <a:ln w="9525">
            <a:noFill/>
            <a:miter lim="800000"/>
            <a:headEnd/>
            <a:tailEnd/>
          </a:ln>
        </p:spPr>
        <p:txBody>
          <a:bodyPr>
            <a:spAutoFit/>
          </a:bodyPr>
          <a:lstStyle/>
          <a:p>
            <a:r>
              <a:rPr lang="en-US">
                <a:latin typeface="Lucida Sans Unicode" pitchFamily="34" charset="0"/>
              </a:rPr>
              <a:t>7.05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1"/>
          </p:nvPr>
        </p:nvSpPr>
        <p:spPr/>
        <p:txBody>
          <a:bodyPr/>
          <a:lstStyle/>
          <a:p>
            <a:r>
              <a:rPr lang="en-US" smtClean="0"/>
              <a:t>Soda Machine and grocery Stores also use this technology for saving energy as well as drawing attention to their products.</a:t>
            </a:r>
          </a:p>
        </p:txBody>
      </p:sp>
      <p:sp>
        <p:nvSpPr>
          <p:cNvPr id="2" name="Title 1"/>
          <p:cNvSpPr>
            <a:spLocks noGrp="1"/>
          </p:cNvSpPr>
          <p:nvPr>
            <p:ph type="title"/>
          </p:nvPr>
        </p:nvSpPr>
        <p:spPr/>
        <p:txBody>
          <a:bodyPr/>
          <a:lstStyle/>
          <a:p>
            <a:pPr fontAlgn="auto">
              <a:spcAft>
                <a:spcPts val="0"/>
              </a:spcAft>
              <a:defRPr/>
            </a:pPr>
            <a:r>
              <a:rPr lang="en-US" dirty="0" smtClean="0"/>
              <a:t>Motion Sensor Use</a:t>
            </a:r>
            <a:endParaRPr lang="en-US" dirty="0"/>
          </a:p>
        </p:txBody>
      </p:sp>
      <p:sp>
        <p:nvSpPr>
          <p:cNvPr id="22531" name="Rectangle 3"/>
          <p:cNvSpPr>
            <a:spLocks noChangeArrowheads="1"/>
          </p:cNvSpPr>
          <p:nvPr/>
        </p:nvSpPr>
        <p:spPr bwMode="auto">
          <a:xfrm>
            <a:off x="8432800" y="6488113"/>
            <a:ext cx="711200" cy="369887"/>
          </a:xfrm>
          <a:prstGeom prst="rect">
            <a:avLst/>
          </a:prstGeom>
          <a:noFill/>
          <a:ln w="9525">
            <a:noFill/>
            <a:miter lim="800000"/>
            <a:headEnd/>
            <a:tailEnd/>
          </a:ln>
        </p:spPr>
        <p:txBody>
          <a:bodyPr wrap="none">
            <a:spAutoFit/>
          </a:bodyPr>
          <a:lstStyle/>
          <a:p>
            <a:r>
              <a:rPr lang="en-US">
                <a:latin typeface="Lucida Sans Unicode" pitchFamily="34" charset="0"/>
              </a:rPr>
              <a:t>7.05</a:t>
            </a:r>
          </a:p>
        </p:txBody>
      </p:sp>
      <p:pic>
        <p:nvPicPr>
          <p:cNvPr id="22532" name="Picture 2" descr="Go to fullsize image">
            <a:hlinkClick r:id="rId2"/>
          </p:cNvPr>
          <p:cNvPicPr>
            <a:picLocks noChangeAspect="1" noChangeArrowheads="1"/>
          </p:cNvPicPr>
          <p:nvPr/>
        </p:nvPicPr>
        <p:blipFill>
          <a:blip r:embed="rId3" cstate="print"/>
          <a:srcRect/>
          <a:stretch>
            <a:fillRect/>
          </a:stretch>
        </p:blipFill>
        <p:spPr bwMode="auto">
          <a:xfrm>
            <a:off x="304800" y="3581400"/>
            <a:ext cx="1524000" cy="1076325"/>
          </a:xfrm>
          <a:prstGeom prst="rect">
            <a:avLst/>
          </a:prstGeom>
          <a:noFill/>
          <a:ln w="9525">
            <a:noFill/>
            <a:miter lim="800000"/>
            <a:headEnd/>
            <a:tailEnd/>
          </a:ln>
        </p:spPr>
      </p:pic>
      <p:pic>
        <p:nvPicPr>
          <p:cNvPr id="22533" name="Picture 4" descr="View Image">
            <a:hlinkClick r:id="rId4"/>
          </p:cNvPr>
          <p:cNvPicPr>
            <a:picLocks noChangeAspect="1" noChangeArrowheads="1"/>
          </p:cNvPicPr>
          <p:nvPr/>
        </p:nvPicPr>
        <p:blipFill>
          <a:blip r:embed="rId5" cstate="print"/>
          <a:srcRect/>
          <a:stretch>
            <a:fillRect/>
          </a:stretch>
        </p:blipFill>
        <p:spPr bwMode="auto">
          <a:xfrm>
            <a:off x="2057400" y="3810000"/>
            <a:ext cx="3175000" cy="2133600"/>
          </a:xfrm>
          <a:prstGeom prst="rect">
            <a:avLst/>
          </a:prstGeom>
          <a:noFill/>
          <a:ln w="9525">
            <a:noFill/>
            <a:miter lim="800000"/>
            <a:headEnd/>
            <a:tailEnd/>
          </a:ln>
        </p:spPr>
      </p:pic>
      <p:pic>
        <p:nvPicPr>
          <p:cNvPr id="22534" name="Picture 8" descr="View Image">
            <a:hlinkClick r:id="rId6"/>
          </p:cNvPr>
          <p:cNvPicPr>
            <a:picLocks noChangeAspect="1" noChangeArrowheads="1"/>
          </p:cNvPicPr>
          <p:nvPr/>
        </p:nvPicPr>
        <p:blipFill>
          <a:blip r:embed="rId7" cstate="print"/>
          <a:srcRect/>
          <a:stretch>
            <a:fillRect/>
          </a:stretch>
        </p:blipFill>
        <p:spPr bwMode="auto">
          <a:xfrm>
            <a:off x="5638800" y="2971800"/>
            <a:ext cx="1905000" cy="3608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p:cNvSpPr>
            <a:spLocks noGrp="1"/>
          </p:cNvSpPr>
          <p:nvPr>
            <p:ph idx="1"/>
          </p:nvPr>
        </p:nvSpPr>
        <p:spPr/>
        <p:txBody>
          <a:bodyPr/>
          <a:lstStyle/>
          <a:p>
            <a:r>
              <a:rPr lang="en-US" smtClean="0"/>
              <a:t>Biomaterials are organically based building materials manufactured from recycled materials.</a:t>
            </a:r>
          </a:p>
          <a:p>
            <a:r>
              <a:rPr lang="en-US" smtClean="0"/>
              <a:t>Examples of Biomaterials are: </a:t>
            </a:r>
          </a:p>
          <a:p>
            <a:pPr lvl="1"/>
            <a:r>
              <a:rPr lang="en-US" smtClean="0"/>
              <a:t>Recycled Bricks-Bricks that are moved from demolition to reuse on a new structure.</a:t>
            </a:r>
          </a:p>
          <a:p>
            <a:pPr lvl="1"/>
            <a:r>
              <a:rPr lang="en-US" smtClean="0"/>
              <a:t>Glass crushed to make floor tiles</a:t>
            </a:r>
          </a:p>
          <a:p>
            <a:pPr lvl="1"/>
            <a:r>
              <a:rPr lang="en-US" smtClean="0"/>
              <a:t>Tires shredded and dyed to make playground and yard “mulch” chips</a:t>
            </a:r>
          </a:p>
        </p:txBody>
      </p:sp>
      <p:sp>
        <p:nvSpPr>
          <p:cNvPr id="2" name="Title 1"/>
          <p:cNvSpPr>
            <a:spLocks noGrp="1"/>
          </p:cNvSpPr>
          <p:nvPr>
            <p:ph type="title"/>
          </p:nvPr>
        </p:nvSpPr>
        <p:spPr/>
        <p:txBody>
          <a:bodyPr/>
          <a:lstStyle/>
          <a:p>
            <a:pPr fontAlgn="auto">
              <a:spcAft>
                <a:spcPts val="0"/>
              </a:spcAft>
              <a:defRPr/>
            </a:pPr>
            <a:r>
              <a:rPr lang="en-US" dirty="0" smtClean="0"/>
              <a:t>Biomaterials</a:t>
            </a:r>
            <a:endParaRPr lang="en-US" dirty="0"/>
          </a:p>
        </p:txBody>
      </p:sp>
      <p:sp>
        <p:nvSpPr>
          <p:cNvPr id="23555" name="Rectangle 3"/>
          <p:cNvSpPr>
            <a:spLocks noChangeArrowheads="1"/>
          </p:cNvSpPr>
          <p:nvPr/>
        </p:nvSpPr>
        <p:spPr bwMode="auto">
          <a:xfrm>
            <a:off x="8432800" y="6488113"/>
            <a:ext cx="711200" cy="369887"/>
          </a:xfrm>
          <a:prstGeom prst="rect">
            <a:avLst/>
          </a:prstGeom>
          <a:noFill/>
          <a:ln w="9525">
            <a:noFill/>
            <a:miter lim="800000"/>
            <a:headEnd/>
            <a:tailEnd/>
          </a:ln>
        </p:spPr>
        <p:txBody>
          <a:bodyPr wrap="none">
            <a:spAutoFit/>
          </a:bodyPr>
          <a:lstStyle/>
          <a:p>
            <a:r>
              <a:rPr lang="en-US">
                <a:latin typeface="Lucida Sans Unicode" pitchFamily="34" charset="0"/>
              </a:rPr>
              <a:t>7.05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1481138"/>
            <a:ext cx="4038600" cy="4525962"/>
          </a:xfrm>
        </p:spPr>
        <p:txBody>
          <a:bodyPr/>
          <a:lstStyle/>
          <a:p>
            <a:r>
              <a:rPr lang="en-US" sz="2400" smtClean="0"/>
              <a:t>Incandescent Lighting has been the traditional lighting source used for the past 100 plus years.</a:t>
            </a:r>
          </a:p>
          <a:p>
            <a:endParaRPr lang="en-US" sz="2400" smtClean="0"/>
          </a:p>
        </p:txBody>
      </p:sp>
      <p:sp>
        <p:nvSpPr>
          <p:cNvPr id="6" name="Content Placeholder 5"/>
          <p:cNvSpPr>
            <a:spLocks noGrp="1"/>
          </p:cNvSpPr>
          <p:nvPr>
            <p:ph sz="half" idx="2"/>
          </p:nvPr>
        </p:nvSpPr>
        <p:spPr>
          <a:xfrm>
            <a:off x="4724400" y="457200"/>
            <a:ext cx="4038600" cy="4525963"/>
          </a:xfrm>
        </p:spPr>
        <p:txBody>
          <a:bodyPr/>
          <a:lstStyle/>
          <a:p>
            <a:r>
              <a:rPr lang="en-US" sz="2400" smtClean="0"/>
              <a:t>There are several newer more efficient light choices available today.</a:t>
            </a:r>
          </a:p>
          <a:p>
            <a:r>
              <a:rPr lang="en-US" sz="2400" smtClean="0"/>
              <a:t>Fluorescent Bulbs are more energy </a:t>
            </a:r>
            <a:r>
              <a:rPr lang="en-US" smtClean="0"/>
              <a:t>efficient</a:t>
            </a:r>
          </a:p>
          <a:p>
            <a:endParaRPr lang="en-US" smtClean="0"/>
          </a:p>
        </p:txBody>
      </p:sp>
      <p:sp>
        <p:nvSpPr>
          <p:cNvPr id="2" name="Title 1"/>
          <p:cNvSpPr>
            <a:spLocks noGrp="1"/>
          </p:cNvSpPr>
          <p:nvPr>
            <p:ph type="title"/>
          </p:nvPr>
        </p:nvSpPr>
        <p:spPr/>
        <p:txBody>
          <a:bodyPr/>
          <a:lstStyle/>
          <a:p>
            <a:pPr fontAlgn="auto">
              <a:spcAft>
                <a:spcPts val="0"/>
              </a:spcAft>
              <a:defRPr/>
            </a:pPr>
            <a:r>
              <a:rPr lang="en-US" dirty="0" smtClean="0"/>
              <a:t>Lighting</a:t>
            </a:r>
            <a:endParaRPr lang="en-US" dirty="0"/>
          </a:p>
        </p:txBody>
      </p:sp>
      <p:sp>
        <p:nvSpPr>
          <p:cNvPr id="14340" name="Rectangle 3"/>
          <p:cNvSpPr>
            <a:spLocks noChangeArrowheads="1"/>
          </p:cNvSpPr>
          <p:nvPr/>
        </p:nvSpPr>
        <p:spPr bwMode="auto">
          <a:xfrm>
            <a:off x="8432800" y="6488113"/>
            <a:ext cx="711200" cy="369887"/>
          </a:xfrm>
          <a:prstGeom prst="rect">
            <a:avLst/>
          </a:prstGeom>
          <a:noFill/>
          <a:ln w="9525">
            <a:noFill/>
            <a:miter lim="800000"/>
            <a:headEnd/>
            <a:tailEnd/>
          </a:ln>
        </p:spPr>
        <p:txBody>
          <a:bodyPr wrap="none">
            <a:spAutoFit/>
          </a:bodyPr>
          <a:lstStyle/>
          <a:p>
            <a:r>
              <a:rPr lang="en-US">
                <a:latin typeface="Lucida Sans Unicode" pitchFamily="34" charset="0"/>
              </a:rPr>
              <a:t>7.05</a:t>
            </a:r>
          </a:p>
        </p:txBody>
      </p:sp>
      <p:pic>
        <p:nvPicPr>
          <p:cNvPr id="88066" name="Picture 2" descr="http://www.reuk.co.uk/OtherImages/incandescent-light-bulb.jpg"/>
          <p:cNvPicPr>
            <a:picLocks noChangeAspect="1" noChangeArrowheads="1"/>
          </p:cNvPicPr>
          <p:nvPr/>
        </p:nvPicPr>
        <p:blipFill>
          <a:blip r:embed="rId2" cstate="print"/>
          <a:srcRect/>
          <a:stretch>
            <a:fillRect/>
          </a:stretch>
        </p:blipFill>
        <p:spPr bwMode="auto">
          <a:xfrm>
            <a:off x="914400" y="3848100"/>
            <a:ext cx="3009900" cy="3009900"/>
          </a:xfrm>
          <a:prstGeom prst="rect">
            <a:avLst/>
          </a:prstGeom>
          <a:noFill/>
          <a:ln w="9525">
            <a:noFill/>
            <a:miter lim="800000"/>
            <a:headEnd/>
            <a:tailEnd/>
          </a:ln>
        </p:spPr>
      </p:pic>
      <p:pic>
        <p:nvPicPr>
          <p:cNvPr id="88068" name="Picture 4" descr="http://2.bp.blogspot.com/_-IDBPayeKVw/S7XxIB86kSI/AAAAAAAABNM/bElbv8GOQOg/s1600/cfl_all2.jpg"/>
          <p:cNvPicPr>
            <a:picLocks noChangeAspect="1" noChangeArrowheads="1"/>
          </p:cNvPicPr>
          <p:nvPr/>
        </p:nvPicPr>
        <p:blipFill>
          <a:blip r:embed="rId3" cstate="print"/>
          <a:srcRect/>
          <a:stretch>
            <a:fillRect/>
          </a:stretch>
        </p:blipFill>
        <p:spPr bwMode="auto">
          <a:xfrm>
            <a:off x="5257800" y="3048000"/>
            <a:ext cx="3200400" cy="307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p:cTn id="25"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26"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5">
                                            <p:txEl>
                                              <p:pRg st="0" end="0"/>
                                            </p:txEl>
                                          </p:spTgt>
                                        </p:tgtEl>
                                      </p:cBhvr>
                                    </p:animEffect>
                                  </p:childTnLst>
                                </p:cTn>
                              </p:par>
                              <p:par>
                                <p:cTn id="28" presetID="29" presetClass="entr" presetSubtype="0" fill="hold" nodeType="withEffect">
                                  <p:stCondLst>
                                    <p:cond delay="0"/>
                                  </p:stCondLst>
                                  <p:childTnLst>
                                    <p:set>
                                      <p:cBhvr>
                                        <p:cTn id="29" dur="1" fill="hold">
                                          <p:stCondLst>
                                            <p:cond delay="0"/>
                                          </p:stCondLst>
                                        </p:cTn>
                                        <p:tgtEl>
                                          <p:spTgt spid="88066"/>
                                        </p:tgtEl>
                                        <p:attrNameLst>
                                          <p:attrName>style.visibility</p:attrName>
                                        </p:attrNameLst>
                                      </p:cBhvr>
                                      <p:to>
                                        <p:strVal val="visible"/>
                                      </p:to>
                                    </p:set>
                                    <p:anim calcmode="lin" valueType="num">
                                      <p:cBhvr>
                                        <p:cTn id="30" dur="1000" fill="hold"/>
                                        <p:tgtEl>
                                          <p:spTgt spid="88066"/>
                                        </p:tgtEl>
                                        <p:attrNameLst>
                                          <p:attrName>ppt_x</p:attrName>
                                        </p:attrNameLst>
                                      </p:cBhvr>
                                      <p:tavLst>
                                        <p:tav tm="0">
                                          <p:val>
                                            <p:strVal val="#ppt_x-.2"/>
                                          </p:val>
                                        </p:tav>
                                        <p:tav tm="100000">
                                          <p:val>
                                            <p:strVal val="#ppt_x"/>
                                          </p:val>
                                        </p:tav>
                                      </p:tavLst>
                                    </p:anim>
                                    <p:anim calcmode="lin" valueType="num">
                                      <p:cBhvr>
                                        <p:cTn id="31" dur="1000" fill="hold"/>
                                        <p:tgtEl>
                                          <p:spTgt spid="88066"/>
                                        </p:tgtEl>
                                        <p:attrNameLst>
                                          <p:attrName>ppt_y</p:attrName>
                                        </p:attrNameLst>
                                      </p:cBhvr>
                                      <p:tavLst>
                                        <p:tav tm="0">
                                          <p:val>
                                            <p:strVal val="#ppt_y"/>
                                          </p:val>
                                        </p:tav>
                                        <p:tav tm="100000">
                                          <p:val>
                                            <p:strVal val="#ppt_y"/>
                                          </p:val>
                                        </p:tav>
                                      </p:tavLst>
                                    </p:anim>
                                    <p:animEffect transition="in" filter="wipe(right)" prLst="gradientSize: 0.1">
                                      <p:cBhvr>
                                        <p:cTn id="32" dur="1000"/>
                                        <p:tgtEl>
                                          <p:spTgt spid="88066"/>
                                        </p:tgtEl>
                                      </p:cBhvr>
                                    </p:animEffect>
                                  </p:childTnLst>
                                </p:cTn>
                              </p:par>
                            </p:childTnLst>
                          </p:cTn>
                        </p:par>
                      </p:childTnLst>
                    </p:cTn>
                  </p:par>
                  <p:par>
                    <p:cTn id="33" fill="hold">
                      <p:stCondLst>
                        <p:cond delay="indefinite"/>
                      </p:stCondLst>
                      <p:childTnLst>
                        <p:par>
                          <p:cTn id="34" fill="hold">
                            <p:stCondLst>
                              <p:cond delay="0"/>
                            </p:stCondLst>
                            <p:childTnLst>
                              <p:par>
                                <p:cTn id="35" presetID="29" presetClass="entr" presetSubtype="0"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p:cTn id="37"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38"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6">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9" presetClass="entr" presetSubtype="0" fill="hold" nodeType="clickEffect">
                                  <p:stCondLst>
                                    <p:cond delay="0"/>
                                  </p:stCondLst>
                                  <p:childTnLst>
                                    <p:set>
                                      <p:cBhvr>
                                        <p:cTn id="43" dur="1" fill="hold">
                                          <p:stCondLst>
                                            <p:cond delay="0"/>
                                          </p:stCondLst>
                                        </p:cTn>
                                        <p:tgtEl>
                                          <p:spTgt spid="6">
                                            <p:txEl>
                                              <p:pRg st="1" end="1"/>
                                            </p:txEl>
                                          </p:spTgt>
                                        </p:tgtEl>
                                        <p:attrNameLst>
                                          <p:attrName>style.visibility</p:attrName>
                                        </p:attrNameLst>
                                      </p:cBhvr>
                                      <p:to>
                                        <p:strVal val="visible"/>
                                      </p:to>
                                    </p:set>
                                    <p:anim calcmode="lin" valueType="num">
                                      <p:cBhvr>
                                        <p:cTn id="44" dur="1000" fill="hold"/>
                                        <p:tgtEl>
                                          <p:spTgt spid="6">
                                            <p:txEl>
                                              <p:pRg st="1" end="1"/>
                                            </p:txEl>
                                          </p:spTgt>
                                        </p:tgtEl>
                                        <p:attrNameLst>
                                          <p:attrName>ppt_x</p:attrName>
                                        </p:attrNameLst>
                                      </p:cBhvr>
                                      <p:tavLst>
                                        <p:tav tm="0">
                                          <p:val>
                                            <p:strVal val="#ppt_x-.2"/>
                                          </p:val>
                                        </p:tav>
                                        <p:tav tm="100000">
                                          <p:val>
                                            <p:strVal val="#ppt_x"/>
                                          </p:val>
                                        </p:tav>
                                      </p:tavLst>
                                    </p:anim>
                                    <p:anim calcmode="lin" valueType="num">
                                      <p:cBhvr>
                                        <p:cTn id="45" dur="1000" fill="hold"/>
                                        <p:tgtEl>
                                          <p:spTgt spid="6">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6">
                                            <p:txEl>
                                              <p:pRg st="1" end="1"/>
                                            </p:txEl>
                                          </p:spTgt>
                                        </p:tgtEl>
                                      </p:cBhvr>
                                    </p:animEffect>
                                  </p:childTnLst>
                                </p:cTn>
                              </p:par>
                              <p:par>
                                <p:cTn id="47" presetID="29" presetClass="entr" presetSubtype="0" fill="hold" nodeType="withEffect">
                                  <p:stCondLst>
                                    <p:cond delay="0"/>
                                  </p:stCondLst>
                                  <p:childTnLst>
                                    <p:set>
                                      <p:cBhvr>
                                        <p:cTn id="48" dur="1" fill="hold">
                                          <p:stCondLst>
                                            <p:cond delay="0"/>
                                          </p:stCondLst>
                                        </p:cTn>
                                        <p:tgtEl>
                                          <p:spTgt spid="88068"/>
                                        </p:tgtEl>
                                        <p:attrNameLst>
                                          <p:attrName>style.visibility</p:attrName>
                                        </p:attrNameLst>
                                      </p:cBhvr>
                                      <p:to>
                                        <p:strVal val="visible"/>
                                      </p:to>
                                    </p:set>
                                    <p:anim calcmode="lin" valueType="num">
                                      <p:cBhvr>
                                        <p:cTn id="49" dur="1000" fill="hold"/>
                                        <p:tgtEl>
                                          <p:spTgt spid="88068"/>
                                        </p:tgtEl>
                                        <p:attrNameLst>
                                          <p:attrName>ppt_x</p:attrName>
                                        </p:attrNameLst>
                                      </p:cBhvr>
                                      <p:tavLst>
                                        <p:tav tm="0">
                                          <p:val>
                                            <p:strVal val="#ppt_x-.2"/>
                                          </p:val>
                                        </p:tav>
                                        <p:tav tm="100000">
                                          <p:val>
                                            <p:strVal val="#ppt_x"/>
                                          </p:val>
                                        </p:tav>
                                      </p:tavLst>
                                    </p:anim>
                                    <p:anim calcmode="lin" valueType="num">
                                      <p:cBhvr>
                                        <p:cTn id="50" dur="1000" fill="hold"/>
                                        <p:tgtEl>
                                          <p:spTgt spid="88068"/>
                                        </p:tgtEl>
                                        <p:attrNameLst>
                                          <p:attrName>ppt_y</p:attrName>
                                        </p:attrNameLst>
                                      </p:cBhvr>
                                      <p:tavLst>
                                        <p:tav tm="0">
                                          <p:val>
                                            <p:strVal val="#ppt_y"/>
                                          </p:val>
                                        </p:tav>
                                        <p:tav tm="100000">
                                          <p:val>
                                            <p:strVal val="#ppt_y"/>
                                          </p:val>
                                        </p:tav>
                                      </p:tavLst>
                                    </p:anim>
                                    <p:animEffect transition="in" filter="wipe(right)" prLst="gradientSize: 0.1">
                                      <p:cBhvr>
                                        <p:cTn id="51" dur="1000"/>
                                        <p:tgtEl>
                                          <p:spTgt spid="88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625" y="762000"/>
            <a:ext cx="8504238" cy="5337175"/>
          </a:xfrm>
        </p:spPr>
        <p:txBody>
          <a:bodyPr/>
          <a:lstStyle/>
          <a:p>
            <a:r>
              <a:rPr lang="en-US" smtClean="0"/>
              <a:t>LED – Light Emitting Diode lighting is currently the new trend in home lighting. LED lighting is highly versatile and low in power cost. LED lighting uses silicon chips and can last 100,000 hours or more. These lights use 1/4</a:t>
            </a:r>
            <a:r>
              <a:rPr lang="en-US" baseline="30000" smtClean="0"/>
              <a:t>th</a:t>
            </a:r>
            <a:r>
              <a:rPr lang="en-US" smtClean="0"/>
              <a:t> the electricity but can last 10 times longer.</a:t>
            </a:r>
          </a:p>
          <a:p>
            <a:pPr>
              <a:buFont typeface="Wingdings 3" pitchFamily="18" charset="2"/>
              <a:buNone/>
            </a:pPr>
            <a:endParaRPr lang="en-US" smtClean="0"/>
          </a:p>
        </p:txBody>
      </p:sp>
      <p:sp>
        <p:nvSpPr>
          <p:cNvPr id="2" name="Title 1"/>
          <p:cNvSpPr>
            <a:spLocks noGrp="1"/>
          </p:cNvSpPr>
          <p:nvPr>
            <p:ph type="title"/>
          </p:nvPr>
        </p:nvSpPr>
        <p:spPr>
          <a:xfrm>
            <a:off x="301752" y="228600"/>
            <a:ext cx="8534400" cy="457200"/>
          </a:xfrm>
        </p:spPr>
        <p:txBody>
          <a:bodyPr>
            <a:normAutofit fontScale="90000"/>
          </a:bodyPr>
          <a:lstStyle/>
          <a:p>
            <a:pPr fontAlgn="auto">
              <a:spcAft>
                <a:spcPts val="0"/>
              </a:spcAft>
              <a:defRPr/>
            </a:pPr>
            <a:r>
              <a:rPr lang="en-US" dirty="0" smtClean="0"/>
              <a:t>Lighting</a:t>
            </a:r>
            <a:endParaRPr lang="en-US" dirty="0"/>
          </a:p>
        </p:txBody>
      </p:sp>
      <p:sp>
        <p:nvSpPr>
          <p:cNvPr id="15363" name="Rectangle 3"/>
          <p:cNvSpPr>
            <a:spLocks noChangeArrowheads="1"/>
          </p:cNvSpPr>
          <p:nvPr/>
        </p:nvSpPr>
        <p:spPr bwMode="auto">
          <a:xfrm>
            <a:off x="8432800" y="6488113"/>
            <a:ext cx="711200" cy="369887"/>
          </a:xfrm>
          <a:prstGeom prst="rect">
            <a:avLst/>
          </a:prstGeom>
          <a:noFill/>
          <a:ln w="9525">
            <a:noFill/>
            <a:miter lim="800000"/>
            <a:headEnd/>
            <a:tailEnd/>
          </a:ln>
        </p:spPr>
        <p:txBody>
          <a:bodyPr wrap="none">
            <a:spAutoFit/>
          </a:bodyPr>
          <a:lstStyle/>
          <a:p>
            <a:r>
              <a:rPr lang="en-US">
                <a:latin typeface="Lucida Sans Unicode" pitchFamily="34" charset="0"/>
              </a:rPr>
              <a:t>7.05</a:t>
            </a:r>
          </a:p>
        </p:txBody>
      </p:sp>
      <p:pic>
        <p:nvPicPr>
          <p:cNvPr id="87044" name="Picture 4" descr="http://t1.gstatic.com/images?q=tbn:ANd9GcRK4wWWyVTUWimgvD4vunR8FSMw_VXqAPsC6DBjYbNJ3YvC1FBIA-oq422g"/>
          <p:cNvPicPr>
            <a:picLocks noChangeAspect="1" noChangeArrowheads="1"/>
          </p:cNvPicPr>
          <p:nvPr/>
        </p:nvPicPr>
        <p:blipFill>
          <a:blip r:embed="rId2" cstate="print"/>
          <a:srcRect/>
          <a:stretch>
            <a:fillRect/>
          </a:stretch>
        </p:blipFill>
        <p:spPr bwMode="auto">
          <a:xfrm>
            <a:off x="2895600" y="3581400"/>
            <a:ext cx="4038600" cy="3035300"/>
          </a:xfrm>
          <a:prstGeom prst="rect">
            <a:avLst/>
          </a:prstGeom>
          <a:noFill/>
          <a:ln w="9525">
            <a:noFill/>
            <a:miter lim="800000"/>
            <a:headEnd/>
            <a:tailEnd/>
          </a:ln>
        </p:spPr>
      </p:pic>
      <p:pic>
        <p:nvPicPr>
          <p:cNvPr id="87046" name="Picture 6" descr="http://t0.gstatic.com/images?q=tbn:ANd9GcQ06l4ywDx0agRBoVTmsnuZSHyS7gNgrNhY7T8GgJeAj7CFN0Ryvw"/>
          <p:cNvPicPr>
            <a:picLocks noChangeAspect="1" noChangeArrowheads="1"/>
          </p:cNvPicPr>
          <p:nvPr/>
        </p:nvPicPr>
        <p:blipFill>
          <a:blip r:embed="rId3" cstate="print"/>
          <a:srcRect/>
          <a:stretch>
            <a:fillRect/>
          </a:stretch>
        </p:blipFill>
        <p:spPr bwMode="auto">
          <a:xfrm>
            <a:off x="2895600" y="3581400"/>
            <a:ext cx="4267200" cy="3048000"/>
          </a:xfrm>
          <a:prstGeom prst="rect">
            <a:avLst/>
          </a:prstGeom>
          <a:noFill/>
          <a:ln w="9525">
            <a:noFill/>
            <a:miter lim="800000"/>
            <a:headEnd/>
            <a:tailEnd/>
          </a:ln>
        </p:spPr>
      </p:pic>
      <p:pic>
        <p:nvPicPr>
          <p:cNvPr id="87048" name="Picture 8" descr="http://t2.gstatic.com/images?q=tbn:ANd9GcQPORN8a85mH0l9zhwHxaD9QvA3BiPeOGBYFjYZ0A5mWdHfhY6JCBoS0nmN_Q"/>
          <p:cNvPicPr>
            <a:picLocks noChangeAspect="1" noChangeArrowheads="1"/>
          </p:cNvPicPr>
          <p:nvPr/>
        </p:nvPicPr>
        <p:blipFill>
          <a:blip r:embed="rId4" cstate="print"/>
          <a:srcRect/>
          <a:stretch>
            <a:fillRect/>
          </a:stretch>
        </p:blipFill>
        <p:spPr bwMode="auto">
          <a:xfrm>
            <a:off x="3429000" y="3429000"/>
            <a:ext cx="3200400" cy="3200400"/>
          </a:xfrm>
          <a:prstGeom prst="rect">
            <a:avLst/>
          </a:prstGeom>
          <a:noFill/>
          <a:ln w="9525">
            <a:noFill/>
            <a:miter lim="800000"/>
            <a:headEnd/>
            <a:tailEnd/>
          </a:ln>
        </p:spPr>
      </p:pic>
      <p:pic>
        <p:nvPicPr>
          <p:cNvPr id="87050" name="Picture 10" descr="http://t1.gstatic.com/images?q=tbn:ANd9GcTfKoWp9lR4ctsQuvMlIb4eqtzfOG6ShIjFtxRHWe3ScABtqhMo5g"/>
          <p:cNvPicPr>
            <a:picLocks noChangeAspect="1" noChangeArrowheads="1"/>
          </p:cNvPicPr>
          <p:nvPr/>
        </p:nvPicPr>
        <p:blipFill>
          <a:blip r:embed="rId5" cstate="print"/>
          <a:srcRect/>
          <a:stretch>
            <a:fillRect/>
          </a:stretch>
        </p:blipFill>
        <p:spPr bwMode="auto">
          <a:xfrm>
            <a:off x="2819400" y="3581400"/>
            <a:ext cx="4329113" cy="2971800"/>
          </a:xfrm>
          <a:prstGeom prst="rect">
            <a:avLst/>
          </a:prstGeom>
          <a:noFill/>
          <a:ln w="9525">
            <a:noFill/>
            <a:miter lim="800000"/>
            <a:headEnd/>
            <a:tailEnd/>
          </a:ln>
        </p:spPr>
      </p:pic>
      <p:pic>
        <p:nvPicPr>
          <p:cNvPr id="87052" name="Picture 12" descr="http://t2.gstatic.com/images?q=tbn:ANd9GcTo2_JmsbEPIxTlPW4Dt0l7WIFz_fbGQqdspDwZ92-u_OhoVyTo1xrXD-U2kw"/>
          <p:cNvPicPr>
            <a:picLocks noChangeAspect="1" noChangeArrowheads="1"/>
          </p:cNvPicPr>
          <p:nvPr/>
        </p:nvPicPr>
        <p:blipFill>
          <a:blip r:embed="rId6" cstate="print"/>
          <a:srcRect/>
          <a:stretch>
            <a:fillRect/>
          </a:stretch>
        </p:blipFill>
        <p:spPr bwMode="auto">
          <a:xfrm>
            <a:off x="2895600" y="3581400"/>
            <a:ext cx="4267200" cy="304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7044"/>
                                        </p:tgtEl>
                                        <p:attrNameLst>
                                          <p:attrName>style.visibility</p:attrName>
                                        </p:attrNameLst>
                                      </p:cBhvr>
                                      <p:to>
                                        <p:strVal val="visible"/>
                                      </p:to>
                                    </p:set>
                                    <p:animEffect transition="in" filter="fade">
                                      <p:cBhvr>
                                        <p:cTn id="32" dur="2000"/>
                                        <p:tgtEl>
                                          <p:spTgt spid="8704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87044"/>
                                        </p:tgtEl>
                                      </p:cBhvr>
                                    </p:animEffect>
                                    <p:set>
                                      <p:cBhvr>
                                        <p:cTn id="37" dur="1" fill="hold">
                                          <p:stCondLst>
                                            <p:cond delay="1999"/>
                                          </p:stCondLst>
                                        </p:cTn>
                                        <p:tgtEl>
                                          <p:spTgt spid="87044"/>
                                        </p:tgtEl>
                                        <p:attrNameLst>
                                          <p:attrName>style.visibility</p:attrName>
                                        </p:attrNameLst>
                                      </p:cBhvr>
                                      <p:to>
                                        <p:strVal val="hidden"/>
                                      </p:to>
                                    </p:set>
                                  </p:childTnLst>
                                </p:cTn>
                              </p:par>
                              <p:par>
                                <p:cTn id="38" presetID="10" presetClass="entr" presetSubtype="0" fill="hold" nodeType="withEffect">
                                  <p:stCondLst>
                                    <p:cond delay="0"/>
                                  </p:stCondLst>
                                  <p:childTnLst>
                                    <p:set>
                                      <p:cBhvr>
                                        <p:cTn id="39" dur="1" fill="hold">
                                          <p:stCondLst>
                                            <p:cond delay="0"/>
                                          </p:stCondLst>
                                        </p:cTn>
                                        <p:tgtEl>
                                          <p:spTgt spid="87046"/>
                                        </p:tgtEl>
                                        <p:attrNameLst>
                                          <p:attrName>style.visibility</p:attrName>
                                        </p:attrNameLst>
                                      </p:cBhvr>
                                      <p:to>
                                        <p:strVal val="visible"/>
                                      </p:to>
                                    </p:set>
                                    <p:animEffect transition="in" filter="fade">
                                      <p:cBhvr>
                                        <p:cTn id="40" dur="2000"/>
                                        <p:tgtEl>
                                          <p:spTgt spid="8704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nodeType="clickEffect">
                                  <p:stCondLst>
                                    <p:cond delay="0"/>
                                  </p:stCondLst>
                                  <p:childTnLst>
                                    <p:animEffect transition="out" filter="fade">
                                      <p:cBhvr>
                                        <p:cTn id="44" dur="2000"/>
                                        <p:tgtEl>
                                          <p:spTgt spid="87046"/>
                                        </p:tgtEl>
                                      </p:cBhvr>
                                    </p:animEffect>
                                    <p:set>
                                      <p:cBhvr>
                                        <p:cTn id="45" dur="1" fill="hold">
                                          <p:stCondLst>
                                            <p:cond delay="1999"/>
                                          </p:stCondLst>
                                        </p:cTn>
                                        <p:tgtEl>
                                          <p:spTgt spid="87046"/>
                                        </p:tgtEl>
                                        <p:attrNameLst>
                                          <p:attrName>style.visibility</p:attrName>
                                        </p:attrNameLst>
                                      </p:cBhvr>
                                      <p:to>
                                        <p:strVal val="hidden"/>
                                      </p:to>
                                    </p:set>
                                  </p:childTnLst>
                                </p:cTn>
                              </p:par>
                              <p:par>
                                <p:cTn id="46" presetID="10" presetClass="entr" presetSubtype="0" fill="hold" nodeType="withEffect">
                                  <p:stCondLst>
                                    <p:cond delay="0"/>
                                  </p:stCondLst>
                                  <p:childTnLst>
                                    <p:set>
                                      <p:cBhvr>
                                        <p:cTn id="47" dur="1" fill="hold">
                                          <p:stCondLst>
                                            <p:cond delay="0"/>
                                          </p:stCondLst>
                                        </p:cTn>
                                        <p:tgtEl>
                                          <p:spTgt spid="87052"/>
                                        </p:tgtEl>
                                        <p:attrNameLst>
                                          <p:attrName>style.visibility</p:attrName>
                                        </p:attrNameLst>
                                      </p:cBhvr>
                                      <p:to>
                                        <p:strVal val="visible"/>
                                      </p:to>
                                    </p:set>
                                    <p:animEffect transition="in" filter="fade">
                                      <p:cBhvr>
                                        <p:cTn id="48" dur="2000"/>
                                        <p:tgtEl>
                                          <p:spTgt spid="87052"/>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nodeType="clickEffect">
                                  <p:stCondLst>
                                    <p:cond delay="0"/>
                                  </p:stCondLst>
                                  <p:childTnLst>
                                    <p:animEffect transition="out" filter="fade">
                                      <p:cBhvr>
                                        <p:cTn id="52" dur="2000"/>
                                        <p:tgtEl>
                                          <p:spTgt spid="87052"/>
                                        </p:tgtEl>
                                      </p:cBhvr>
                                    </p:animEffect>
                                    <p:set>
                                      <p:cBhvr>
                                        <p:cTn id="53" dur="1" fill="hold">
                                          <p:stCondLst>
                                            <p:cond delay="1999"/>
                                          </p:stCondLst>
                                        </p:cTn>
                                        <p:tgtEl>
                                          <p:spTgt spid="87052"/>
                                        </p:tgtEl>
                                        <p:attrNameLst>
                                          <p:attrName>style.visibility</p:attrName>
                                        </p:attrNameLst>
                                      </p:cBhvr>
                                      <p:to>
                                        <p:strVal val="hidden"/>
                                      </p:to>
                                    </p:set>
                                  </p:childTnLst>
                                </p:cTn>
                              </p:par>
                              <p:par>
                                <p:cTn id="54" presetID="10" presetClass="entr" presetSubtype="0" fill="hold" nodeType="withEffect">
                                  <p:stCondLst>
                                    <p:cond delay="0"/>
                                  </p:stCondLst>
                                  <p:childTnLst>
                                    <p:set>
                                      <p:cBhvr>
                                        <p:cTn id="55" dur="1" fill="hold">
                                          <p:stCondLst>
                                            <p:cond delay="0"/>
                                          </p:stCondLst>
                                        </p:cTn>
                                        <p:tgtEl>
                                          <p:spTgt spid="87048"/>
                                        </p:tgtEl>
                                        <p:attrNameLst>
                                          <p:attrName>style.visibility</p:attrName>
                                        </p:attrNameLst>
                                      </p:cBhvr>
                                      <p:to>
                                        <p:strVal val="visible"/>
                                      </p:to>
                                    </p:set>
                                    <p:animEffect transition="in" filter="fade">
                                      <p:cBhvr>
                                        <p:cTn id="56" dur="2000"/>
                                        <p:tgtEl>
                                          <p:spTgt spid="87048"/>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xit" presetSubtype="0" fill="hold" nodeType="clickEffect">
                                  <p:stCondLst>
                                    <p:cond delay="0"/>
                                  </p:stCondLst>
                                  <p:childTnLst>
                                    <p:animEffect transition="out" filter="fade">
                                      <p:cBhvr>
                                        <p:cTn id="60" dur="2000"/>
                                        <p:tgtEl>
                                          <p:spTgt spid="87048"/>
                                        </p:tgtEl>
                                      </p:cBhvr>
                                    </p:animEffect>
                                    <p:set>
                                      <p:cBhvr>
                                        <p:cTn id="61" dur="1" fill="hold">
                                          <p:stCondLst>
                                            <p:cond delay="1999"/>
                                          </p:stCondLst>
                                        </p:cTn>
                                        <p:tgtEl>
                                          <p:spTgt spid="87048"/>
                                        </p:tgtEl>
                                        <p:attrNameLst>
                                          <p:attrName>style.visibility</p:attrName>
                                        </p:attrNameLst>
                                      </p:cBhvr>
                                      <p:to>
                                        <p:strVal val="hidden"/>
                                      </p:to>
                                    </p:set>
                                  </p:childTnLst>
                                </p:cTn>
                              </p:par>
                              <p:par>
                                <p:cTn id="62" presetID="10" presetClass="entr" presetSubtype="0" fill="hold" nodeType="withEffect">
                                  <p:stCondLst>
                                    <p:cond delay="0"/>
                                  </p:stCondLst>
                                  <p:childTnLst>
                                    <p:set>
                                      <p:cBhvr>
                                        <p:cTn id="63" dur="1" fill="hold">
                                          <p:stCondLst>
                                            <p:cond delay="0"/>
                                          </p:stCondLst>
                                        </p:cTn>
                                        <p:tgtEl>
                                          <p:spTgt spid="87050"/>
                                        </p:tgtEl>
                                        <p:attrNameLst>
                                          <p:attrName>style.visibility</p:attrName>
                                        </p:attrNameLst>
                                      </p:cBhvr>
                                      <p:to>
                                        <p:strVal val="visible"/>
                                      </p:to>
                                    </p:set>
                                    <p:animEffect transition="in" filter="fade">
                                      <p:cBhvr>
                                        <p:cTn id="64" dur="2000"/>
                                        <p:tgtEl>
                                          <p:spTgt spid="87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Plastics have replaced most traditional copper water lines. Pex plumbing is a flexible plastic line ideal for new home construction and for replacing plumbing in an older home.</a:t>
            </a:r>
          </a:p>
          <a:p>
            <a:pPr>
              <a:buFont typeface="Wingdings 3" pitchFamily="18" charset="2"/>
              <a:buNone/>
            </a:pPr>
            <a:endParaRPr lang="en-US" smtClean="0"/>
          </a:p>
          <a:p>
            <a:r>
              <a:rPr lang="en-US" smtClean="0"/>
              <a:t>The greatest advantage of plastics is that they are lightweight, easy to install and because of their flexibility can be formed into nearly any desired shape.</a:t>
            </a:r>
          </a:p>
        </p:txBody>
      </p:sp>
      <p:sp>
        <p:nvSpPr>
          <p:cNvPr id="2" name="Title 1"/>
          <p:cNvSpPr>
            <a:spLocks noGrp="1"/>
          </p:cNvSpPr>
          <p:nvPr>
            <p:ph type="title"/>
          </p:nvPr>
        </p:nvSpPr>
        <p:spPr/>
        <p:txBody>
          <a:bodyPr/>
          <a:lstStyle/>
          <a:p>
            <a:pPr fontAlgn="auto">
              <a:spcAft>
                <a:spcPts val="0"/>
              </a:spcAft>
              <a:defRPr/>
            </a:pPr>
            <a:r>
              <a:rPr lang="en-US" dirty="0" smtClean="0"/>
              <a:t>Plumbing</a:t>
            </a:r>
            <a:endParaRPr lang="en-US" dirty="0"/>
          </a:p>
        </p:txBody>
      </p:sp>
      <p:sp>
        <p:nvSpPr>
          <p:cNvPr id="16387" name="Rectangle 3"/>
          <p:cNvSpPr>
            <a:spLocks noChangeArrowheads="1"/>
          </p:cNvSpPr>
          <p:nvPr/>
        </p:nvSpPr>
        <p:spPr bwMode="auto">
          <a:xfrm>
            <a:off x="8432800" y="6488113"/>
            <a:ext cx="711200" cy="369887"/>
          </a:xfrm>
          <a:prstGeom prst="rect">
            <a:avLst/>
          </a:prstGeom>
          <a:noFill/>
          <a:ln w="9525">
            <a:noFill/>
            <a:miter lim="800000"/>
            <a:headEnd/>
            <a:tailEnd/>
          </a:ln>
        </p:spPr>
        <p:txBody>
          <a:bodyPr wrap="none">
            <a:spAutoFit/>
          </a:bodyPr>
          <a:lstStyle/>
          <a:p>
            <a:r>
              <a:rPr lang="en-US">
                <a:latin typeface="Lucida Sans Unicode" pitchFamily="34" charset="0"/>
              </a:rPr>
              <a:t>7.05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43"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
                                        <p:tgtEl>
                                          <p:spTgt spid="3">
                                            <p:txEl>
                                              <p:pRg st="0" end="0"/>
                                            </p:txEl>
                                          </p:spTgt>
                                        </p:tgtEl>
                                      </p:cBhvr>
                                    </p:animEffect>
                                    <p:anim calcmode="lin" valueType="num">
                                      <p:cBhvr>
                                        <p:cTn id="16"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3"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
                                        <p:tgtEl>
                                          <p:spTgt spid="3">
                                            <p:txEl>
                                              <p:pRg st="2" end="2"/>
                                            </p:txEl>
                                          </p:spTgt>
                                        </p:tgtEl>
                                      </p:cBhvr>
                                    </p:animEffect>
                                    <p:anim calcmode="lin" valueType="num">
                                      <p:cBhvr>
                                        <p:cTn id="25"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Pex</a:t>
            </a:r>
          </a:p>
        </p:txBody>
      </p:sp>
      <p:sp>
        <p:nvSpPr>
          <p:cNvPr id="2" name="Title 1"/>
          <p:cNvSpPr>
            <a:spLocks noGrp="1"/>
          </p:cNvSpPr>
          <p:nvPr>
            <p:ph type="title"/>
          </p:nvPr>
        </p:nvSpPr>
        <p:spPr/>
        <p:txBody>
          <a:bodyPr/>
          <a:lstStyle/>
          <a:p>
            <a:pPr fontAlgn="auto">
              <a:spcAft>
                <a:spcPts val="0"/>
              </a:spcAft>
              <a:defRPr/>
            </a:pPr>
            <a:r>
              <a:rPr lang="en-US" dirty="0" smtClean="0"/>
              <a:t>Plumbing</a:t>
            </a:r>
            <a:endParaRPr lang="en-US" dirty="0"/>
          </a:p>
        </p:txBody>
      </p:sp>
      <p:sp>
        <p:nvSpPr>
          <p:cNvPr id="17411" name="Rectangle 3"/>
          <p:cNvSpPr>
            <a:spLocks noChangeArrowheads="1"/>
          </p:cNvSpPr>
          <p:nvPr/>
        </p:nvSpPr>
        <p:spPr bwMode="auto">
          <a:xfrm>
            <a:off x="8432800" y="6488113"/>
            <a:ext cx="711200" cy="369887"/>
          </a:xfrm>
          <a:prstGeom prst="rect">
            <a:avLst/>
          </a:prstGeom>
          <a:noFill/>
          <a:ln w="9525">
            <a:noFill/>
            <a:miter lim="800000"/>
            <a:headEnd/>
            <a:tailEnd/>
          </a:ln>
        </p:spPr>
        <p:txBody>
          <a:bodyPr wrap="none">
            <a:spAutoFit/>
          </a:bodyPr>
          <a:lstStyle/>
          <a:p>
            <a:r>
              <a:rPr lang="en-US">
                <a:latin typeface="Lucida Sans Unicode" pitchFamily="34" charset="0"/>
              </a:rPr>
              <a:t>7.05</a:t>
            </a:r>
          </a:p>
        </p:txBody>
      </p:sp>
      <p:pic>
        <p:nvPicPr>
          <p:cNvPr id="84994" name="Picture 2" descr="http://t0.gstatic.com/images?q=tbn:ANd9GcR0iuZUi7WpHoGumvQFIsRmo-MuquZvi8t9qqoG0wZOYEat9cJ88Q"/>
          <p:cNvPicPr>
            <a:picLocks noChangeAspect="1" noChangeArrowheads="1"/>
          </p:cNvPicPr>
          <p:nvPr/>
        </p:nvPicPr>
        <p:blipFill>
          <a:blip r:embed="rId2" cstate="print"/>
          <a:srcRect/>
          <a:stretch>
            <a:fillRect/>
          </a:stretch>
        </p:blipFill>
        <p:spPr bwMode="auto">
          <a:xfrm>
            <a:off x="228600" y="2590800"/>
            <a:ext cx="4267200" cy="3195638"/>
          </a:xfrm>
          <a:prstGeom prst="rect">
            <a:avLst/>
          </a:prstGeom>
          <a:noFill/>
          <a:ln w="9525">
            <a:noFill/>
            <a:miter lim="800000"/>
            <a:headEnd/>
            <a:tailEnd/>
          </a:ln>
        </p:spPr>
      </p:pic>
      <p:sp>
        <p:nvSpPr>
          <p:cNvPr id="17413" name="AutoShape 4" descr="data:image/jpg;base64,/9j/4AAQSkZJRgABAQAAAQABAAD/2wBDAAkGBwgHBgkIBwgKCgkLDRYPDQwMDRsUFRAWIB0iIiAdHx8kKDQsJCYxJx8fLT0tMTU3Ojo6Iys/RD84QzQ5Ojf/2wBDAQoKCg0MDRoPDxo3JR8lNzc3Nzc3Nzc3Nzc3Nzc3Nzc3Nzc3Nzc3Nzc3Nzc3Nzc3Nzc3Nzc3Nzc3Nzc3Nzc3Nzf/wAARCACxANIDASIAAhEBAxEB/8QAHAAAAgMBAQEBAAAAAAAAAAAABQYDBAcAAgEI/8QASxAAAgECBAMEBgYHBgQEBwAAAQIDBBEABRIhBjFBEyJRYQcUMnGBkRUjobHB0SRCUmJykvAWMzZzsuE0Q1OiJTVEwlRjdHWC0vH/xAAaAQACAwEBAAAAAAAAAAAAAAADBAECBQYA/8QAKxEAAgIBBAEDAwQDAQAAAAAAAAECEQMEEiExIjJBUQUTcRQzQmEjgeHw/9oADAMBAAIRAxEAPwBWXKO1MjppbT0O3yvz/L34u5ZW5xlAKoe2pv8AoS7qB5X5Yoz5y9DOYZxC4vqsbpcEXHlywWpM2gqojpDBwhIDAEbC/MYSlurlG7Nw3bV7DDlWeUFYFWImin5dg+yk+XT5WPlg9FXW+rqVtq5EG+/9fHCbWZREY4XkXQZlD3/etf8AHH2CrzLLvqyfW6fkUc94DyP53wBxRVxvof4pBpGltSj7MTI4PLlhSy7NaepYCkmMco2ML7H+vdfBuCtW4Eo0t44E4FeUEPWgjsbFAh06+YJsDa3PriyHSoAGwBGxHI4GurSl5UkAcqAu21wQQSefTFinWQwIKgr2l99JFufl8MeT2lGrA/E3DSZlTy+rqIqiUWaQDZrctX54V6ZYMjqKlcxjMDKysBpuX2N7ePvxoqSs6yRgBijgWe/LEOdZPS5pSdlUJ2g3Kk7MhtzBweM90aZR3FmUV2byx5m1TlkCqxJX63cuN7m1tjtz8Dh7yyKrljFRUUxidhbRIRYfLp8jihTcPUlHUFpmklIJK/q+Phuefji3mfEeXUAC1tfGrMe7Gh1N8hiMrTdRReG6uSt/ZTLPXXrcyeSvqZG1EHZAfIDp0xcqYIjSrT0MUNN2bBoyqDusOWy/I+ROBQ4ietzIUeXQAKoHaT1DWVB17vMn3nClxLmddmFQ/qdZMtDayKp0iRf2rXvY9PK2PRhOXqYRL2XY4VHFFJTMY8zlWGoXd49WoE/u2/GxwNzDiWWsiMGXxvArEapGNm0+VuV/nhGyqkSdFdoNKjwX28OGQZTJWVPq7nTCPalB3Ity9/TFpRhHocw4Khvy9ewLznNK31OGOMGohdzD2EJZAoAvto3+d+uAcdKmp2pKSthlVdSrKdetiQLDujffG3UeW01JGFhHIbaRYnwvb5c8UuIYFefLSIx3J7gczYEYtDUUqSEJ41knfsZ1S5VmfEVFT5X2Kiooi57edivZgsO6V3B3v0ww0Ho0pVtJm9fLUuw70UKiOP4Af7YYctp6ODMKuqSoVqidyphBFyL3B5+WLdXWeroZJpYKaIC5Lm1h8cRPPkfAJ4safBnfHPCdJliw1eWwGOlACSR3JsSdjc4a+AszOZZIkbkmemtE58Rbun5fdixl8lHxLl1XAky1MRfsWdeQNuhI8+mM+yutzHhnOKujgYdqGMDh1uCQ2x+/+bD+FPUYHB+pC2T/ABZFJdM1xQQu4I95vgTnOeZflkcjTVcJlA2h13ZiBsLDfnt8cL9RPU5isNDVT1IrJlLqIm0gAe0T0t7IHxwnZvkdblswaphZRMxWMgW1EMenPw+eAYNPumlYSc6hdAyaVnlllkYlpSWf965336YlylXbMqFkXWUqFCA9Tcm334uNlnZQxyu4LNE5C29m0mgfbv8ADE2WVFPlnEkEM5X1KlrO0drE8tunPG3kVQaQjB3Kx37XODv2MY8tbf8A7Y7BE8U5GTdY5SDyPqrY7GNTNC/6M6z6iBjV05x93lzQ7r+IxVyOnVcwBC27jXP/AOJwwTRdtSopsS0QQ+8Db7VI+OK2VQhK1S6HTY6vdbfAlLxo09ViW/cvcPekpamDL8nmo5GQkG4A/dFsJdPxJmcJtPGkyjodj9mNM9I0CS0GWGMWQ6io8BpGM1kprSlSCPDriIbapoTUJPyTPGYZ0Mxjj107wNDIsl1a+17bHmMMeR8XyS1LUs+maBfYkd7O3Tra+ARorxgFLmx9/TEFZlilAUG3euPCzYlxhLii6jNKzVaPMElUNSyB+pjbY/I/154J0ldHIQpIVuoO3/8AMYlk3rsOb00EM8sas9rBjbr0+GHarz+syiojizanMsDreOohFnVetxyPwwL9O29q5BvJFK3waWEBCsh7334lD25jfrhTyfPUqYe1oZ46mLkwU2ZfeOYPwww09bDUoOyO/VT7Q/PAZQcXR61IHZmvaVAjItqFgehwl5xwlDT1iSxRaY1NyvTnh2q3AqA17hTc2wSq4YqmmiWVC2+xXmBbn7sRjk+gsltozCrpZJan6Po2QfSG87lfYC7G3kRYYrZ3kaZWKcI7O8t2diLb7fZb7sNmX5ZVTZnmFXBEXWALABq3/bJHzGAXENW1VMtPo0NE5vfxvywfI2qiMfT4qeWwZTqZ6jXIxOgADp9n9dcaFkOWLFRwzhlbWtwNAwgBcwQIuWGNHb2pHF7fD5nGn8PRTR8PUS1Tl5xEA7EWucCavsN9Qzc7I9Ihz7MqLITGtdKweUExoiElrc/vGEhuMEz2otQUcqCnuytNzckWtYfnhz40oqKpkopsweNViVrNIQAASL89umFiXMskkaGDLqiOdoJFd1gXYL77AH54uoxXSM7FzJNsBpS5tWMPVrU9SshMmpiugHoLb4KQ8K1dTGRXzGQsCDpW3MeJJxTm4nWhkqMwoqPUKlyiiVtNre7zGAk/G+e1M4WOeOnj56Iox4+JucEUZyJyNRdGm8LZJT5LSGnpk0hpA7HUSSdhzOEn0kQQU/F9cVdQZIVk7p9mS19/l9uGD0XVlTmFFXzVUskr+tbapNWkWvYeGF70kR24xrGPst2Yvb9wYf8ApyazNfJnayXhYRyziKORaeppcrimro4tEsruFt19rpe2FzifiKpzqqgmYxL6qpCCEsVDXve559OmBLZhJRUU8UViHYdOvTEUMLClXtbiUt3hflc3w/i06jmbQpPM5Y+WfEmnnkjjeRyEcooJvpXnYfE3x50OHkkS5MZB1eG/X42wRo6VIp1Z2OkTozOFuFDb2+Q+zFedHd37EMFAdt9tS6ibn+trDDDS6ZWMvgdKfiLhP1eLt8tqjLoGshb3a2/XHYSEoapkVliJBFwRbHYX/T4g/wB6Y2R2McbEW0gX+BuPvOL0FHCoVols563vgJTqezsrsNmG3ibEYNZIkslfAXmYwsw+rI2+eOecfc6vUvwUhv4npBV0NAHYgqm4AGxsNrYTpchvJeJ1v/Bvhx459ap/VPo/s0uXLhl67YU1zDNg41U8DgeDEYq1K+DNxS8SCsyt4PVgCpDvYkX8sfPouRnqUWLVoLA2It7RxfeuqKlojNQlDGSwAcHXsBb7cTwZikBnmkp5Prneyhble+Tvj1yQyn4sXaDKniz2jkMbCzm9x+6cMvHtFGcry2UKA5uhPla/4HEFDXU9VmcCrcOWbSpQi9gcFuOk1ZDQ2sH1iwP8JwzpcjWWMjO1cN0aMidKiilE9HI8U8f6yHnY9fHDJlfGraV+lBe1v0mEWI8yv5YozU4kJOmzKwO/UH+hihU0ZW7R8rah/Xy+eN3Pp8eV3XZjYc88aNOpsxSvgWeOZZ05CWI3HuPnhpy2cS08B6qxU/yn8sIfB9HCKJzQs8J+rLjbVrsQQfG/3Ycvo6SFYZVmCG1+6n4Y5rLj+3No3FNTgjxw08cdDmdRKRYVszFuqgWF7+4YzuvlNTXzVDCzSOXYHoSb2+AsMOEMvq3CldHcAy1skZY8yC+/2XwqrGR9ew3LFvx/A4NmS3Gh9HhUJTfZQmz6oyRJ1pYYpNb6Q8hN1sLXFvHGpcLVMtfw1l1XUEGWaEM5UWF9+mMoSiSv7OnlcKNd2JNrbY2Hh6CGDI6KGD+7SOy+Ft8C8aoH9Sg45b+RO9L9PFUrlUUyk6lk0sByPdwmcH0hjrpY5rE6E+ABP540L0m5dPXvlbU6ahGHLbgW9n8sLGXZVJlrtJVyQgkBCqvdgL8z8PvwVySjQng5aAGeKsWU05Ft62ZS3IbE4F5fRS1UrdlGzHTzAth6V8qWmWVgtTTB2eEquu7bEkX688VIuMstM5hpqCcyC/tlU+Fr7YiEpVSQTKknbYwei6ino8qq1qEZJGmVrEH9m2xtv8MBvSRllY/FE1UWXsJEREW5JDBCTt8MMvo6zxs9pq+VqZIBBMqaQ5N9r77YWfSdmVbFxTLSRTssUMUcsYVRcOVIuDa552+OG9E5LMjM1lODQuZdkokzCmhnIaJ3jsW2uWUuuPtVl8UDyM1QiJ21QoB8UFx8ybDFaB5jNE1nZVMdhe21wq28t7Y8Tq88kirpYKZGOk3N17x2Hu2xt8KV2Zltxqi+ZMuhqFWKYzAtT3su2oAmRb9LXGIqyvpqWeYrTFtD1C99rBlk2X4rirJQiMNIsgaSMRyhQQAdZt18Nj154JQxPLXLponExzHQUkPd3XZLgWve/wBnngcpILBNHuk4tqaWlhply+jdYY1jDMm7WFrnHYXz2ykhhpI2K3G3ljsRUfgJbG2CGgZwkM1meSniNiNRGje55A3PXDhwPQ0b5RSySUdRFN2jENKWIbcEWI2I5DCUkiRxsqIg1ylzpULew7vs4d+FM3NLRUeXhEkQbA9odS3PvOOcbR0+rxTjBWE+Nb6qSx6Pf7MLAKg3IF/MYb+LxEXpRKEPdYgN8MLYipy3djjwKfqFMHoKxYNLAR4np7sSwIrvLdVPffmP32x0jRJUoioLiNidzy2xLTRCSMtZlBZzsSP1ziLGb8GR0yKa2LSo1Am3xBwS46RfoKhJsbNfl+7ipTUkKVcb2OsHr7sHs/oIq7I0FVJoEMJe4NgO71wXC/JCWZmVQxpLZe6NrXHxH/tx5ngDLHq06rlLHzHP+a+KkUsqRfXRXU95pkYaALA3BO5Pe3HniWfMlaNI1NmLjSGUgkDcc+m/PHSqVGJVjPwVUMlVLTSBgsqpIGPUjYj5WxodTtSxbW7oxl+S1cP0pDKkishkUKQ3UizDGo1Kk0se36uMfXxX3LXuaGkfik/YUKmwy+SA8/XZjp+IA+/AyvgSKJzyZCwA+BP44+5hndDQZrVwVEjArMzMiKWIBJ3sOmA1VnbVLSLDSVD3N7aQLi2m/PfrthfIrkbuhe3GuT3SExzwsEDEG2k+8jGpcPSdtkVHINPeW/c5dcZPk4qjm9CKuJ9IlFxAA2oG2xHMe/rjZ6Knjp6OKKFFREFgq8hgW2gf1PIpSVCP6WPX5JMopstleN5+0DMhsQLLhYpaCDLqxqaMkzClftXJuSxtth99ITRQJQTuJCy61URtY72wl5VX082YssdBHG2lnLsxLNz8cWk30KaZeKYEWAjgvLSoOuOZrW58vH44go6CSaogcUk5cSKSVQkN3hvfB+vzKpXhaDMYmhjkkqGXZBZe70B/hwrtm+dVTAtX1OljYhGIsPhywXHJ0VzRtmo+jvKajLI83aoWNVnqRJGiMTpFjsfnir6RKXtajKNdNEYmqLPUmXSynSdttzsL3Ph549+ioVL02YmseRjrjVWe+orY48+kYVa1lJEIqZ4Kd0dJJWOrW21iB+r54vgi3mQnnklBmcRx5d9GPIJJJZ/VKdhYAMr9oBa/O2kA/HBGOSIy9lBSM7R1VWpWU3ZlMZsrWHe3BPvGIilR2JjaemQJA0RVUFyiOTpJ8b8j4Y9qUkqF7fNHYmUMzLsd1Gp7+I5Y3Fi+TKln+DwZJpKCbsqeIasuhQmVdLNplFyt+v4X8MSyV1QHkl9ZiDivjnIDagTpbcEeHLpinpotld5XkKiw3AEt+7bbcY5ZKBpFWlikSNnIsbc1Hfv7ydsS8aREcrkUmLEk9q7XPO3P5747ErzRl27ONglzp3B2x2I2x+AvIW7MWXYeGGPhyjjhzSB1QBr7keZwAUXKAdTzww8OuTX04cjtGb2B03xzCs7XXLwD/pIp4Z56ATBjZXtY+JGFZckpW2JkA8nOHLjelr6iponoqYzKqOHO21yMLnY1kK3qomh3t3kIxOR8mTgXguT5R5TBEzqvaESQOpux23XE5okkpKdBNKpTWO65BIDnFigAPa2kBPYPa5/h8cfVbVR0rBkBIe4Aub6zgYZ9UVsto3hzKJvWp3Uahod7g7Hphj4jrXy/KaVIYe0E0bRm59nu8/PAXLyDmEYMlzc90bnkcGOLohJl9ADJpAJPLyGL437i2VeSRlyUk8bIoqZB3RrAFrCygaQD3TYDfHxqWoa7FopAyBfrB+r4na5Ple2CksUcb7MWCyMp+H9DFWQ6SADZADf4X/LHRRW6NmM/F0URDJFOrCkiax0h9Wg7G4YaT3Rt032xsglZ6ZEKqHSynSxIOw3BO+MtzQqWkUb6ZgFH8x/HGpUkemGEWGns0P2YQ18aSGtLK7RlFbT171tWYaOnjiDsutWvbcX035gbbHENTQzgqKmsYatnRdla1tx4HxwdWQmKtI/6jn5t/tipmShqmXXvochfLc/lhHK6kdTo8ScEmUaUQZTUQ5hJIXlhYEyObBrGwvbnjW+Gqtq/JKWqYAdopI0nbmRt8sZbAlPNL2dVGrxWJKsuoE9LjGp8JpGnD1EIlCppNgq2A3PTA48iX1RKEkkL3pRjppRlS1MkqXMmnsza/Im5wrcM+peuRGASdo8bsqSTFiQo32vt/vhp9LFPNPBlphXVpZ7r4ggYTOCJNOf9nJDBABFIxJFjcjx88FlFMRwSe0kqM1aHg6hqqbLYWEtU6rEw1KgA58ue3h1wE/tJxFVRFabLygOwVaY2tbnc7YapqbNa/hGjpqGV4q01DMxSK4t4AAeY+WBacBcVTIDLmNQAeiqV+y4xMNqRXLJtjV6KJ8zqIs0+l1dXWSPSGQLtY8sCvShFUtxaW1t6v6tH3A+19+nXlhm9HvDlbw/BXJmE8kzzsrL2j3sAD4E+OFr0nU8UnHEBFJO83q8ZEgbuDnta3PDGm/cTEtQvB/gTKinpjUVLNVIqseaqSBY3Uj3k2+eIYoKUyxxtJISS4IC9Du/y6eOLSQr6u8gpjpaG+hm33cgfEc8eou7mcapBAoWV7sR+zbcX6GxvjdTMamVYngBjA7VmCxtvuBc2QgffiRGgJURU7AdvKveY3J0gk/HlbpjkkbTCjGJbxxAKAP1juOXyx7WUvVKrVOv9KkF1U2sFXb4YiTCY1yDFmTSLK8Yt7ALWXyx2JVJKg63a49oi1/PHYFQ1YwwKzMFAvpuvUc7Fd+lwcXeHZBJnMVQszgswBjkY2Vr+H9dcVKeIyRmBx3lPZnSbArzU/bz93niTLlR8wTtoZZVuL9md3HiPPHN0dtlX3Fya7PVaZBFUtHGx9jUw7423x8jqFlUtEyuAbd3ocZRnfqUk5FBWVdSqyyalqfaiO3dHW3TfqDgFmNTUUiK1PM8bnke2Cj43GIcN0qMn9Ntx7zW86zLL6WoUVlRHB9Wy2Y6dRJ5b+7HzLBRSTdjIYZNKXERC3UFjY258sZrlRyt6qo+nKU1bPEjJqQyXbfkQ629/5YNJldJFnua1MdBNlstBQwTxRme5Uk2N7MQRbl4YItPa4YrlyPC3Fj6uVZelSk0MZjdSbWJtv8cC/SIkpoctEMzxaXYHS1rjSMKuRcd5jVVnYyUs0qBiAIyrGQC/K9j54v8AF2a19dFBFX5cuVwBiYJ6qcanGkXso6/Mb4nHp5rsh5YtxYpNM8czl5HdGlYC7322ufnjpJCySgEbX+2/5481T0LACCVezjtGpJ3be7MfC9gB78UYpRr0qQQ2kbdfHHQadXCjH1EqnYczTaqZRbvT/mMarQgmnjYk/wB2g392Mpo09ezCJm2PaIf5m2/HGwaVEK6QLaRb3Yz/AKgvKKHNHLxbMvj/AOHq/eP/AHnFfOg6VkunrI3P3/74tUa9rHVKOum3yYfjiPPws5BXUrM2o26BkU/ff5Yz8qqTOt0k+I18AuoEiwymGVopLAhguo+J2xq3Abs/COXmQuX7M6jIulvaPMYzKaJ/o4TKoOl9BborWuD7iD9mG7hrMc5oeGoBR0VNW2IXQkuloiW31DqNyRikPgW+pw3pSQ51VPT1Wn1qCKbRfT2iBtN/C+BOcNRUgpkZoKfW5WMbICxU2Hgfdhf444rzTLKemkpKCpozIzajMqEGwvtz5fDCzklZSZ5n0C5jQDNq+W7GIyOsmlUuDuwjAB8d8WWNt0zJpxjuQ7ZJmuXyVLx01T2jRM4aLX7J7o5cuYPLDWXVBdiqjxY26Yx2TLsvfgugrvU09ZmzOZGeBQrsoL2Hd8LDl4YSPXwks8cstSz6iF1vqGnp4m+DR0rpUxX9SpTcWuj9L080c0soilR9Ki+lgbfDGXek6rhm4nKUVQJKl4Fp9Cy7JudbeANvxwtcGy0LTM+YZtVZfH2qr2UCHVUXU3W4sQLbcjzxf45dPpdEp8ufLIBSKoaTZli33IG4Zt+dz88OafDsnyK6jLuXANgmieZHGgQvIHU7n6qIbH+a/wAsVImkPaVBCtIlG7+ySCZCQD9uIe07aOOOGMx+t2jjVj/dQLzJ9/P54sRslUyKbKtZUBjc20wRdfs+zGiuhOiwUT6Rp4wVFpIo9lH6q6j+GIqaVnq4pJXY3knkNyBsALcvdj4s9narePaOCWpO/LXso+QHyxVpwYYD+0mXlm/icn8DjzZaHAYoKESUNM7ayzRKSS/MkDHYgXMnpVFOZ2HZDRa/K22OxFBOQnSlQFDMZEG4brpvt8r490bJHmwvWGJCQRKLnQRya3UeOI6GPQo0OG0tdfA7jniegSZ88jWGGFG3AEvsk/snyOOaO4cuHZ641aonkjarzSnq0V5FWWjXZb6SFe2wPX54TcwJEHZxVE0gPOMlrN797eeH7P8AL6hDUdvkiZdI8pKy0x1q42uxBO2EjNUDoyu0J0kctIYjbl3SQfcRtg0H5mdkS+x/75DvDM0kFRIYs4aiPYpqDB+9uf2QeWNbzWOGq4fq5Y1R5ZaL+9VL6wBcXPUYynhfXJVSrC2VWECXGYlB1PK+K8a1UcDyRpkZX1lu+sq+sg6jyUG5F+Wx2wxijdGbr2lKQKyCJFzwtJFXjSz6nplIc8/ZsBgzxZRIjxyQZZmsPaHU0+YSFhKbC9geRFvl8BgNkNQwzdgaiphCswJp1Lb77gb4K59HUtJHLPTZo2sbS15YRSLYWKqQLEf1bDCddi0VaVfACCMAWsCDyI64noGSOoTtBdBckfDb7bY5pZGLaihttcDp4AeHicdSs3rKF113O9h/XL7hh/DLgV1EfccOFIRJWoRfS862PkiMQf8AuHzxpqm8aDxA+/CZwdl2mR52uDHDHdfBnu3+nRh2YBaeKw30jfGTrp3lG9Gqxmb5WVSaVv3Nf8rAn7FbEGZ0cg0MgLaWeAAC+6cvswSNKtJVu0g+pSpljf8Ahvc/9kh+WA/EL1dNCAzkKJSsjDo6rpLfEAHC2oXJ0Whm3CLXx/w5UmOXS9i6FdSB4ypN0/VcDy3BwRpsvVsto3lyqaqjMoKT0MhV1AJ9sdbdD7uWBlXrTKBJDC7BpVCzI1miY+2p6+Yxey0R0WV0vrk+cZfI84PaxIdEp1Hdhew6f74BBcl9TK4v8lP0otTjKaTS+cPdm2rAwA26ahi56KlqWz+UrU0pgWAsYFUGYmygNe19O/ja+IPSXWJJllII+IhVMrtpVIVBXu+W+FdGzFKeskoctjkVY/ra8TNHJGLX2s4va1+Rw2uWZU/25f6NP9JjJBSZTFE606tUuQNNgbId+XicY7UdqZJkFTMFUk9mdf8AMRa2Geq+lHhoXqcmggQ2CTvK7GTuHndza+x5DC48LLJO7FnRyxWQ9Tv3faOw93XDsU1FGNFp5pfgYPRhBm09XVLlaUNR31MslamowWBIKg77eXliH0kmIcQg1GbfSSLGuvQwIeTe6gDYAbbYh4GTKmzBxm9FXTvrPYQUIuHFjcOAd+mLHpEEn9okEWTrl8gpUCIxW0Sb2JtsDz92Cw9fJTJ6eBcRXkkdZJFSpqFAkYiwp4gN/dcf1vizEBUjXGBGKkerQX/5cK+03yH34H92QPEshEACtU1G132FgPyxZR2meOJVEUlQgjUX2hhHM+Vxz+OGkL/0SVZaqhVIhZq+oCIP2Yl2UfHf5YsQtFO8rkgpUVIjQ3/5cYF/wxVasT1eWpjTaL6il9+m1/gLn3kY9shiV4ogS1PCtOlv+q/tH4An5DELkulQPm7aomeYA2kYuNvHfHYL/TNLS/o4UMIu5fTzttjseL+XwH6FQdEkgZVuQTGORB9rE1MsbZ0O3V6pN7pHzYeIt1GLORL3EPTW2w9+Oy+B5eIVjp37DmysovbljmV2dhHUJp7ifMVoInqPU6zM0uWLJVL7LaRYC4vbCZmRaKOd+y7PvIS4LbDbfZgPLljTeJaPOafWa6up6qJ1bsz2OkqoAuNtr4y6uKntGSxbtFH1mnnp2/VJtYYNBeTFZzTwLkOZRCZa51p8shzRfV1v2pZNO5vyYf0cDVo5+0mkbhuMBaplas7V7J3rabaiu3s8jgjl1HHmFeRNTVtYVpY98vjUhdzz7uK9bkeV0kiT0P0rXOahg8ogMcENmsFckC5tsbEb4cwGX9Q9TKvD1QI83OrMJKUB3BKxFgvPxv7sEuLaqk1o5zHNK52szmrQrCTbmmw8N8BuGD6tn6SrKlFYuRJUJqVRY8+h8OeDXG1YlS0KDPpczZFDFOx0RQmw9jffz92CJKwMW9sfwApJUYI2onVYAqpsl+gxPQRhsxjikcxHUQxPQW3+y4x9lVkgpC8qI11KJawHmcSZbAs+eUqTbxvJc9Cx3IwzCaimweaLk6Ne4fp5YsukkqVCz1BSaQfskg2HwWw+GDb7wR3/AGcQCwRjyukX+nFhhenjPljEyzc5Nj2OO1JC1mNH2k+ZRdmZG7KOtjW3t2GiRf5bfPCbnmpqJn7QS2fS6E+2AO4/xGx92NGzIvRmlzQezSyaZv8AJcWb5Gx+Bwi8VU0VFVSEwK1OtQxVg1gBuSu3QdPecXy+UIy/oe+m5KnLG/Z8A/MWjOUm8zwTdtFqiXdZB0b4bA4ZzVJSGjipM7my0mVA1HWQllJ0+yDz035728xhWzKaccN3pjBJGJkKSSHeMkHub+PQ4Zssqs0zHJ6CaafKqkGUCSKrCh15gKDyufdffAodDGpBnpPmrjltF2tTkzjtT3oxy266rjGe5ilDeRqmhrJaoIOzmgdREm22oaT79iNsPnpLo548spWkyHL4LSE6opL/AKvWwB+3CfU1Tw0tXCmezUbOgBoY0dknuvIkGwvuN8NQ9SM+dLHL/RJAuViWnFNl2YRS6u+ZJVYN3WvpARSPngakQ9aqiwjMveJKsunSRsLab359eowdeukmNGr8TyVqK20bI4EJ0m27C3l8MBhcT1AaKSNASRC5ewJ/X323t9mHX0jIx/vS/Ad9HMj081Y0fEAyWEzBJu0ALTEhuV9tvPxxT9IMlC+dgxZtVVlN2K96UlnlbqRcAafA28cEvR3HVzPUy0WT0mbulTH36lwvq4s3K+/yvyxD6TRmf9p2NVBSLUinju8N+zjWxsAW5keOCQ9bK5L2oVJXC6HlQBVt2NMN9RtzOJH7dmWmUhquoW0z8giXJ03+/wB1sQKStQRADLUkXaU8lFhuL/fj2o1D1ena4K6p5zytc3Huv88MWL1zZZSSFY4qiGxgpCRCpF+1kPIkeZ392PVzTtYub06mSRyec7/l+BxEZkSnhljSwjJFMp/XblqP9eWPAIZjTFrhQXlbxbr8ht8TiekWXLOShdkVhHKbi99t8diNs1qAxEchVL90BeQx2KbYBN0zRsjIVIr7gufvGJ8m24pjPijfhilkUgNLFbo35YvZZYcVwKORV9vgMc57nRSfiNnHe1OjDmIZPwxjFQYkWT1hNaidCRq0n2T1xtHHihqC9ypEEhBHwxi9SkzwuY3YSPMN1UtqAXY2Hlg+NWxW2oqhhyt86iq5H4eqqejWSBCe3eMWAvtZzvvvcYrzZ1ndfrpqvOcvWDttL0y9ksrsDzUKvIne99/HFjKqVqutDLkc+bkUy94SNHY362/rfAynpZe3lcZPRxxrVEGpkmPax7juhS+9uXsm++NBQimkZjyznDdJ88k3DsfY5xFUx5XPMVmdbs11l2Ow1Ab3352wZ9JFfmU1PQxVeWRUsEf9z+kI7kkC+oD2R1GAmS00RzB29XzWZmncExMAo591bEG+CXFmSv6sk/0HPl69KioqzJJNZRsRc2wOO222HTk0q+ACEPZ07NEw7TQwDndzcfIYLUNI8fEeXyS9ZTqIGxax2HwtiKSmSmy6gcBzI7wgs5vzPLBKnzSeHP6HLi0b081QJCSmpg1jyPTAcufd4xGseDb5S7NWYfVdfZj+7Fi/1EeKwJNOT+6lvdiz/wAmP3YSbJ96JUijnppIpoxJG6lXQ8mBFiMZHxkJ6NI8rh1yvT1Tsj7HtIdNhc9SOR91+uNeo90OEPi2ngqknhn7iNVSBZQN42tz93QjBo5EopS6KxjL7m6PaFLNKarq8kmY5a9UUZAWF1souCDb4WPTBnJKCWfJMraXh6CqiWRiZDOFlQb2B3G9+W5FrYJ5NnBo4JaStQx1gcaUHKVQLlk8R5cxcYNLkOUZxRQ1M1L2bFtd4WMZJB2JAx5x2ob/AFSn2InpLpKaHK6YLk9fTHWe882oDb3t92Fnsczq4Z6ahjy6VDH3opViNQ3duez1DWdv2cO/pZytKPJqVlrq0gO1leUuOnQ74UqWmsktXPlUxpI0OrMqR9NRAQvMDWFsL9R1wXH2gOSaeOT/AAT1FLmtLWUiZhl+VwEHbsVjWQ9z9YKxI2tzA64V4ghjmJK6g5Glgl/P9a9vh8cNebwxDNKeeLIsyiUsNNXVTOzzDR1BJA+BPMbYWxITSSBnLfXC2/Mah00bW67/AAw63UUZOP8Adl+Bg4SOURPIuZVWZRXqlEUdDcdoNJ3awvfcjbfEXGi0A4jjpKekmpYnSMLDVxt2jE/rElr74L8FS18JrGjzuhy2JqkdotTGrmRyosy3tyG18CeNZJJeLtSZlDmUREYeqCqNZ6qtvDpi8eZE5OKFuQuC6zRxR0xPUG5t4C98SB4PU7yQFIdXdS573jv44otNFHKxUvNKSe8b6R8OuLRkdKIethm1ShlXzAIt92D2Brk9PUr2cUrwgODaOxPLrjm7EO0SREFgGf6zcfH54ieVuxjaUWn7xjU8rm1sfauRNb2BDsq6vLYbYhtLlloxPHr8Kd1KfUq7AnqMdihrPjjsC/UF/tI0zJo2pV7Hn2dQy/I2/DBXLUB4k7Qm2hfvIGBtFJ+kTO3/AMY/+rBDLSfp4kNyS56X3GMN+o3mrQ98S5ZPmdP2NPYa4XQljYbgYSo/RnMrFllgU76buxA+GNGlqYoADNIkY0k3bYYqVWe5ZTKWkq1256QzfcMX3VyJpvox7i/hrOKSvIoZRPojVGETaSLdFB3N99hjxw3wJnc+cU1XPHHFGjo0pJOsDa4sRzxqv9p8pYmwdiVDH6u17+/FObjKiilEUNJI9yADqAGCPPKiqw88IIUvDdHTmFg0zGJy63ta5Fj088BfSfEDlVCvhI1rfw4l/tij5hR0SwIr1LOANRNgvXlbpjvSEe0yzLvEykfErgMWwyT3KxJlpxU5bSKW06NDg+NjfFabucY5SQOcptYc8XodUeWUnaCzBFDDwPXHpolnzvLy0V9E11cH2TiIvkPNXGzTkGmA36rGfsxYv9RH7sUw4FNe3JYre62LBf8AR0A8MUbF65stUTWjPlhM4jr46WoZa2K9LPUuJCu+gi1mw4UTXjbzxmnpR7ONYxLVy0xNTJYomoN3Rz3GCR5SR6L2zbGCjoKeqy6WnqAtTBrHZlxyFtrdRtixHlGcQ0UAyfOSkKOD2NYnaWUHkHHet5fbgXS1poOHKqoh+sELIe9zIJF/sOGvJauOsymGohN0kGofPEwm4KvY9mx3KxC9LL5t9GZelfDShNT2aldmLWAPJgCN/fhKgrMyyygkOXcQ0ypENXqs3ed/cpUq3PxxoPpqUHKMuJUnvv7J35DCDUx1pyytYZdk9TEI+/PKU7eLu81BYNYeQIxoYmnC2jPm5KUYp8EtdU59mMlEtTmuXTAMXT1V4td9PJtAB5bb4CwywGhMQi01HrALN2twBcXFib8utsEXo3iel9Z4Xmp7g/WF5LS93pqNvkeuBAZ2p2Xs5lQPzdiQGHmV2I9+DuPigOOT+7IduDMw4ap3qhndPBNNJVqaUmDXpUIL257c9sDOOZaOr43SpoF7KICLRC8JiYkD9k2sD44vejyXMkV0y2toIF9Z1OlWAWbubEcu748t8VOOjUNxgxq5qeqfRHrqadbIBbkBc7jHoRW9/wDS+SXAno13YUcRL3N3fe3uPTFn61KBdAE7CY97nZrfbiKSORv72SyjkijfHuXuZdG0etAZXBW/Oyg3waUoxqwajJ20V3lMC6Se1nPW9wv++PlXKzVkjE87C1vID8sQEEAlueLeYxE5jIqKSTYBQNzthbJl3P8AoPDHS47Kvwx2CAyPMSLikP8AOv547At0fkv9ufwPOWMDLN1BqW2vvfVi/QSFM/0Oy3K2W3XrgJkLO0Tu7nV21ybdcFICp4lhJG4U238sZ77bNb+KHXjSUrQI6BmKh9l5+zjNJc8zCtbsmolhgbZmle7W/q2NR4jH6KhG1wxPn3cZjLMHQ3A8cTBppgYrolzWKaeipxTVD05sCxj2LbHbFXKqX1aUK0kjlpAS0jXJOL9QFeghctZtIG3xxQp2/SE1k21jr548vQFa87GGiAOeZY2khg0wBsPPDFx2f/DMrP8A88H/ALcL9A4+lcuN+Usv44P8eMBk+WtcW7cc/diIgpPzEyumMeWUzqCQzoth4FseZpZ4uKcrjiJCST3f549VTpHlFOXY6daC4/iFsR1FRbijKUCXPb95rct8eiuQk21E1En9EP8ABEPsxMx/Ro7c7DFfnSjpdIj9mJ7/AKLH/DgMgSJ6SYpTuUUFgwFvfjL/AEzMGWlYHcVUgb+QY1LLIx2b774yr0sR+tyxxRyJdauTu33B0jng2G+Acu2EsydouCMxkjAJHZkbea4aeAmMnCGXuy6WdSTfx1HClnEbvwNmMSHf6sAfFcNHAKPFwdlkb7MEPP3nEfwv+y829wbzCho8yhVK6FZQgYLq6XFjbGRcZ8AV4zWZ8moYzQhV7NTKNV7b+1vjSs8zf6G9SSWNXNU7qpvysAcDTxjBcrJQuVvzRxv92LQyTiDeNSMp4f4fzepr41mWqpIAxBn0nYjawB23w9zei1rH1fNF53s0JAJPubDBBxZkwFpI54789cWr7sE6fiXJpuVdGpJ5OCv34M9RkKLBFC5wxwFS0Im+mqamrJtQ7JjqIVbbixt1wn+kfLYaTieeLLoUp4hFHZIhpANsa7BWQ1EjNBKsyAqNUbX8cZ16QYQ/EtSSL9xLfy4tjzzb5ZLxx+DOmp5+ZYk+ZviNopRzW/lYWvhhalXwxE1JvtywXcQ8YFCqVs53/ejBH34vUAnaoeanemM+mx7RtJPmATic0an2lviNqIHpjzaZCi0fTS5yST6wnwnTHYgNGL+zjsV2otbGHJP+Gn/zji/D/iWn/hP3Y7HYTl2x7+KNB4j/AODi/hf/AEnGTL7B9xx2Ox7H0Dj0FZ/+Ap/hgc398n8Q+/HY7Ex9IR+oP5d/5pQ/58mDPpN/wtQ//UL9xx2Ox6ICfqEqb/D1N/FD/qGL5/xJRf5w+/HY7HohJ9Gl/wDph/lxfdiX/wBJH/DjsdgEiiLuWf3T4xz0hf8AmFd/9xb/AEDHY7DGHpAv5sYar/C1Z70+8YaOFv8ADtD/AAn/AFHHY7A16P8AYbJ6gV6Q+WUe+T8MKh6+847HYIikOivJ1x4i5D3jHY7F2eHj0d/8FVf5/wCGAvHv+Iqn+FPux2OxEOyr7FzoMeWx2OwY8yM9cRnHY7EogrnmcdjsdixQ/9k="/>
          <p:cNvSpPr>
            <a:spLocks noChangeAspect="1" noChangeArrowheads="1"/>
          </p:cNvSpPr>
          <p:nvPr/>
        </p:nvSpPr>
        <p:spPr bwMode="auto">
          <a:xfrm>
            <a:off x="155575" y="-769938"/>
            <a:ext cx="1905000" cy="1609726"/>
          </a:xfrm>
          <a:prstGeom prst="rect">
            <a:avLst/>
          </a:prstGeom>
          <a:noFill/>
          <a:ln w="9525">
            <a:noFill/>
            <a:miter lim="800000"/>
            <a:headEnd/>
            <a:tailEnd/>
          </a:ln>
        </p:spPr>
        <p:txBody>
          <a:bodyPr/>
          <a:lstStyle/>
          <a:p>
            <a:endParaRPr lang="en-US">
              <a:latin typeface="Lucida Sans Unicode" pitchFamily="34" charset="0"/>
            </a:endParaRPr>
          </a:p>
        </p:txBody>
      </p:sp>
      <p:sp>
        <p:nvSpPr>
          <p:cNvPr id="17414" name="AutoShape 6" descr="data:image/jpg;base64,/9j/4AAQSkZJRgABAQAAAQABAAD/2wBDAAkGBwgHBgkIBwgKCgkLDRYPDQwMDRsUFRAWIB0iIiAdHx8kKDQsJCYxJx8fLT0tMTU3Ojo6Iys/RD84QzQ5Ojf/2wBDAQoKCg0MDRoPDxo3JR8lNzc3Nzc3Nzc3Nzc3Nzc3Nzc3Nzc3Nzc3Nzc3Nzc3Nzc3Nzc3Nzc3Nzc3Nzc3Nzc3Nzf/wAARCACxANIDASIAAhEBAxEB/8QAHAAAAgMBAQEBAAAAAAAAAAAABQYDBAcAAgEI/8QASxAAAgECBAMEBgYHBgQEBwAAAQIDBBEABRIhBjFBEyJRYQcUMnGBkRUjobHB0SRCUmJykvAWMzZzsuE0Q1OiJTVEwlRjdHWC0vH/xAAaAQACAwEBAAAAAAAAAAAAAAADBAECBQYA/8QAKxEAAgIBBAEDAwQDAQAAAAAAAAECEQMEEiExIjJBUQUTcRQzQmEjgeHw/9oADAMBAAIRAxEAPwBWXKO1MjppbT0O3yvz/L34u5ZW5xlAKoe2pv8AoS7qB5X5Yoz5y9DOYZxC4vqsbpcEXHlywWpM2gqojpDBwhIDAEbC/MYSlurlG7Nw3bV7DDlWeUFYFWImin5dg+yk+XT5WPlg9FXW+rqVtq5EG+/9fHCbWZREY4XkXQZlD3/etf8AHH2CrzLLvqyfW6fkUc94DyP53wBxRVxvof4pBpGltSj7MTI4PLlhSy7NaepYCkmMco2ML7H+vdfBuCtW4Eo0t44E4FeUEPWgjsbFAh06+YJsDa3PriyHSoAGwBGxHI4GurSl5UkAcqAu21wQQSefTFinWQwIKgr2l99JFufl8MeT2lGrA/E3DSZlTy+rqIqiUWaQDZrctX54V6ZYMjqKlcxjMDKysBpuX2N7ePvxoqSs6yRgBijgWe/LEOdZPS5pSdlUJ2g3Kk7MhtzBweM90aZR3FmUV2byx5m1TlkCqxJX63cuN7m1tjtz8Dh7yyKrljFRUUxidhbRIRYfLp8jihTcPUlHUFpmklIJK/q+Phuefji3mfEeXUAC1tfGrMe7Gh1N8hiMrTdRReG6uSt/ZTLPXXrcyeSvqZG1EHZAfIDp0xcqYIjSrT0MUNN2bBoyqDusOWy/I+ROBQ4ietzIUeXQAKoHaT1DWVB17vMn3nClxLmddmFQ/qdZMtDayKp0iRf2rXvY9PK2PRhOXqYRL2XY4VHFFJTMY8zlWGoXd49WoE/u2/GxwNzDiWWsiMGXxvArEapGNm0+VuV/nhGyqkSdFdoNKjwX28OGQZTJWVPq7nTCPalB3Ity9/TFpRhHocw4Khvy9ewLznNK31OGOMGohdzD2EJZAoAvto3+d+uAcdKmp2pKSthlVdSrKdetiQLDujffG3UeW01JGFhHIbaRYnwvb5c8UuIYFefLSIx3J7gczYEYtDUUqSEJ41knfsZ1S5VmfEVFT5X2Kiooi57edivZgsO6V3B3v0ww0Ho0pVtJm9fLUuw70UKiOP4Af7YYctp6ODMKuqSoVqidyphBFyL3B5+WLdXWeroZJpYKaIC5Lm1h8cRPPkfAJ4safBnfHPCdJliw1eWwGOlACSR3JsSdjc4a+AszOZZIkbkmemtE58Rbun5fdixl8lHxLl1XAky1MRfsWdeQNuhI8+mM+yutzHhnOKujgYdqGMDh1uCQ2x+/+bD+FPUYHB+pC2T/ABZFJdM1xQQu4I95vgTnOeZflkcjTVcJlA2h13ZiBsLDfnt8cL9RPU5isNDVT1IrJlLqIm0gAe0T0t7IHxwnZvkdblswaphZRMxWMgW1EMenPw+eAYNPumlYSc6hdAyaVnlllkYlpSWf965336YlylXbMqFkXWUqFCA9Tcm334uNlnZQxyu4LNE5C29m0mgfbv8ADE2WVFPlnEkEM5X1KlrO0drE8tunPG3kVQaQjB3Kx37XODv2MY8tbf8A7Y7BE8U5GTdY5SDyPqrY7GNTNC/6M6z6iBjV05x93lzQ7r+IxVyOnVcwBC27jXP/AOJwwTRdtSopsS0QQ+8Db7VI+OK2VQhK1S6HTY6vdbfAlLxo09ViW/cvcPekpamDL8nmo5GQkG4A/dFsJdPxJmcJtPGkyjodj9mNM9I0CS0GWGMWQ6io8BpGM1kprSlSCPDriIbapoTUJPyTPGYZ0Mxjj107wNDIsl1a+17bHmMMeR8XyS1LUs+maBfYkd7O3Tra+ARorxgFLmx9/TEFZlilAUG3euPCzYlxhLii6jNKzVaPMElUNSyB+pjbY/I/154J0ldHIQpIVuoO3/8AMYlk3rsOb00EM8sas9rBjbr0+GHarz+syiojizanMsDreOohFnVetxyPwwL9O29q5BvJFK3waWEBCsh7334lD25jfrhTyfPUqYe1oZ46mLkwU2ZfeOYPwww09bDUoOyO/VT7Q/PAZQcXR61IHZmvaVAjItqFgehwl5xwlDT1iSxRaY1NyvTnh2q3AqA17hTc2wSq4YqmmiWVC2+xXmBbn7sRjk+gsltozCrpZJan6Po2QfSG87lfYC7G3kRYYrZ3kaZWKcI7O8t2diLb7fZb7sNmX5ZVTZnmFXBEXWALABq3/bJHzGAXENW1VMtPo0NE5vfxvywfI2qiMfT4qeWwZTqZ6jXIxOgADp9n9dcaFkOWLFRwzhlbWtwNAwgBcwQIuWGNHb2pHF7fD5nGn8PRTR8PUS1Tl5xEA7EWucCavsN9Qzc7I9Ihz7MqLITGtdKweUExoiElrc/vGEhuMEz2otQUcqCnuytNzckWtYfnhz40oqKpkopsweNViVrNIQAASL89umFiXMskkaGDLqiOdoJFd1gXYL77AH54uoxXSM7FzJNsBpS5tWMPVrU9SshMmpiugHoLb4KQ8K1dTGRXzGQsCDpW3MeJJxTm4nWhkqMwoqPUKlyiiVtNre7zGAk/G+e1M4WOeOnj56Iox4+JucEUZyJyNRdGm8LZJT5LSGnpk0hpA7HUSSdhzOEn0kQQU/F9cVdQZIVk7p9mS19/l9uGD0XVlTmFFXzVUskr+tbapNWkWvYeGF70kR24xrGPst2Yvb9wYf8ApyazNfJnayXhYRyziKORaeppcrimro4tEsruFt19rpe2FzifiKpzqqgmYxL6qpCCEsVDXve559OmBLZhJRUU8UViHYdOvTEUMLClXtbiUt3hflc3w/i06jmbQpPM5Y+WfEmnnkjjeRyEcooJvpXnYfE3x50OHkkS5MZB1eG/X42wRo6VIp1Z2OkTozOFuFDb2+Q+zFedHd37EMFAdt9tS6ibn+trDDDS6ZWMvgdKfiLhP1eLt8tqjLoGshb3a2/XHYSEoapkVliJBFwRbHYX/T4g/wB6Y2R2McbEW0gX+BuPvOL0FHCoVols563vgJTqezsrsNmG3ibEYNZIkslfAXmYwsw+rI2+eOecfc6vUvwUhv4npBV0NAHYgqm4AGxsNrYTpchvJeJ1v/Bvhx459ap/VPo/s0uXLhl67YU1zDNg41U8DgeDEYq1K+DNxS8SCsyt4PVgCpDvYkX8sfPouRnqUWLVoLA2It7RxfeuqKlojNQlDGSwAcHXsBb7cTwZikBnmkp5Prneyhble+Tvj1yQyn4sXaDKniz2jkMbCzm9x+6cMvHtFGcry2UKA5uhPla/4HEFDXU9VmcCrcOWbSpQi9gcFuOk1ZDQ2sH1iwP8JwzpcjWWMjO1cN0aMidKiilE9HI8U8f6yHnY9fHDJlfGraV+lBe1v0mEWI8yv5YozU4kJOmzKwO/UH+hihU0ZW7R8rah/Xy+eN3Pp8eV3XZjYc88aNOpsxSvgWeOZZ05CWI3HuPnhpy2cS08B6qxU/yn8sIfB9HCKJzQs8J+rLjbVrsQQfG/3Ycvo6SFYZVmCG1+6n4Y5rLj+3No3FNTgjxw08cdDmdRKRYVszFuqgWF7+4YzuvlNTXzVDCzSOXYHoSb2+AsMOEMvq3CldHcAy1skZY8yC+/2XwqrGR9ew3LFvx/A4NmS3Gh9HhUJTfZQmz6oyRJ1pYYpNb6Q8hN1sLXFvHGpcLVMtfw1l1XUEGWaEM5UWF9+mMoSiSv7OnlcKNd2JNrbY2Hh6CGDI6KGD+7SOy+Ft8C8aoH9Sg45b+RO9L9PFUrlUUyk6lk0sByPdwmcH0hjrpY5rE6E+ABP540L0m5dPXvlbU6ahGHLbgW9n8sLGXZVJlrtJVyQgkBCqvdgL8z8PvwVySjQng5aAGeKsWU05Ft62ZS3IbE4F5fRS1UrdlGzHTzAth6V8qWmWVgtTTB2eEquu7bEkX688VIuMstM5hpqCcyC/tlU+Fr7YiEpVSQTKknbYwei6ino8qq1qEZJGmVrEH9m2xtv8MBvSRllY/FE1UWXsJEREW5JDBCTt8MMvo6zxs9pq+VqZIBBMqaQ5N9r77YWfSdmVbFxTLSRTssUMUcsYVRcOVIuDa552+OG9E5LMjM1lODQuZdkokzCmhnIaJ3jsW2uWUuuPtVl8UDyM1QiJ21QoB8UFx8ybDFaB5jNE1nZVMdhe21wq28t7Y8Tq88kirpYKZGOk3N17x2Hu2xt8KV2Zltxqi+ZMuhqFWKYzAtT3su2oAmRb9LXGIqyvpqWeYrTFtD1C99rBlk2X4rirJQiMNIsgaSMRyhQQAdZt18Nj154JQxPLXLponExzHQUkPd3XZLgWve/wBnngcpILBNHuk4tqaWlhply+jdYY1jDMm7WFrnHYXz2ykhhpI2K3G3ljsRUfgJbG2CGgZwkM1meSniNiNRGje55A3PXDhwPQ0b5RSySUdRFN2jENKWIbcEWI2I5DCUkiRxsqIg1ylzpULew7vs4d+FM3NLRUeXhEkQbA9odS3PvOOcbR0+rxTjBWE+Nb6qSx6Pf7MLAKg3IF/MYb+LxEXpRKEPdYgN8MLYipy3djjwKfqFMHoKxYNLAR4np7sSwIrvLdVPffmP32x0jRJUoioLiNidzy2xLTRCSMtZlBZzsSP1ziLGb8GR0yKa2LSo1Am3xBwS46RfoKhJsbNfl+7ipTUkKVcb2OsHr7sHs/oIq7I0FVJoEMJe4NgO71wXC/JCWZmVQxpLZe6NrXHxH/tx5ngDLHq06rlLHzHP+a+KkUsqRfXRXU95pkYaALA3BO5Pe3HniWfMlaNI1NmLjSGUgkDcc+m/PHSqVGJVjPwVUMlVLTSBgsqpIGPUjYj5WxodTtSxbW7oxl+S1cP0pDKkishkUKQ3UizDGo1Kk0se36uMfXxX3LXuaGkfik/YUKmwy+SA8/XZjp+IA+/AyvgSKJzyZCwA+BP44+5hndDQZrVwVEjArMzMiKWIBJ3sOmA1VnbVLSLDSVD3N7aQLi2m/PfrthfIrkbuhe3GuT3SExzwsEDEG2k+8jGpcPSdtkVHINPeW/c5dcZPk4qjm9CKuJ9IlFxAA2oG2xHMe/rjZ6Knjp6OKKFFREFgq8hgW2gf1PIpSVCP6WPX5JMopstleN5+0DMhsQLLhYpaCDLqxqaMkzClftXJuSxtth99ITRQJQTuJCy61URtY72wl5VX082YssdBHG2lnLsxLNz8cWk30KaZeKYEWAjgvLSoOuOZrW58vH44go6CSaogcUk5cSKSVQkN3hvfB+vzKpXhaDMYmhjkkqGXZBZe70B/hwrtm+dVTAtX1OljYhGIsPhywXHJ0VzRtmo+jvKajLI83aoWNVnqRJGiMTpFjsfnir6RKXtajKNdNEYmqLPUmXSynSdttzsL3Ph549+ioVL02YmseRjrjVWe+orY48+kYVa1lJEIqZ4Kd0dJJWOrW21iB+r54vgi3mQnnklBmcRx5d9GPIJJJZ/VKdhYAMr9oBa/O2kA/HBGOSIy9lBSM7R1VWpWU3ZlMZsrWHe3BPvGIilR2JjaemQJA0RVUFyiOTpJ8b8j4Y9qUkqF7fNHYmUMzLsd1Gp7+I5Y3Fi+TKln+DwZJpKCbsqeIasuhQmVdLNplFyt+v4X8MSyV1QHkl9ZiDivjnIDagTpbcEeHLpinpotld5XkKiw3AEt+7bbcY5ZKBpFWlikSNnIsbc1Hfv7ydsS8aREcrkUmLEk9q7XPO3P5747ErzRl27ONglzp3B2x2I2x+AvIW7MWXYeGGPhyjjhzSB1QBr7keZwAUXKAdTzww8OuTX04cjtGb2B03xzCs7XXLwD/pIp4Z56ATBjZXtY+JGFZckpW2JkA8nOHLjelr6iponoqYzKqOHO21yMLnY1kK3qomh3t3kIxOR8mTgXguT5R5TBEzqvaESQOpux23XE5okkpKdBNKpTWO65BIDnFigAPa2kBPYPa5/h8cfVbVR0rBkBIe4Aub6zgYZ9UVsto3hzKJvWp3Uahod7g7Hphj4jrXy/KaVIYe0E0bRm59nu8/PAXLyDmEYMlzc90bnkcGOLohJl9ADJpAJPLyGL437i2VeSRlyUk8bIoqZB3RrAFrCygaQD3TYDfHxqWoa7FopAyBfrB+r4na5Ple2CksUcb7MWCyMp+H9DFWQ6SADZADf4X/LHRRW6NmM/F0URDJFOrCkiax0h9Wg7G4YaT3Rt032xsglZ6ZEKqHSynSxIOw3BO+MtzQqWkUb6ZgFH8x/HGpUkemGEWGns0P2YQ18aSGtLK7RlFbT171tWYaOnjiDsutWvbcX035gbbHENTQzgqKmsYatnRdla1tx4HxwdWQmKtI/6jn5t/tipmShqmXXvochfLc/lhHK6kdTo8ScEmUaUQZTUQ5hJIXlhYEyObBrGwvbnjW+Gqtq/JKWqYAdopI0nbmRt8sZbAlPNL2dVGrxWJKsuoE9LjGp8JpGnD1EIlCppNgq2A3PTA48iX1RKEkkL3pRjppRlS1MkqXMmnsza/Im5wrcM+peuRGASdo8bsqSTFiQo32vt/vhp9LFPNPBlphXVpZ7r4ggYTOCJNOf9nJDBABFIxJFjcjx88FlFMRwSe0kqM1aHg6hqqbLYWEtU6rEw1KgA58ue3h1wE/tJxFVRFabLygOwVaY2tbnc7YapqbNa/hGjpqGV4q01DMxSK4t4AAeY+WBacBcVTIDLmNQAeiqV+y4xMNqRXLJtjV6KJ8zqIs0+l1dXWSPSGQLtY8sCvShFUtxaW1t6v6tH3A+19+nXlhm9HvDlbw/BXJmE8kzzsrL2j3sAD4E+OFr0nU8UnHEBFJO83q8ZEgbuDnta3PDGm/cTEtQvB/gTKinpjUVLNVIqseaqSBY3Uj3k2+eIYoKUyxxtJISS4IC9Du/y6eOLSQr6u8gpjpaG+hm33cgfEc8eou7mcapBAoWV7sR+zbcX6GxvjdTMamVYngBjA7VmCxtvuBc2QgffiRGgJURU7AdvKveY3J0gk/HlbpjkkbTCjGJbxxAKAP1juOXyx7WUvVKrVOv9KkF1U2sFXb4YiTCY1yDFmTSLK8Yt7ALWXyx2JVJKg63a49oi1/PHYFQ1YwwKzMFAvpuvUc7Fd+lwcXeHZBJnMVQszgswBjkY2Vr+H9dcVKeIyRmBx3lPZnSbArzU/bz93niTLlR8wTtoZZVuL9md3HiPPHN0dtlX3Fya7PVaZBFUtHGx9jUw7423x8jqFlUtEyuAbd3ocZRnfqUk5FBWVdSqyyalqfaiO3dHW3TfqDgFmNTUUiK1PM8bnke2Cj43GIcN0qMn9Ntx7zW86zLL6WoUVlRHB9Wy2Y6dRJ5b+7HzLBRSTdjIYZNKXERC3UFjY258sZrlRyt6qo+nKU1bPEjJqQyXbfkQ629/5YNJldJFnua1MdBNlstBQwTxRme5Uk2N7MQRbl4YItPa4YrlyPC3Fj6uVZelSk0MZjdSbWJtv8cC/SIkpoctEMzxaXYHS1rjSMKuRcd5jVVnYyUs0qBiAIyrGQC/K9j54v8AF2a19dFBFX5cuVwBiYJ6qcanGkXso6/Mb4nHp5rsh5YtxYpNM8czl5HdGlYC7322ufnjpJCySgEbX+2/5481T0LACCVezjtGpJ3be7MfC9gB78UYpRr0qQQ2kbdfHHQadXCjH1EqnYczTaqZRbvT/mMarQgmnjYk/wB2g392Mpo09ezCJm2PaIf5m2/HGwaVEK6QLaRb3Yz/AKgvKKHNHLxbMvj/AOHq/eP/AHnFfOg6VkunrI3P3/74tUa9rHVKOum3yYfjiPPws5BXUrM2o26BkU/ff5Yz8qqTOt0k+I18AuoEiwymGVopLAhguo+J2xq3Abs/COXmQuX7M6jIulvaPMYzKaJ/o4TKoOl9BborWuD7iD9mG7hrMc5oeGoBR0VNW2IXQkuloiW31DqNyRikPgW+pw3pSQ51VPT1Wn1qCKbRfT2iBtN/C+BOcNRUgpkZoKfW5WMbICxU2Hgfdhf444rzTLKemkpKCpozIzajMqEGwvtz5fDCzklZSZ5n0C5jQDNq+W7GIyOsmlUuDuwjAB8d8WWNt0zJpxjuQ7ZJmuXyVLx01T2jRM4aLX7J7o5cuYPLDWXVBdiqjxY26Yx2TLsvfgugrvU09ZmzOZGeBQrsoL2Hd8LDl4YSPXwks8cstSz6iF1vqGnp4m+DR0rpUxX9SpTcWuj9L080c0soilR9Ki+lgbfDGXek6rhm4nKUVQJKl4Fp9Cy7JudbeANvxwtcGy0LTM+YZtVZfH2qr2UCHVUXU3W4sQLbcjzxf45dPpdEp8ufLIBSKoaTZli33IG4Zt+dz88OafDsnyK6jLuXANgmieZHGgQvIHU7n6qIbH+a/wAsVImkPaVBCtIlG7+ySCZCQD9uIe07aOOOGMx+t2jjVj/dQLzJ9/P54sRslUyKbKtZUBjc20wRdfs+zGiuhOiwUT6Rp4wVFpIo9lH6q6j+GIqaVnq4pJXY3knkNyBsALcvdj4s9narePaOCWpO/LXso+QHyxVpwYYD+0mXlm/icn8DjzZaHAYoKESUNM7ayzRKSS/MkDHYgXMnpVFOZ2HZDRa/K22OxFBOQnSlQFDMZEG4brpvt8r490bJHmwvWGJCQRKLnQRya3UeOI6GPQo0OG0tdfA7jniegSZ88jWGGFG3AEvsk/snyOOaO4cuHZ641aonkjarzSnq0V5FWWjXZb6SFe2wPX54TcwJEHZxVE0gPOMlrN797eeH7P8AL6hDUdvkiZdI8pKy0x1q42uxBO2EjNUDoyu0J0kctIYjbl3SQfcRtg0H5mdkS+x/75DvDM0kFRIYs4aiPYpqDB+9uf2QeWNbzWOGq4fq5Y1R5ZaL+9VL6wBcXPUYynhfXJVSrC2VWECXGYlB1PK+K8a1UcDyRpkZX1lu+sq+sg6jyUG5F+Wx2wxijdGbr2lKQKyCJFzwtJFXjSz6nplIc8/ZsBgzxZRIjxyQZZmsPaHU0+YSFhKbC9geRFvl8BgNkNQwzdgaiphCswJp1Lb77gb4K59HUtJHLPTZo2sbS15YRSLYWKqQLEf1bDCddi0VaVfACCMAWsCDyI64noGSOoTtBdBckfDb7bY5pZGLaihttcDp4AeHicdSs3rKF113O9h/XL7hh/DLgV1EfccOFIRJWoRfS862PkiMQf8AuHzxpqm8aDxA+/CZwdl2mR52uDHDHdfBnu3+nRh2YBaeKw30jfGTrp3lG9Gqxmb5WVSaVv3Nf8rAn7FbEGZ0cg0MgLaWeAAC+6cvswSNKtJVu0g+pSpljf8Ahvc/9kh+WA/EL1dNCAzkKJSsjDo6rpLfEAHC2oXJ0Whm3CLXx/w5UmOXS9i6FdSB4ypN0/VcDy3BwRpsvVsto3lyqaqjMoKT0MhV1AJ9sdbdD7uWBlXrTKBJDC7BpVCzI1miY+2p6+Yxey0R0WV0vrk+cZfI84PaxIdEp1Hdhew6f74BBcl9TK4v8lP0otTjKaTS+cPdm2rAwA26ahi56KlqWz+UrU0pgWAsYFUGYmygNe19O/ja+IPSXWJJllII+IhVMrtpVIVBXu+W+FdGzFKeskoctjkVY/ra8TNHJGLX2s4va1+Rw2uWZU/25f6NP9JjJBSZTFE606tUuQNNgbId+XicY7UdqZJkFTMFUk9mdf8AMRa2Geq+lHhoXqcmggQ2CTvK7GTuHndza+x5DC48LLJO7FnRyxWQ9Tv3faOw93XDsU1FGNFp5pfgYPRhBm09XVLlaUNR31MslamowWBIKg77eXliH0kmIcQg1GbfSSLGuvQwIeTe6gDYAbbYh4GTKmzBxm9FXTvrPYQUIuHFjcOAd+mLHpEEn9okEWTrl8gpUCIxW0Sb2JtsDz92Cw9fJTJ6eBcRXkkdZJFSpqFAkYiwp4gN/dcf1vizEBUjXGBGKkerQX/5cK+03yH34H92QPEshEACtU1G132FgPyxZR2meOJVEUlQgjUX2hhHM+Vxz+OGkL/0SVZaqhVIhZq+oCIP2Yl2UfHf5YsQtFO8rkgpUVIjQ3/5cYF/wxVasT1eWpjTaL6il9+m1/gLn3kY9shiV4ogS1PCtOlv+q/tH4An5DELkulQPm7aomeYA2kYuNvHfHYL/TNLS/o4UMIu5fTzttjseL+XwH6FQdEkgZVuQTGORB9rE1MsbZ0O3V6pN7pHzYeIt1GLORL3EPTW2w9+Oy+B5eIVjp37DmysovbljmV2dhHUJp7ifMVoInqPU6zM0uWLJVL7LaRYC4vbCZmRaKOd+y7PvIS4LbDbfZgPLljTeJaPOafWa6up6qJ1bsz2OkqoAuNtr4y6uKntGSxbtFH1mnnp2/VJtYYNBeTFZzTwLkOZRCZa51p8shzRfV1v2pZNO5vyYf0cDVo5+0mkbhuMBaplas7V7J3rabaiu3s8jgjl1HHmFeRNTVtYVpY98vjUhdzz7uK9bkeV0kiT0P0rXOahg8ogMcENmsFckC5tsbEb4cwGX9Q9TKvD1QI83OrMJKUB3BKxFgvPxv7sEuLaqk1o5zHNK52szmrQrCTbmmw8N8BuGD6tn6SrKlFYuRJUJqVRY8+h8OeDXG1YlS0KDPpczZFDFOx0RQmw9jffz92CJKwMW9sfwApJUYI2onVYAqpsl+gxPQRhsxjikcxHUQxPQW3+y4x9lVkgpC8qI11KJawHmcSZbAs+eUqTbxvJc9Cx3IwzCaimweaLk6Ne4fp5YsukkqVCz1BSaQfskg2HwWw+GDb7wR3/AGcQCwRjyukX+nFhhenjPljEyzc5Nj2OO1JC1mNH2k+ZRdmZG7KOtjW3t2GiRf5bfPCbnmpqJn7QS2fS6E+2AO4/xGx92NGzIvRmlzQezSyaZv8AJcWb5Gx+Bwi8VU0VFVSEwK1OtQxVg1gBuSu3QdPecXy+UIy/oe+m5KnLG/Z8A/MWjOUm8zwTdtFqiXdZB0b4bA4ZzVJSGjipM7my0mVA1HWQllJ0+yDz035728xhWzKaccN3pjBJGJkKSSHeMkHub+PQ4Zssqs0zHJ6CaafKqkGUCSKrCh15gKDyufdffAodDGpBnpPmrjltF2tTkzjtT3oxy266rjGe5ilDeRqmhrJaoIOzmgdREm22oaT79iNsPnpLo548spWkyHL4LSE6opL/AKvWwB+3CfU1Tw0tXCmezUbOgBoY0dknuvIkGwvuN8NQ9SM+dLHL/RJAuViWnFNl2YRS6u+ZJVYN3WvpARSPngakQ9aqiwjMveJKsunSRsLab359eowdeukmNGr8TyVqK20bI4EJ0m27C3l8MBhcT1AaKSNASRC5ewJ/X323t9mHX0jIx/vS/Ad9HMj081Y0fEAyWEzBJu0ALTEhuV9tvPxxT9IMlC+dgxZtVVlN2K96UlnlbqRcAafA28cEvR3HVzPUy0WT0mbulTH36lwvq4s3K+/yvyxD6TRmf9p2NVBSLUinju8N+zjWxsAW5keOCQ9bK5L2oVJXC6HlQBVt2NMN9RtzOJH7dmWmUhquoW0z8giXJ03+/wB1sQKStQRADLUkXaU8lFhuL/fj2o1D1ena4K6p5zytc3Huv88MWL1zZZSSFY4qiGxgpCRCpF+1kPIkeZ392PVzTtYub06mSRyec7/l+BxEZkSnhljSwjJFMp/XblqP9eWPAIZjTFrhQXlbxbr8ht8TiekWXLOShdkVhHKbi99t8diNs1qAxEchVL90BeQx2KbYBN0zRsjIVIr7gufvGJ8m24pjPijfhilkUgNLFbo35YvZZYcVwKORV9vgMc57nRSfiNnHe1OjDmIZPwxjFQYkWT1hNaidCRq0n2T1xtHHihqC9ypEEhBHwxi9SkzwuY3YSPMN1UtqAXY2Hlg+NWxW2oqhhyt86iq5H4eqqejWSBCe3eMWAvtZzvvvcYrzZ1ndfrpqvOcvWDttL0y9ksrsDzUKvIne99/HFjKqVqutDLkc+bkUy94SNHY362/rfAynpZe3lcZPRxxrVEGpkmPax7juhS+9uXsm++NBQimkZjyznDdJ88k3DsfY5xFUx5XPMVmdbs11l2Ow1Ab3352wZ9JFfmU1PQxVeWRUsEf9z+kI7kkC+oD2R1GAmS00RzB29XzWZmncExMAo591bEG+CXFmSv6sk/0HPl69KioqzJJNZRsRc2wOO222HTk0q+ACEPZ07NEw7TQwDndzcfIYLUNI8fEeXyS9ZTqIGxax2HwtiKSmSmy6gcBzI7wgs5vzPLBKnzSeHP6HLi0b081QJCSmpg1jyPTAcufd4xGseDb5S7NWYfVdfZj+7Fi/1EeKwJNOT+6lvdiz/wAmP3YSbJ96JUijnppIpoxJG6lXQ8mBFiMZHxkJ6NI8rh1yvT1Tsj7HtIdNhc9SOR91+uNeo90OEPi2ngqknhn7iNVSBZQN42tz93QjBo5EopS6KxjL7m6PaFLNKarq8kmY5a9UUZAWF1souCDb4WPTBnJKCWfJMraXh6CqiWRiZDOFlQb2B3G9+W5FrYJ5NnBo4JaStQx1gcaUHKVQLlk8R5cxcYNLkOUZxRQ1M1L2bFtd4WMZJB2JAx5x2ob/AFSn2InpLpKaHK6YLk9fTHWe882oDb3t92Fnsczq4Z6ahjy6VDH3opViNQ3duez1DWdv2cO/pZytKPJqVlrq0gO1leUuOnQ74UqWmsktXPlUxpI0OrMqR9NRAQvMDWFsL9R1wXH2gOSaeOT/AAT1FLmtLWUiZhl+VwEHbsVjWQ9z9YKxI2tzA64V4ghjmJK6g5Glgl/P9a9vh8cNebwxDNKeeLIsyiUsNNXVTOzzDR1BJA+BPMbYWxITSSBnLfXC2/Mah00bW67/AAw63UUZOP8Adl+Bg4SOURPIuZVWZRXqlEUdDcdoNJ3awvfcjbfEXGi0A4jjpKekmpYnSMLDVxt2jE/rElr74L8FS18JrGjzuhy2JqkdotTGrmRyosy3tyG18CeNZJJeLtSZlDmUREYeqCqNZ6qtvDpi8eZE5OKFuQuC6zRxR0xPUG5t4C98SB4PU7yQFIdXdS573jv44otNFHKxUvNKSe8b6R8OuLRkdKIethm1ShlXzAIt92D2Brk9PUr2cUrwgODaOxPLrjm7EO0SREFgGf6zcfH54ieVuxjaUWn7xjU8rm1sfauRNb2BDsq6vLYbYhtLlloxPHr8Kd1KfUq7AnqMdihrPjjsC/UF/tI0zJo2pV7Hn2dQy/I2/DBXLUB4k7Qm2hfvIGBtFJ+kTO3/AMY/+rBDLSfp4kNyS56X3GMN+o3mrQ98S5ZPmdP2NPYa4XQljYbgYSo/RnMrFllgU76buxA+GNGlqYoADNIkY0k3bYYqVWe5ZTKWkq1256QzfcMX3VyJpvox7i/hrOKSvIoZRPojVGETaSLdFB3N99hjxw3wJnc+cU1XPHHFGjo0pJOsDa4sRzxqv9p8pYmwdiVDH6u17+/FObjKiilEUNJI9yADqAGCPPKiqw88IIUvDdHTmFg0zGJy63ta5Fj088BfSfEDlVCvhI1rfw4l/tij5hR0SwIr1LOANRNgvXlbpjvSEe0yzLvEykfErgMWwyT3KxJlpxU5bSKW06NDg+NjfFabucY5SQOcptYc8XodUeWUnaCzBFDDwPXHpolnzvLy0V9E11cH2TiIvkPNXGzTkGmA36rGfsxYv9RH7sUw4FNe3JYre62LBf8AR0A8MUbF65stUTWjPlhM4jr46WoZa2K9LPUuJCu+gi1mw4UTXjbzxmnpR7ONYxLVy0xNTJYomoN3Rz3GCR5SR6L2zbGCjoKeqy6WnqAtTBrHZlxyFtrdRtixHlGcQ0UAyfOSkKOD2NYnaWUHkHHet5fbgXS1poOHKqoh+sELIe9zIJF/sOGvJauOsymGohN0kGofPEwm4KvY9mx3KxC9LL5t9GZelfDShNT2aldmLWAPJgCN/fhKgrMyyygkOXcQ0ypENXqs3ed/cpUq3PxxoPpqUHKMuJUnvv7J35DCDUx1pyytYZdk9TEI+/PKU7eLu81BYNYeQIxoYmnC2jPm5KUYp8EtdU59mMlEtTmuXTAMXT1V4td9PJtAB5bb4CwywGhMQi01HrALN2twBcXFib8utsEXo3iel9Z4Xmp7g/WF5LS93pqNvkeuBAZ2p2Xs5lQPzdiQGHmV2I9+DuPigOOT+7IduDMw4ap3qhndPBNNJVqaUmDXpUIL257c9sDOOZaOr43SpoF7KICLRC8JiYkD9k2sD44vejyXMkV0y2toIF9Z1OlWAWbubEcu748t8VOOjUNxgxq5qeqfRHrqadbIBbkBc7jHoRW9/wDS+SXAno13YUcRL3N3fe3uPTFn61KBdAE7CY97nZrfbiKSORv72SyjkijfHuXuZdG0etAZXBW/Oyg3waUoxqwajJ20V3lMC6Se1nPW9wv++PlXKzVkjE87C1vID8sQEEAlueLeYxE5jIqKSTYBQNzthbJl3P8AoPDHS47Kvwx2CAyPMSLikP8AOv547At0fkv9ufwPOWMDLN1BqW2vvfVi/QSFM/0Oy3K2W3XrgJkLO0Tu7nV21ybdcFICp4lhJG4U238sZ77bNb+KHXjSUrQI6BmKh9l5+zjNJc8zCtbsmolhgbZmle7W/q2NR4jH6KhG1wxPn3cZjLMHQ3A8cTBppgYrolzWKaeipxTVD05sCxj2LbHbFXKqX1aUK0kjlpAS0jXJOL9QFeghctZtIG3xxQp2/SE1k21jr548vQFa87GGiAOeZY2khg0wBsPPDFx2f/DMrP8A88H/ALcL9A4+lcuN+Usv44P8eMBk+WtcW7cc/diIgpPzEyumMeWUzqCQzoth4FseZpZ4uKcrjiJCST3f549VTpHlFOXY6daC4/iFsR1FRbijKUCXPb95rct8eiuQk21E1En9EP8ABEPsxMx/Ro7c7DFfnSjpdIj9mJ7/AKLH/DgMgSJ6SYpTuUUFgwFvfjL/AEzMGWlYHcVUgb+QY1LLIx2b774yr0sR+tyxxRyJdauTu33B0jng2G+Acu2EsydouCMxkjAJHZkbea4aeAmMnCGXuy6WdSTfx1HClnEbvwNmMSHf6sAfFcNHAKPFwdlkb7MEPP3nEfwv+y829wbzCho8yhVK6FZQgYLq6XFjbGRcZ8AV4zWZ8moYzQhV7NTKNV7b+1vjSs8zf6G9SSWNXNU7qpvysAcDTxjBcrJQuVvzRxv92LQyTiDeNSMp4f4fzepr41mWqpIAxBn0nYjawB23w9zei1rH1fNF53s0JAJPubDBBxZkwFpI54789cWr7sE6fiXJpuVdGpJ5OCv34M9RkKLBFC5wxwFS0Im+mqamrJtQ7JjqIVbbixt1wn+kfLYaTieeLLoUp4hFHZIhpANsa7BWQ1EjNBKsyAqNUbX8cZ16QYQ/EtSSL9xLfy4tjzzb5ZLxx+DOmp5+ZYk+ZviNopRzW/lYWvhhalXwxE1JvtywXcQ8YFCqVs53/ejBH34vUAnaoeanemM+mx7RtJPmATic0an2lviNqIHpjzaZCi0fTS5yST6wnwnTHYgNGL+zjsV2otbGHJP+Gn/zji/D/iWn/hP3Y7HYTl2x7+KNB4j/AODi/hf/AEnGTL7B9xx2Ox7H0Dj0FZ/+Ap/hgc398n8Q+/HY7Ex9IR+oP5d/5pQ/58mDPpN/wtQ//UL9xx2Ox6ICfqEqb/D1N/FD/qGL5/xJRf5w+/HY7HohJ9Gl/wDph/lxfdiX/wBJH/DjsdgEiiLuWf3T4xz0hf8AmFd/9xb/AEDHY7DGHpAv5sYar/C1Z70+8YaOFv8ADtD/AAn/AFHHY7A16P8AYbJ6gV6Q+WUe+T8MKh6+847HYIikOivJ1x4i5D3jHY7F2eHj0d/8FVf5/wCGAvHv+Iqn+FPux2OxEOyr7FzoMeWx2OwY8yM9cRnHY7EogrnmcdjsdixQ/9k="/>
          <p:cNvSpPr>
            <a:spLocks noChangeAspect="1" noChangeArrowheads="1"/>
          </p:cNvSpPr>
          <p:nvPr/>
        </p:nvSpPr>
        <p:spPr bwMode="auto">
          <a:xfrm>
            <a:off x="155575" y="-769938"/>
            <a:ext cx="1905000" cy="1609726"/>
          </a:xfrm>
          <a:prstGeom prst="rect">
            <a:avLst/>
          </a:prstGeom>
          <a:noFill/>
          <a:ln w="9525">
            <a:noFill/>
            <a:miter lim="800000"/>
            <a:headEnd/>
            <a:tailEnd/>
          </a:ln>
        </p:spPr>
        <p:txBody>
          <a:bodyPr/>
          <a:lstStyle/>
          <a:p>
            <a:endParaRPr lang="en-US">
              <a:latin typeface="Lucida Sans Unicode" pitchFamily="34" charset="0"/>
            </a:endParaRPr>
          </a:p>
        </p:txBody>
      </p:sp>
      <p:pic>
        <p:nvPicPr>
          <p:cNvPr id="85000" name="Picture 8" descr="http://t3.gstatic.com/images?q=tbn:ANd9GcSdaN0az-dYwLM9QNWJ-z_zcG8-5_lK7mLNNXWh6J_vH2pL32yy"/>
          <p:cNvPicPr>
            <a:picLocks noChangeAspect="1" noChangeArrowheads="1"/>
          </p:cNvPicPr>
          <p:nvPr/>
        </p:nvPicPr>
        <p:blipFill>
          <a:blip r:embed="rId3" cstate="print"/>
          <a:srcRect/>
          <a:stretch>
            <a:fillRect/>
          </a:stretch>
        </p:blipFill>
        <p:spPr bwMode="auto">
          <a:xfrm>
            <a:off x="4648200" y="2590800"/>
            <a:ext cx="3790950" cy="3200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84994"/>
                                        </p:tgtEl>
                                        <p:attrNameLst>
                                          <p:attrName>style.visibility</p:attrName>
                                        </p:attrNameLst>
                                      </p:cBhvr>
                                      <p:to>
                                        <p:strVal val="visible"/>
                                      </p:to>
                                    </p:set>
                                    <p:anim calcmode="lin" valueType="num">
                                      <p:cBhvr>
                                        <p:cTn id="21" dur="1000" fill="hold"/>
                                        <p:tgtEl>
                                          <p:spTgt spid="84994"/>
                                        </p:tgtEl>
                                        <p:attrNameLst>
                                          <p:attrName>ppt_x</p:attrName>
                                        </p:attrNameLst>
                                      </p:cBhvr>
                                      <p:tavLst>
                                        <p:tav tm="0">
                                          <p:val>
                                            <p:strVal val="#ppt_x-.2"/>
                                          </p:val>
                                        </p:tav>
                                        <p:tav tm="100000">
                                          <p:val>
                                            <p:strVal val="#ppt_x"/>
                                          </p:val>
                                        </p:tav>
                                      </p:tavLst>
                                    </p:anim>
                                    <p:anim calcmode="lin" valueType="num">
                                      <p:cBhvr>
                                        <p:cTn id="22" dur="1000" fill="hold"/>
                                        <p:tgtEl>
                                          <p:spTgt spid="8499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84994"/>
                                        </p:tgtEl>
                                      </p:cBhvr>
                                    </p:animEffect>
                                  </p:childTnLst>
                                </p:cTn>
                              </p:par>
                              <p:par>
                                <p:cTn id="24" presetID="29" presetClass="entr" presetSubtype="0" fill="hold" nodeType="withEffect">
                                  <p:stCondLst>
                                    <p:cond delay="0"/>
                                  </p:stCondLst>
                                  <p:childTnLst>
                                    <p:set>
                                      <p:cBhvr>
                                        <p:cTn id="25" dur="1" fill="hold">
                                          <p:stCondLst>
                                            <p:cond delay="0"/>
                                          </p:stCondLst>
                                        </p:cTn>
                                        <p:tgtEl>
                                          <p:spTgt spid="85000"/>
                                        </p:tgtEl>
                                        <p:attrNameLst>
                                          <p:attrName>style.visibility</p:attrName>
                                        </p:attrNameLst>
                                      </p:cBhvr>
                                      <p:to>
                                        <p:strVal val="visible"/>
                                      </p:to>
                                    </p:set>
                                    <p:anim calcmode="lin" valueType="num">
                                      <p:cBhvr>
                                        <p:cTn id="26" dur="1000" fill="hold"/>
                                        <p:tgtEl>
                                          <p:spTgt spid="85000"/>
                                        </p:tgtEl>
                                        <p:attrNameLst>
                                          <p:attrName>ppt_x</p:attrName>
                                        </p:attrNameLst>
                                      </p:cBhvr>
                                      <p:tavLst>
                                        <p:tav tm="0">
                                          <p:val>
                                            <p:strVal val="#ppt_x-.2"/>
                                          </p:val>
                                        </p:tav>
                                        <p:tav tm="100000">
                                          <p:val>
                                            <p:strVal val="#ppt_x"/>
                                          </p:val>
                                        </p:tav>
                                      </p:tavLst>
                                    </p:anim>
                                    <p:anim calcmode="lin" valueType="num">
                                      <p:cBhvr>
                                        <p:cTn id="27" dur="1000" fill="hold"/>
                                        <p:tgtEl>
                                          <p:spTgt spid="85000"/>
                                        </p:tgtEl>
                                        <p:attrNameLst>
                                          <p:attrName>ppt_y</p:attrName>
                                        </p:attrNameLst>
                                      </p:cBhvr>
                                      <p:tavLst>
                                        <p:tav tm="0">
                                          <p:val>
                                            <p:strVal val="#ppt_y"/>
                                          </p:val>
                                        </p:tav>
                                        <p:tav tm="100000">
                                          <p:val>
                                            <p:strVal val="#ppt_y"/>
                                          </p:val>
                                        </p:tav>
                                      </p:tavLst>
                                    </p:anim>
                                    <p:animEffect transition="in" filter="wipe(right)" prLst="gradientSize: 0.1">
                                      <p:cBhvr>
                                        <p:cTn id="28" dur="1000"/>
                                        <p:tgtEl>
                                          <p:spTgt spid="85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Plastic lumber can be used to build a deck that never needs painting and has very low maintenance. </a:t>
            </a:r>
          </a:p>
          <a:p>
            <a:r>
              <a:rPr lang="en-US" smtClean="0"/>
              <a:t>One such example would be a deck built from Trex. Trex is made from plastics and sawdust.</a:t>
            </a:r>
          </a:p>
        </p:txBody>
      </p:sp>
      <p:sp>
        <p:nvSpPr>
          <p:cNvPr id="2" name="Title 1"/>
          <p:cNvSpPr>
            <a:spLocks noGrp="1"/>
          </p:cNvSpPr>
          <p:nvPr>
            <p:ph type="title"/>
          </p:nvPr>
        </p:nvSpPr>
        <p:spPr/>
        <p:txBody>
          <a:bodyPr/>
          <a:lstStyle/>
          <a:p>
            <a:pPr fontAlgn="auto">
              <a:spcAft>
                <a:spcPts val="0"/>
              </a:spcAft>
              <a:defRPr/>
            </a:pPr>
            <a:r>
              <a:rPr lang="en-US" dirty="0" smtClean="0"/>
              <a:t>Plastic Lumber</a:t>
            </a:r>
            <a:endParaRPr lang="en-US" dirty="0"/>
          </a:p>
        </p:txBody>
      </p:sp>
      <p:sp>
        <p:nvSpPr>
          <p:cNvPr id="18435" name="Rectangle 3"/>
          <p:cNvSpPr>
            <a:spLocks noChangeArrowheads="1"/>
          </p:cNvSpPr>
          <p:nvPr/>
        </p:nvSpPr>
        <p:spPr bwMode="auto">
          <a:xfrm>
            <a:off x="8432800" y="6488113"/>
            <a:ext cx="711200" cy="369887"/>
          </a:xfrm>
          <a:prstGeom prst="rect">
            <a:avLst/>
          </a:prstGeom>
          <a:noFill/>
          <a:ln w="9525">
            <a:noFill/>
            <a:miter lim="800000"/>
            <a:headEnd/>
            <a:tailEnd/>
          </a:ln>
        </p:spPr>
        <p:txBody>
          <a:bodyPr wrap="none">
            <a:spAutoFit/>
          </a:bodyPr>
          <a:lstStyle/>
          <a:p>
            <a:r>
              <a:rPr lang="en-US">
                <a:latin typeface="Lucida Sans Unicode" pitchFamily="34" charset="0"/>
              </a:rPr>
              <a:t>7.05</a:t>
            </a:r>
          </a:p>
        </p:txBody>
      </p:sp>
      <p:sp>
        <p:nvSpPr>
          <p:cNvPr id="18436" name="AutoShape 2" descr="data:image/jpg;base64,/9j/4AAQSkZJRgABAQAAAQABAAD/2wBDAAkGBwgHBgkIBwgKCgkLDRYPDQwMDRsUFRAWIB0iIiAdHx8kKDQsJCYxJx8fLT0tMTU3Ojo6Iys/RD84QzQ5Ojf/2wBDAQoKCg0MDRoPDxo3JR8lNzc3Nzc3Nzc3Nzc3Nzc3Nzc3Nzc3Nzc3Nzc3Nzc3Nzc3Nzc3Nzc3Nzc3Nzc3Nzc3Nzf/wAARCACnAN8DASIAAhEBAxEB/8QAHAAAAQUBAQEAAAAAAAAAAAAAAgABAwQFBgcI/8QAQxAAAgECAwQGCAUCBQQBBQAAAQIDABEEEiEFMUFREyJhcYGRBhQyUqGxwdEjQmLh8DNyB4KiwvEVJCVDNFNjc4Oy/8QAGAEBAQEBAQAAAAAAAAAAAAAAAAECAwT/xAAdEQEBAQEAAgMBAAAAAAAAAAAAARECEiExQVED/9oADAMBAAIRAxEAPwDChaL1ixYBnw62BO/qkVf9GGBw8oBB1Um39o+1SNJg4VAg2Rg16EAJ0l2yg8vOn2RjsRi+j6SLCxIUuEw8IQA3tfnUxjfxr40f+NX/APH9qwl0rdxZvstSPcPyrnwTYClWNvC29Vj14VBiMbHh2sBnfgBShkC4BWJtZTWSueTrkXLnSirWIxQ2nh2wWMhQQuQQY3YG4Omv7cayI9jYrC7Tj9Sw+JxMSnN+GmYqp0IIFXhEzqwAFyptc2sd9qsR4sS4QGzRzKjBHIW6kDed4osuMabYG1ujiVNnYpjEWSwhyjLe4Iud1y1WMBsjasbAS4LEqrdVg8qAZSdbXblW5isJtRYXxHrgWJfxLZGBydHu1jtfPrvt21BLLOkGDkGMlQPHeRwM35L3sBzqY15T8U49ibS6GAGBFKoQQZ4VA1PDPQT7CxpfOIbgC7N6zDu7ukv5CtnC7WhOVYnwUjn2VYyKSTyLqB8au4LHGeJ3lXoyrFSoFrEc77iDzqXiVztn48zx+x5ckk2z0eWO9ijG7d45/Os1cHjrqowU5LpdQsROgNtNOdevJgtmKxkljxPW63RiVwBc30CqPnWZtPA7K9fwD4fDzhxiTnUtNYgo5GpbmOFqTynqmsDY+zlwfqyYuWQvJCzuI4wOjN1su/vvurTfZ+ABus+LVjuKxqSL795rTEexmxAvDI8mXMCDNbKTzz8xUmIbZUKhhgsQz3ARBJMuYk24k37q5dc9W+qmaw49l4bGS9BhMRj5pXGkUOGR3Nt+ga+lTH0XxYcSNg9r2UDRsGqjvtm+VdL/ANWwcLlZpsHhplGqmdM66brIrEHyq1Ft8MpZNrOkDMEVY5C4Zje/tR3vu7K1P539XmSfLhUwmAlLticTiFdnawjRbb+HlRzw4CCMmH1iRrkdbQ+YPZXSvs/YMuDRBjHiUFskoKAk3NwSYxe2tvGtjZWwtgbUwzYXD4XB4fGrqkyxCRJlHNSd/MC3AjlUvFt+Vua83YYARygNllyFlUIW1trfkL8annw2Cw0kqoMZHnw6lhiFynVtTYgE8LcNK7ba+yNsbJ2NjMPgZtniKZGimwkeEjw8siG4JBv1+O4jzrj8btObaEsmKnsZykZ6UKFY24bv5amXlckQvhdnanCSSyHNbNlawHbYbzVfBwxyY+US9JEUVSqCMm5ud50sALc99dFP6YbXnjlikxTkSpkYIgVra8VAPE691c5hirbUmIRyyqpux32018qz9noGDw2Cb1ybFY7oZEiUxD1d3EjFScuh0O4XOnda9RrAFjRlRgAoJuLC/HX/AIqRVjOGxOeBrKF6wYjKbDfr3nxqzi3jigjtmVhaw56Wvy86dVm6gwmAfF4qGNMRs+Iy5rNLiVCC2tjYkAm+nOxrRxvo9i8PB0zHAyxi2uFxSSW/y6HfxrP2dLH63Gki3RFOYAXzd9TTziRujijhC20Lxi1hbdbWs+Sy59L+LdETE5sylQBYqeBI+1HsMDooGUaWYeTVdxgwkPTsqtKzJe0r2B1HAd/Oquy36TK+VFIkkFkWw3162JWxIM2zLclYfOud0vftrpCP/HkHcCw+dcqsyswAB15gj51luLWOlybGYLvsQTXKh2n/ABom6J+OS4uO3Wujx3X2Y67t9chg5GiupFx9KqtbAPK0hMsrsSVXVr8a1wzdBJnIFrknn/L1i4JwuV3GhYNYb7Vs4Z1xEqIY2MbkqRmykgjnw3VRl7PHSY1BZ3LXAW5J3GuixUci7O2c2WRQsRYhVJItESbikmzoIwWwODkw2IA/DnbEmRkPO24+NSnCbUdEEe05omBJciNTnHAWtYWqDnntBK2b1fMG0zxMmh5kabjXWejMryzMOiM65ALpcEMNASbEarY6i/bWBtLD4rDTfjzyzSOMxkuI768t1WdgRxPtfDNOrjOQpY2vobXuOwirGbHX4vKJlE2GxeciwYkt5m2lUlhw2Ikw2JKyFI5cyrlsSQGFnN72OfS3I666Wds4nZ+zujHr+HVr2EbYfpCx/TYix8KyW2ssitKo6VFLMSsQjBAty11sBarYzrRbDbP6BJsYuLlkyLeSPDlABckc7br2ubac6xMf6srBtnPOkSxlRJKbkO5NyLAWsCx+1dBsLaOytoFYziQZ49Moh6Ju/qOG8eNc/toJNtrFSQviJArlY2LmYrfTQMTpYHeazY1LPhl9LA5Ivs7PyWWZgB2gaDwrTTaOF2aiLP0TBSpNklYiS5LDKrKQAeJuOyoF9Zy6tjQL3CSBEB5Cw8qzNoT4nExr0xxEiob3YZgviBpUWR0q+kuw+gSPosNHEt8iJHiFC3vc6DtPE76uDErmixmEcpG+WSNo7jJxBGa5894315ri5eokaEZ2FgARqToB8a9LEcyQRx4qIxzKih0I1VgNQaGOsSPZ3ppsnodowxti4N5UDNEx3Ol+B5buB3V5ZtzZeP2Ji58FtFbkIDFKuiyoDYMPqN4rp9m42fZeOjxMGrJoVJ0deKnn97V3OOwmzvS7YvRyK7RS9ZZBYNBJ9xutxBtuNLNR4O+MTdZ1ZtfaOtBgXBxiMrKcxsb68TWp6R+j20PRzGjB4lGZZMzR4iNepIo5cjrqDu8apQRMcTDq7EsLZh1r9nCuN5ytK2IszzBCCt9wtcdtQYh1uqyxsbtYW1F6uTQH1hntlQ3ulidDuuba0gekbLlsd2YCpaU0YU4ZGbMDcjfa/wAKhGGYsHEgvxza3HhUkhIARCWH5dSL+dKANY5uqe1Te3lU1HQYqNl2jiQFuSrgAMQbaHjpwqXYlzEMwIPTMLd4vU2MGGi2kzyPLIzZhkRcqDqnex+g8ai2RJHKztFFHGolACx390am5uT216mI3kGbBON9nOnP+XrhMDFAqApHHnB1cDXs17q7yH/48i8ekBHjavPMB0iSdGqOctw1xbQHTX4VlqNmYg4B79tcfIQMIx4toK6thLJhzHlsT5VnDYIePI0xA33C7qsaQbPV5MJFNGQWAyuvaK2dnSMZ4ywsytfLxGhqvs3YS4NyRNK6sLNG4XKfqK1MHs3C4ZzJFCBJuzFr1RrJLpqWA7qPpkA11qqJQo1FC2KCEFVBI1A7aILGPFLiBFIBlRTe8YYXOm46VVfD4CCAyxwood+rkzJuBuQAxG8gedQ4medvZjuTe2tVMes+KkVYVKQogRMxsdNSfEkmhjSwMcTRIVljV2AzERXLd7E3NN65gfUsbPhHR0ivGDGhAVhvNjv4a8e6suLAzjcx8zTxbLMWBxOEEbdHiCSxLm4Jte3l8aFrXw0+xtqZshhMsXWkDQurC+4ghwB4VZfZ+AbDtIrsQrFHCSEXLC6nW54MLXO7trmMHsZcBm9X6WzAA5mvurU2cuTp8PiSww88RUlibI4syN5qB40MbGEwuzIku0aBCLOrm5UH6jQ94o0w0GGlmRJ3inR8krRHQtz8d/jWXh+ra8YB7a0+mV8hCWcKFck+1bQHysPAUVHi4DOCPXsVqLaIv1FbGMPT4bCYpmzPLCFkNvzr1T8gfGsxiG3/ABq/stxNg8ThWY5lHTx38m+FvKpRRnXcwGorQ2BteTZOJEqZmw8n9aIHX+4do+O7uqOLgVBbopLkdRt9SJj0/F4PZ+3dmrHiI48VhZQHUnnwYHeD/wAV4/6W7C2j6PY9c+z8LPg3f8DFRu8QJ4KwU6N8DrblXYejW2jsufoMQxODlbVv/pt7w7OddzisPh8dhHgxEaTQSrYq2qsN/wDwatkq89Y+doohmyy4FCSeqIcQ4sOA3HW9FPAiMyRxCd1NiBO6r4G2vLvFdN6c+jO0fRxzjNmxNicBe4mKGR8PbWzrxA4N5865vD4ibInR43FYZ2tcxO0Yc6nuP/Ot6xeXT1VLEvLBH0ownRsGAH/dF7+BAqGHESYiTMcGxjvcrChNj3gfWtMRYlQ7rjMRIJgQVIVizc9RbsN+FMUx2IiMJ2tjOjFg0ZHVzAa6EjjUyHjGltU22/CLnrBOqe3T60vR/UTHkyH+eVaeJ2K+O2jBixKscSKpuBmZiDcW7O/41ah2THhbLs3ByzXb8R0uxHefoK6uEWIf6M9t+h+Arm3BErrlF8x0vc7+RrqsOjTSzwJcvlXqEWI0O++7dxrA2jhuhxLK7e0SSuYaG/xqNKQlF7ZLGjWS+5j4rUoRWUK4FuR+xp+gjB3EHtP3opKGtcHMOa628aMFbXZr0Hq1jdCLji2nkf3qQdKmrjTt1+P71QYCgaC450VksDagzre7RkH3gbH+eNSqBvDb+LC3xoAIU8DbnSARf30FSGI3vlJ7Vpwvum/eP5egdAPykDvNOwUf1LjkWUgeFxrTZaJbgaHv0oGCRniD4H7UjGnAr/PCiNhvVT22+1OLe6fAkUAGMAX0tThV5/6qMKpNgbf5R9KRU8QH/tOtABVuX+qpNlzeqbTw8zDqZskhvfqnQ1Cco03Hle1QzZsptcnsAqUbmNgOHxLw2PVYj+d9V5EDLY1fxLjE4PB4sal48kh/Uul/EWNVDvAqCtHfN0bj+3t7K29mbfxmzoEh67QrcC8WdRre2hvxrIlS6kjeDoat4bFYYIqS4iJJCT1XbL86qWOhh9MIXGSdYCd2XOUNu5hVLG7M9FtqzPiMRgMRh55NDNA7L/8Aycv+mqxhSVBdRIh3MCGFVzs3Dg3jToz70TFD8DRJ6R4r/DzYmNBGC25IhP5MUqP8wpqmf8MtuYVbYLaGzMTGPZEkTR/K4rQ9XxC6RYuW3uvZx8adJMfD/TERPNHaI/AmnpqdWLGAiwy4VsRjHtGG0UmwY/M9wqXEY+R1Cxr6vAPY0HSHuXcg7d/aKziY4WzxgNJf+plACdiqNAO351jbR27FEcmHIlmJ9s3tf/cfhU1MauLx8eHQB3Easb5Qbs/aTvNYOKxIxEzMQOj/AC3sRbwrJPT4mXpcY0mc/lc3DeP0FWFdYwM4KAbjbq0irajqgqWyniOstGLgC3WXmpv8DVdbA5hdSdc0Z0P3qZXJN2CyfqTRqolFyNNf7PtRr1T1dD2HKfLcaAWkPUyyEb1OjDxogwFgSVvuWXj3GqHspPDN3ZP2pdGqi4IBPvC3xFGQwBDXA5HrLRI1lFxYc11+BoITGyDNZre8p+q0azNYdfOv6hm+I1qUIgNwCD+g2PlSKxM1myljuz9Rj9DQCkqMb8ezrD71Ko6TRWRuwHXyNRPAh1zFbcJB9RQtA1rlcyniLOPvQTHMNGj153t8/vQk2NjYd+lArOvVDtYaZSb+FjrRh7aFLHkhsfI0BEEC5B+X7UxJ5Ecr6/GmDJe3SWJ4EFT57qJ0Zd67/e1+IoI2dz7SsR3X+VQuyNcgLpy3jw/apSFOoQntXX7Go5FDG28jgdSPPWg2fR5hNs7G4M3JjIlQcrb/AIW8qTDr8Lb6p+jUxwu24sxISbqMDfcTbj3itPFw9Bi5I/d0HdrUFcre9V58Mj5gwuLbjVwCmVbs3cBUGNh9nqszGNnisub8Nivyql/17aWFnMaYsyKDbLMof47/AI10saBRMxH5DXEZBLtRUA9qYL8RWOvTNx1WI9IZ8CqeuYOGS/GJyh8muPlVnCekWzsUCf8AuIyN4eK4HipNY3pawTExgWHHu/l6L0diB2XPKw3zWHgB96nldTGbtHa8mMYwxWSIm1ufe3HuFVo4CljKuYH85/mlGsAjXKQCtt4F6lUSJqgLryJ+XOumOgkuoAB6RDztfx4GnUanonsd+Vr/APPzoVVGu0RKnitvmKcncJFyG+hB3+P3qodRbUXjY+RqS+Ufi3A95d3jT3caaOOOlv8AmkFv1omAA331/wCKAgWaMaiVOBGh8KmjkOoVw3vK+/8AnfeoLBW6142O48Ce/caK5t10zfqX7VRZjZAbKzQfp3qfp8qlKNfrxkD3o71VRrjqMrjkf58xUkc2QgG8fYdR9qCdcxFkKTAb+DCiLKQUDZSf/XKt7+e/40BlDkdJGSRuaMajw3/OpVtItlkWUe62tEAAUGiSREb8mqjw4fKjRbjMihubRnKTTWVLWZoddFOo8OHypypFmZM1/wA6fb7E0Dm5OUlX/TIMpFA8ai4u0Y7TdfOpFZXGUMjAflbQ+VN7B0do+w6rQRGOVR1AGXiUa/wqJfw26tlPJSUPlVogHrFO9ojY+X70JIYZcySclcWNFQmZswzlW4WkWx8xpSYqQA1x/rH3omjVBY5477/zComhOpUKR/8AbNjQChCSo6MNGGqtu4V1+0gJ0w+LAGaePMxHPdXEzDQhrN/cMprsdjSDHejpH/sw73090/vfyqU1U5kUUY9s/qtSKkMR20UW49rGoiOTq4WYnlb+edcVsVTPt7CXII6fMfC5rstoP0ey55Dy+Qv9K5H0Pj6TbkJ9yN2/02+tY6Zqx6XPfaKrwVST8PtWrsdOj9GkJ0Lux/1W/wBtYHpM+fbEovyHnr9a3cQxwvophMts3RId/Ox/3Vn7VjK5j0lIK+/9xw76k6IEXj0B4cDQ3aPSaxU6BxuPf20ahkP4a9XivP7V3aAVDsNCJBu4MO6izMoIlFxxbh4ipRklTj3HhQkPHa5uvA8fEUAiMqM0JXL7h1A7uVIFZGsRll77MPHiKPLfrR2Un3RofCkWRrJKoBO6+49xqAgzAWcZk5gfMfakq3GaFxb3Sbr+1P0bJubMO3f3dvjT2DtcdWQb7b/EVQJ11kBRuDg/I0RMijrr0g4jQE+G40+ZxfOAV4sBfzH/ADRKoK5omsOW8eXCgaPK1+ici29CL27wd1GWUMDNGQeDqb69++hdQbdKoBG4rfTuPCiBkT2T0gHvGx89xoJxJIBv6RD7xsfPd8KJGjuFUvCx1ynQHw3HwquhQuQCY33kbifDjRHNkyyIrrflf4UFqRcxyzwiQc13jwP3oUu1+gmz23rICSPqPjUKFlFoJSoA/psMyjwOo8DUnTZ1tiYjYal0uwHbzHf8aBza/WjdD7yG4+H1FIHOt1KTLuPMfT5UgWZc0MwkS/5usD4jXzvQvkY5pozG4Gkik7v7hw76Ie4XQEp+lqBl11W55qdaQ6VdY3WVeR0+I0oTNGB+IDCb6lvZJ791FRuCeqHVr8G0PdW56GSrHi5MJMFCTApY7rnUf7h41jyAFTdVcHs/gpYHEer46KRC4YkZQxOjDUfKoOjxMRinaNvaU2JG7Soo/wCip7z8a1NtASNHiosuSeMOABuO838CtZ2XLEq9lEZfpLJ0Ww5rcVPx0+tYnoMubaGKm92D5sPsa0vTV+i2MAN7Mot/mv8AT41R9A1y4XaEx0sUS/cCf9wrn0lYm23Mm0sUw3hio7xpXTemJGG2Zh4BuBVPAD9q5aD/ALvbMaNr02KW/i+tdD6cyZp8PEd2pP8APGokntEjLIpuLnip3j+c6ExtHqpJXlxH85U5juQw6rDcRRRuQ2SSysdxO5u6uzaMBXIZb5ufGpEkZTaQAcm3Dy4UTxZiWQ2fkRoaFSGujizjeD/N1ATQ3OZDa/LjQggjJIgF+B1BpKGS9tU4i/yoxLHOp66dqkgGgAK0YvHqB+UnXwPDuNGDHJo1844NoVpCNwPw7OnIm5HjTlBILshIHAi1qBWdWGUlxz4j7065XYshIkG8jQjvvTXdNH64G7n+9F+FMARqRuZTYj61AYLL7XWHNR9KSgPrGxXu3eIoV6VDu6VezRv3o7wyi6ghuJB6wqgWBVLSrmUcQLjy/wCaSgWBjew5EZh+1SCRkNyc4Glzv8qQEMt2S4fiVNvOgYkE9dSDz3/H70bIQAbg+INvEUBSVTuD8sm/y+1MoVj+G1iN+U2t3igIhQ2Y3Vz+a9j58fGjDuLXYSA8dx86j66khlDDmN/lSAVychI7B9qIO0TNxRie6/0ois0e4Bhu35T/ADyqE5h7YBHZ9qQJUfhuy/LyNFAVjU7mikPIZb/Q1HP0yJnFmKnMDax01qw072yyJe/ujf3ioQI2uI5Cp5L9qg7nZzLjvR1EzgGB8o0v1d417jbwqlMhFr7+Vqqei+PmwuGcrkkUrkdXGjAXtuO+3zrT6PA4h1JkmwrXuVkPSRk/3bx40HE/4gyFMPhYz+Z7kdwP3ovRQCH0VxU50LyO3kAPpUv+I2xdqTSwT4TAy4nBorEy4b8QLe28DUbuVCkb4P8Aw7ifKc0kLNut7RJFYsZc56KKcRt/BXBOVjJqOSk1oem0hfa4QHVE58z+1Rf4fw9Jtt5LdWKBiB3kAfOq3pNN0m2sRf8ALYfC/wBayjV1hPtEqdLn8p7ezto3yZetbXiaLolUXklLc9co+FEhVf6Mdz+lbfGuzYYmkK6IzAaBzp50TRvJYkooHu/ejBkPurztqafKoN5GJ/uNqBgqjmbdt6MBW9qIN2kCmDEj8NDbgbWFGEf8z5ewD70AGHDkWaFPGMUy4fCs1xEmYccutSsI4wC5AP6jr96fpGa2SN2HNuqPv8KAfV4t5D2HASuPkaZ8NADmZ5AeB6d/LUmpVR2Fy/got86Q6GI65Q3ddj4b6ABAt9Z5b/3pp2ezen9Vu3VncNwICE/Aa0ed20SK3axA+G/ztTGPMMsoDDlYAeI40DerPu9Za/bEPvSOEcsCcRdhuPRAH4GiMkSnKq5mH5UFyPt42pAO/AIvZqft86BCCYAXmRu+Mj60L4Z31Zorjc2UgjxvUiIqXszd5Y6/Gh6Vc14g7Ecc2nmaAFw86j+pG63/ADA38xSeCdva6E8jnNx8KJekzC7OOGUH705ksNSxPIb6CLo8WD1jG6/qck+dqXRysNYkPc/3FSEyNubIO3f5UxdgLZ7nibUEJScadED3yA/SgdTpmQX7GBNSNOSSsWaRhvy7h3nhTKJtTIwvyUaDx40A7OxsuFneBAS0tmQSagW33IN9QfhWwNrQxRu+NX1cLqz3zLb5jyrnsSrROk6S9HKp6rWB+Fte6innbaODnwuMiaAyplGIhANuOsZO7TgwqDscDjQ0a4jAYkPGfZkhkup8Ru7t9TY9sLtbCNhtr4RcQhHtoxjde0MuteUjZO2tmTNidnSvNl1M+zyc4H647BvNSNd9aGy/T3GRgJtGGPFINDLHaOQd9uqfIVnWXb+j/oxs7ZMuMk2bj5ZGxEYRIsWApSxv7Y0OtuA3VwXpHsfa2A2jiJNobNxEKSSErLk6SNhfSzLcbraGuz2b6SbK2kRHDilSY69BP+G1/E2PgTW3hsVicLcQTSRDkpuPI0yUcWAl+qubttrUiq50UKo7aIOp1TXuFqIFieAFbaMIveJPcLUSqqaqADzFEtgDnUtppZrW+B+lCJB7IOY8l4UD2c62A7SaWRt7SEjkNKQLflsB20wBY9Zr34bqB0WOInIqj+0amiBY6otu+gDoNE17taK8h4WH6vtQOVzauzEcQDYUwaFNEAHYNaLowRdjfx08qQZEuBYdltTRDdc6Cyj9f7UuhufxGZvgB4U+Zm1UZRyNPlv/AFL/AEoEWSNcqHTkopru+oAUc21vSLIlrMNdw4nwpddt2n91AxjX2pLtyzG9LODoAacLb2rnt4UmdEA4E7gN5opil/abQcKeyKc19AN5NNZ23JlHN9fIfenCIGu5zN7zWoI8xb+kt/1NoP38BTGANrIxbsGg8vuTUksyR2XNmc7oxqbc7VHlnkN2/BXl7TePAfE0CaSOJQGOW/sqBfyFR/iybl6JO3Un7VMsaJcoLsTqx3mo2mXOY0vJIPyqL27zuFAywohuure8dT51DLKt+ii67+6ouB3ncKl6GWUfjvZbaohsPEjf3aVIFSNQsaKoHAC3wqCmYXkZXlIzIbr0dwFPfvv5UsbDhsYC20IIsSwH9VyUlH/7FsePG9TlzI1sP1uGbco8ePhQCABgXYM3MnQdw4Uwc/ivR1JLtgMSVDboccAtx+mUDKePtBO81ENpbb9G3WGV8Thk/KswzRH+0m6n/Ka6dpBGpMuUKOdRxzYgoy4eV8PCxubAHN/lPV8SL1LymJzL1iu9hw3UVnY6kL4XpUq0H6NT7QvbmaGSVIVBkOVToNONKlRRAyuBaNUBFwWNz5U/RX0kdnvwJsPKlSoJFUAWUZR2VFHMJBmhXOvvE21+dKlQEyve7yG/JNB96JVVdygGlSoBM95MiqWYC5ANrU4jYjrPlB4JofOlSoDAVfZQX4nifGkX/GjhQFpZGyonEnv3cDSpVUJ4JQ1pmVDvshufEn6CjSONASqgHi3E+O+lSqCLE4mPDKmfNmlbLGqDVj46UwjmlJzv0K+6hux8eHgKVKgNYUiUhLi5ue09p3nxoJp1iy31LGwHOlSooOjkm/qvlU7kUnd2n7USRpHZEUKButSpVBHPKsZijVS0jmyIPzeJ0FD0LObzkEcI1Jt4neflSpUEw0Fha55C1V55mEww8YzTFc3IAdv7UqVAAwwBzynpH947l/tHCiItSpUH/9k="/>
          <p:cNvSpPr>
            <a:spLocks noChangeAspect="1" noChangeArrowheads="1"/>
          </p:cNvSpPr>
          <p:nvPr/>
        </p:nvSpPr>
        <p:spPr bwMode="auto">
          <a:xfrm>
            <a:off x="155575" y="-655638"/>
            <a:ext cx="1828800" cy="1371601"/>
          </a:xfrm>
          <a:prstGeom prst="rect">
            <a:avLst/>
          </a:prstGeom>
          <a:noFill/>
          <a:ln w="9525">
            <a:noFill/>
            <a:miter lim="800000"/>
            <a:headEnd/>
            <a:tailEnd/>
          </a:ln>
        </p:spPr>
        <p:txBody>
          <a:bodyPr/>
          <a:lstStyle/>
          <a:p>
            <a:endParaRPr lang="en-US">
              <a:latin typeface="Lucida Sans Unicode" pitchFamily="34" charset="0"/>
            </a:endParaRPr>
          </a:p>
        </p:txBody>
      </p:sp>
      <p:sp>
        <p:nvSpPr>
          <p:cNvPr id="18437" name="AutoShape 4" descr="data:image/jpg;base64,/9j/4AAQSkZJRgABAQAAAQABAAD/2wBDAAkGBwgHBgkIBwgKCgkLDRYPDQwMDRsUFRAWIB0iIiAdHx8kKDQsJCYxJx8fLT0tMTU3Ojo6Iys/RD84QzQ5Ojf/2wBDAQoKCg0MDRoPDxo3JR8lNzc3Nzc3Nzc3Nzc3Nzc3Nzc3Nzc3Nzc3Nzc3Nzc3Nzc3Nzc3Nzc3Nzc3Nzc3Nzc3Nzf/wAARCACnAN8DASIAAhEBAxEB/8QAHAAAAQUBAQEAAAAAAAAAAAAAAgABAwQFBgcI/8QAQxAAAgECAwQGCAUCBQQBBQAAAQIDABEEEiEFMUFREyJhcYGRBhQyUqGxwdEjQmLh8DNyB4KiwvEVJCVDNFNjc4Oy/8QAGAEBAQEBAQAAAAAAAAAAAAAAAAECAwT/xAAdEQEBAQEAAgMBAAAAAAAAAAAAARECEiExQVED/9oADAMBAAIRAxEAPwDChaL1ixYBnw62BO/qkVf9GGBw8oBB1Um39o+1SNJg4VAg2Rg16EAJ0l2yg8vOn2RjsRi+j6SLCxIUuEw8IQA3tfnUxjfxr40f+NX/APH9qwl0rdxZvstSPcPyrnwTYClWNvC29Vj14VBiMbHh2sBnfgBShkC4BWJtZTWSueTrkXLnSirWIxQ2nh2wWMhQQuQQY3YG4Omv7cayI9jYrC7Tj9Sw+JxMSnN+GmYqp0IIFXhEzqwAFyptc2sd9qsR4sS4QGzRzKjBHIW6kDed4osuMabYG1ujiVNnYpjEWSwhyjLe4Iud1y1WMBsjasbAS4LEqrdVg8qAZSdbXblW5isJtRYXxHrgWJfxLZGBydHu1jtfPrvt21BLLOkGDkGMlQPHeRwM35L3sBzqY15T8U49ibS6GAGBFKoQQZ4VA1PDPQT7CxpfOIbgC7N6zDu7ukv5CtnC7WhOVYnwUjn2VYyKSTyLqB8au4LHGeJ3lXoyrFSoFrEc77iDzqXiVztn48zx+x5ckk2z0eWO9ijG7d45/Os1cHjrqowU5LpdQsROgNtNOdevJgtmKxkljxPW63RiVwBc30CqPnWZtPA7K9fwD4fDzhxiTnUtNYgo5GpbmOFqTynqmsDY+zlwfqyYuWQvJCzuI4wOjN1su/vvurTfZ+ABus+LVjuKxqSL795rTEexmxAvDI8mXMCDNbKTzz8xUmIbZUKhhgsQz3ARBJMuYk24k37q5dc9W+qmaw49l4bGS9BhMRj5pXGkUOGR3Nt+ga+lTH0XxYcSNg9r2UDRsGqjvtm+VdL/ANWwcLlZpsHhplGqmdM66brIrEHyq1Ft8MpZNrOkDMEVY5C4Zje/tR3vu7K1P539XmSfLhUwmAlLticTiFdnawjRbb+HlRzw4CCMmH1iRrkdbQ+YPZXSvs/YMuDRBjHiUFskoKAk3NwSYxe2tvGtjZWwtgbUwzYXD4XB4fGrqkyxCRJlHNSd/MC3AjlUvFt+Vua83YYARygNllyFlUIW1trfkL8annw2Cw0kqoMZHnw6lhiFynVtTYgE8LcNK7ba+yNsbJ2NjMPgZtniKZGimwkeEjw8siG4JBv1+O4jzrj8btObaEsmKnsZykZ6UKFY24bv5amXlckQvhdnanCSSyHNbNlawHbYbzVfBwxyY+US9JEUVSqCMm5ud50sALc99dFP6YbXnjlikxTkSpkYIgVra8VAPE691c5hirbUmIRyyqpux32018qz9noGDw2Cb1ybFY7oZEiUxD1d3EjFScuh0O4XOnda9RrAFjRlRgAoJuLC/HX/AIqRVjOGxOeBrKF6wYjKbDfr3nxqzi3jigjtmVhaw56Wvy86dVm6gwmAfF4qGNMRs+Iy5rNLiVCC2tjYkAm+nOxrRxvo9i8PB0zHAyxi2uFxSSW/y6HfxrP2dLH63Gki3RFOYAXzd9TTziRujijhC20Lxi1hbdbWs+Sy59L+LdETE5sylQBYqeBI+1HsMDooGUaWYeTVdxgwkPTsqtKzJe0r2B1HAd/Oquy36TK+VFIkkFkWw3162JWxIM2zLclYfOud0vftrpCP/HkHcCw+dcqsyswAB15gj51luLWOlybGYLvsQTXKh2n/ABom6J+OS4uO3Wujx3X2Y67t9chg5GiupFx9KqtbAPK0hMsrsSVXVr8a1wzdBJnIFrknn/L1i4JwuV3GhYNYb7Vs4Z1xEqIY2MbkqRmykgjnw3VRl7PHSY1BZ3LXAW5J3GuixUci7O2c2WRQsRYhVJItESbikmzoIwWwODkw2IA/DnbEmRkPO24+NSnCbUdEEe05omBJciNTnHAWtYWqDnntBK2b1fMG0zxMmh5kabjXWejMryzMOiM65ALpcEMNASbEarY6i/bWBtLD4rDTfjzyzSOMxkuI768t1WdgRxPtfDNOrjOQpY2vobXuOwirGbHX4vKJlE2GxeciwYkt5m2lUlhw2Ikw2JKyFI5cyrlsSQGFnN72OfS3I666Wds4nZ+zujHr+HVr2EbYfpCx/TYix8KyW2ssitKo6VFLMSsQjBAty11sBarYzrRbDbP6BJsYuLlkyLeSPDlABckc7br2ubac6xMf6srBtnPOkSxlRJKbkO5NyLAWsCx+1dBsLaOytoFYziQZ49Moh6Ju/qOG8eNc/toJNtrFSQviJArlY2LmYrfTQMTpYHeazY1LPhl9LA5Ivs7PyWWZgB2gaDwrTTaOF2aiLP0TBSpNklYiS5LDKrKQAeJuOyoF9Zy6tjQL3CSBEB5Cw8qzNoT4nExr0xxEiob3YZgviBpUWR0q+kuw+gSPosNHEt8iJHiFC3vc6DtPE76uDErmixmEcpG+WSNo7jJxBGa5894315ri5eokaEZ2FgARqToB8a9LEcyQRx4qIxzKih0I1VgNQaGOsSPZ3ppsnodowxti4N5UDNEx3Ol+B5buB3V5ZtzZeP2Ji58FtFbkIDFKuiyoDYMPqN4rp9m42fZeOjxMGrJoVJ0deKnn97V3OOwmzvS7YvRyK7RS9ZZBYNBJ9xutxBtuNLNR4O+MTdZ1ZtfaOtBgXBxiMrKcxsb68TWp6R+j20PRzGjB4lGZZMzR4iNepIo5cjrqDu8apQRMcTDq7EsLZh1r9nCuN5ytK2IszzBCCt9wtcdtQYh1uqyxsbtYW1F6uTQH1hntlQ3ulidDuuba0gekbLlsd2YCpaU0YU4ZGbMDcjfa/wAKhGGYsHEgvxza3HhUkhIARCWH5dSL+dKANY5uqe1Te3lU1HQYqNl2jiQFuSrgAMQbaHjpwqXYlzEMwIPTMLd4vU2MGGi2kzyPLIzZhkRcqDqnex+g8ai2RJHKztFFHGolACx390am5uT216mI3kGbBON9nOnP+XrhMDFAqApHHnB1cDXs17q7yH/48i8ekBHjavPMB0iSdGqOctw1xbQHTX4VlqNmYg4B79tcfIQMIx4toK6thLJhzHlsT5VnDYIePI0xA33C7qsaQbPV5MJFNGQWAyuvaK2dnSMZ4ywsytfLxGhqvs3YS4NyRNK6sLNG4XKfqK1MHs3C4ZzJFCBJuzFr1RrJLpqWA7qPpkA11qqJQo1FC2KCEFVBI1A7aILGPFLiBFIBlRTe8YYXOm46VVfD4CCAyxwood+rkzJuBuQAxG8gedQ4medvZjuTe2tVMes+KkVYVKQogRMxsdNSfEkmhjSwMcTRIVljV2AzERXLd7E3NN65gfUsbPhHR0ivGDGhAVhvNjv4a8e6suLAzjcx8zTxbLMWBxOEEbdHiCSxLm4Jte3l8aFrXw0+xtqZshhMsXWkDQurC+4ghwB4VZfZ+AbDtIrsQrFHCSEXLC6nW54MLXO7trmMHsZcBm9X6WzAA5mvurU2cuTp8PiSww88RUlibI4syN5qB40MbGEwuzIku0aBCLOrm5UH6jQ94o0w0GGlmRJ3inR8krRHQtz8d/jWXh+ra8YB7a0+mV8hCWcKFck+1bQHysPAUVHi4DOCPXsVqLaIv1FbGMPT4bCYpmzPLCFkNvzr1T8gfGsxiG3/ABq/stxNg8ThWY5lHTx38m+FvKpRRnXcwGorQ2BteTZOJEqZmw8n9aIHX+4do+O7uqOLgVBbopLkdRt9SJj0/F4PZ+3dmrHiI48VhZQHUnnwYHeD/wAV4/6W7C2j6PY9c+z8LPg3f8DFRu8QJ4KwU6N8DrblXYejW2jsufoMQxODlbVv/pt7w7OddzisPh8dhHgxEaTQSrYq2qsN/wDwatkq89Y+doohmyy4FCSeqIcQ4sOA3HW9FPAiMyRxCd1NiBO6r4G2vLvFdN6c+jO0fRxzjNmxNicBe4mKGR8PbWzrxA4N5865vD4ibInR43FYZ2tcxO0Yc6nuP/Ot6xeXT1VLEvLBH0ownRsGAH/dF7+BAqGHESYiTMcGxjvcrChNj3gfWtMRYlQ7rjMRIJgQVIVizc9RbsN+FMUx2IiMJ2tjOjFg0ZHVzAa6EjjUyHjGltU22/CLnrBOqe3T60vR/UTHkyH+eVaeJ2K+O2jBixKscSKpuBmZiDcW7O/41ah2THhbLs3ByzXb8R0uxHefoK6uEWIf6M9t+h+Arm3BErrlF8x0vc7+RrqsOjTSzwJcvlXqEWI0O++7dxrA2jhuhxLK7e0SSuYaG/xqNKQlF7ZLGjWS+5j4rUoRWUK4FuR+xp+gjB3EHtP3opKGtcHMOa628aMFbXZr0Hq1jdCLji2nkf3qQdKmrjTt1+P71QYCgaC450VksDagzre7RkH3gbH+eNSqBvDb+LC3xoAIU8DbnSARf30FSGI3vlJ7Vpwvum/eP5egdAPykDvNOwUf1LjkWUgeFxrTZaJbgaHv0oGCRniD4H7UjGnAr/PCiNhvVT22+1OLe6fAkUAGMAX0tThV5/6qMKpNgbf5R9KRU8QH/tOtABVuX+qpNlzeqbTw8zDqZskhvfqnQ1Cco03Hle1QzZsptcnsAqUbmNgOHxLw2PVYj+d9V5EDLY1fxLjE4PB4sal48kh/Uul/EWNVDvAqCtHfN0bj+3t7K29mbfxmzoEh67QrcC8WdRre2hvxrIlS6kjeDoat4bFYYIqS4iJJCT1XbL86qWOhh9MIXGSdYCd2XOUNu5hVLG7M9FtqzPiMRgMRh55NDNA7L/8Aycv+mqxhSVBdRIh3MCGFVzs3Dg3jToz70TFD8DRJ6R4r/DzYmNBGC25IhP5MUqP8wpqmf8MtuYVbYLaGzMTGPZEkTR/K4rQ9XxC6RYuW3uvZx8adJMfD/TERPNHaI/AmnpqdWLGAiwy4VsRjHtGG0UmwY/M9wqXEY+R1Cxr6vAPY0HSHuXcg7d/aKziY4WzxgNJf+plACdiqNAO351jbR27FEcmHIlmJ9s3tf/cfhU1MauLx8eHQB3Easb5Qbs/aTvNYOKxIxEzMQOj/AC3sRbwrJPT4mXpcY0mc/lc3DeP0FWFdYwM4KAbjbq0irajqgqWyniOstGLgC3WXmpv8DVdbA5hdSdc0Z0P3qZXJN2CyfqTRqolFyNNf7PtRr1T1dD2HKfLcaAWkPUyyEb1OjDxogwFgSVvuWXj3GqHspPDN3ZP2pdGqi4IBPvC3xFGQwBDXA5HrLRI1lFxYc11+BoITGyDNZre8p+q0azNYdfOv6hm+I1qUIgNwCD+g2PlSKxM1myljuz9Rj9DQCkqMb8ezrD71Ko6TRWRuwHXyNRPAh1zFbcJB9RQtA1rlcyniLOPvQTHMNGj153t8/vQk2NjYd+lArOvVDtYaZSb+FjrRh7aFLHkhsfI0BEEC5B+X7UxJ5Ecr6/GmDJe3SWJ4EFT57qJ0Zd67/e1+IoI2dz7SsR3X+VQuyNcgLpy3jw/apSFOoQntXX7Go5FDG28jgdSPPWg2fR5hNs7G4M3JjIlQcrb/AIW8qTDr8Lb6p+jUxwu24sxISbqMDfcTbj3itPFw9Bi5I/d0HdrUFcre9V58Mj5gwuLbjVwCmVbs3cBUGNh9nqszGNnisub8Nivyql/17aWFnMaYsyKDbLMof47/AI10saBRMxH5DXEZBLtRUA9qYL8RWOvTNx1WI9IZ8CqeuYOGS/GJyh8muPlVnCekWzsUCf8AuIyN4eK4HipNY3pawTExgWHHu/l6L0diB2XPKw3zWHgB96nldTGbtHa8mMYwxWSIm1ufe3HuFVo4CljKuYH85/mlGsAjXKQCtt4F6lUSJqgLryJ+XOumOgkuoAB6RDztfx4GnUanonsd+Vr/APPzoVVGu0RKnitvmKcncJFyG+hB3+P3qodRbUXjY+RqS+Ufi3A95d3jT3caaOOOlv8AmkFv1omAA331/wCKAgWaMaiVOBGh8KmjkOoVw3vK+/8AnfeoLBW6142O48Ce/caK5t10zfqX7VRZjZAbKzQfp3qfp8qlKNfrxkD3o71VRrjqMrjkf58xUkc2QgG8fYdR9qCdcxFkKTAb+DCiLKQUDZSf/XKt7+e/40BlDkdJGSRuaMajw3/OpVtItlkWUe62tEAAUGiSREb8mqjw4fKjRbjMihubRnKTTWVLWZoddFOo8OHypypFmZM1/wA6fb7E0Dm5OUlX/TIMpFA8ai4u0Y7TdfOpFZXGUMjAflbQ+VN7B0do+w6rQRGOVR1AGXiUa/wqJfw26tlPJSUPlVogHrFO9ojY+X70JIYZcySclcWNFQmZswzlW4WkWx8xpSYqQA1x/rH3omjVBY5477/zComhOpUKR/8AbNjQChCSo6MNGGqtu4V1+0gJ0w+LAGaePMxHPdXEzDQhrN/cMprsdjSDHejpH/sw73090/vfyqU1U5kUUY9s/qtSKkMR20UW49rGoiOTq4WYnlb+edcVsVTPt7CXII6fMfC5rstoP0ey55Dy+Qv9K5H0Pj6TbkJ9yN2/02+tY6Zqx6XPfaKrwVST8PtWrsdOj9GkJ0Lux/1W/wBtYHpM+fbEovyHnr9a3cQxwvophMts3RId/Ox/3Vn7VjK5j0lIK+/9xw76k6IEXj0B4cDQ3aPSaxU6BxuPf20ahkP4a9XivP7V3aAVDsNCJBu4MO6izMoIlFxxbh4ipRklTj3HhQkPHa5uvA8fEUAiMqM0JXL7h1A7uVIFZGsRll77MPHiKPLfrR2Un3RofCkWRrJKoBO6+49xqAgzAWcZk5gfMfakq3GaFxb3Sbr+1P0bJubMO3f3dvjT2DtcdWQb7b/EVQJ11kBRuDg/I0RMijrr0g4jQE+G40+ZxfOAV4sBfzH/ADRKoK5omsOW8eXCgaPK1+ici29CL27wd1GWUMDNGQeDqb69++hdQbdKoBG4rfTuPCiBkT2T0gHvGx89xoJxJIBv6RD7xsfPd8KJGjuFUvCx1ynQHw3HwquhQuQCY33kbifDjRHNkyyIrrflf4UFqRcxyzwiQc13jwP3oUu1+gmz23rICSPqPjUKFlFoJSoA/psMyjwOo8DUnTZ1tiYjYal0uwHbzHf8aBza/WjdD7yG4+H1FIHOt1KTLuPMfT5UgWZc0MwkS/5usD4jXzvQvkY5pozG4Gkik7v7hw76Ie4XQEp+lqBl11W55qdaQ6VdY3WVeR0+I0oTNGB+IDCb6lvZJ791FRuCeqHVr8G0PdW56GSrHi5MJMFCTApY7rnUf7h41jyAFTdVcHs/gpYHEer46KRC4YkZQxOjDUfKoOjxMRinaNvaU2JG7Soo/wCip7z8a1NtASNHiosuSeMOABuO838CtZ2XLEq9lEZfpLJ0Ww5rcVPx0+tYnoMubaGKm92D5sPsa0vTV+i2MAN7Mot/mv8AT41R9A1y4XaEx0sUS/cCf9wrn0lYm23Mm0sUw3hio7xpXTemJGG2Zh4BuBVPAD9q5aD/ALvbMaNr02KW/i+tdD6cyZp8PEd2pP8APGokntEjLIpuLnip3j+c6ExtHqpJXlxH85U5juQw6rDcRRRuQ2SSysdxO5u6uzaMBXIZb5ufGpEkZTaQAcm3Dy4UTxZiWQ2fkRoaFSGujizjeD/N1ATQ3OZDa/LjQggjJIgF+B1BpKGS9tU4i/yoxLHOp66dqkgGgAK0YvHqB+UnXwPDuNGDHJo1844NoVpCNwPw7OnIm5HjTlBILshIHAi1qBWdWGUlxz4j7065XYshIkG8jQjvvTXdNH64G7n+9F+FMARqRuZTYj61AYLL7XWHNR9KSgPrGxXu3eIoV6VDu6VezRv3o7wyi6ghuJB6wqgWBVLSrmUcQLjy/wCaSgWBjew5EZh+1SCRkNyc4Glzv8qQEMt2S4fiVNvOgYkE9dSDz3/H70bIQAbg+INvEUBSVTuD8sm/y+1MoVj+G1iN+U2t3igIhQ2Y3Vz+a9j58fGjDuLXYSA8dx86j66khlDDmN/lSAVychI7B9qIO0TNxRie6/0ois0e4Bhu35T/ADyqE5h7YBHZ9qQJUfhuy/LyNFAVjU7mikPIZb/Q1HP0yJnFmKnMDax01qw072yyJe/ujf3ioQI2uI5Cp5L9qg7nZzLjvR1EzgGB8o0v1d417jbwqlMhFr7+Vqqei+PmwuGcrkkUrkdXGjAXtuO+3zrT6PA4h1JkmwrXuVkPSRk/3bx40HE/4gyFMPhYz+Z7kdwP3ovRQCH0VxU50LyO3kAPpUv+I2xdqTSwT4TAy4nBorEy4b8QLe28DUbuVCkb4P8Aw7ifKc0kLNut7RJFYsZc56KKcRt/BXBOVjJqOSk1oem0hfa4QHVE58z+1Rf4fw9Jtt5LdWKBiB3kAfOq3pNN0m2sRf8ALYfC/wBayjV1hPtEqdLn8p7ezto3yZetbXiaLolUXklLc9co+FEhVf6Mdz+lbfGuzYYmkK6IzAaBzp50TRvJYkooHu/ejBkPurztqafKoN5GJ/uNqBgqjmbdt6MBW9qIN2kCmDEj8NDbgbWFGEf8z5ewD70AGHDkWaFPGMUy4fCs1xEmYccutSsI4wC5AP6jr96fpGa2SN2HNuqPv8KAfV4t5D2HASuPkaZ8NADmZ5AeB6d/LUmpVR2Fy/got86Q6GI65Q3ddj4b6ABAt9Z5b/3pp2ezen9Vu3VncNwICE/Aa0ed20SK3axA+G/ztTGPMMsoDDlYAeI40DerPu9Za/bEPvSOEcsCcRdhuPRAH4GiMkSnKq5mH5UFyPt42pAO/AIvZqft86BCCYAXmRu+Mj60L4Z31Zorjc2UgjxvUiIqXszd5Y6/Gh6Vc14g7Ecc2nmaAFw86j+pG63/ADA38xSeCdva6E8jnNx8KJekzC7OOGUH705ksNSxPIb6CLo8WD1jG6/qck+dqXRysNYkPc/3FSEyNubIO3f5UxdgLZ7nibUEJScadED3yA/SgdTpmQX7GBNSNOSSsWaRhvy7h3nhTKJtTIwvyUaDx40A7OxsuFneBAS0tmQSagW33IN9QfhWwNrQxRu+NX1cLqz3zLb5jyrnsSrROk6S9HKp6rWB+Fte6innbaODnwuMiaAyplGIhANuOsZO7TgwqDscDjQ0a4jAYkPGfZkhkup8Ru7t9TY9sLtbCNhtr4RcQhHtoxjde0MuteUjZO2tmTNidnSvNl1M+zyc4H647BvNSNd9aGy/T3GRgJtGGPFINDLHaOQd9uqfIVnWXb+j/oxs7ZMuMk2bj5ZGxEYRIsWApSxv7Y0OtuA3VwXpHsfa2A2jiJNobNxEKSSErLk6SNhfSzLcbraGuz2b6SbK2kRHDilSY69BP+G1/E2PgTW3hsVicLcQTSRDkpuPI0yUcWAl+qubttrUiq50UKo7aIOp1TXuFqIFieAFbaMIveJPcLUSqqaqADzFEtgDnUtppZrW+B+lCJB7IOY8l4UD2c62A7SaWRt7SEjkNKQLflsB20wBY9Zr34bqB0WOInIqj+0amiBY6otu+gDoNE17taK8h4WH6vtQOVzauzEcQDYUwaFNEAHYNaLowRdjfx08qQZEuBYdltTRDdc6Cyj9f7UuhufxGZvgB4U+Zm1UZRyNPlv/AFL/AEoEWSNcqHTkopru+oAUc21vSLIlrMNdw4nwpddt2n91AxjX2pLtyzG9LODoAacLb2rnt4UmdEA4E7gN5opil/abQcKeyKc19AN5NNZ23JlHN9fIfenCIGu5zN7zWoI8xb+kt/1NoP38BTGANrIxbsGg8vuTUksyR2XNmc7oxqbc7VHlnkN2/BXl7TePAfE0CaSOJQGOW/sqBfyFR/iybl6JO3Un7VMsaJcoLsTqx3mo2mXOY0vJIPyqL27zuFAywohuure8dT51DLKt+ii67+6ouB3ncKl6GWUfjvZbaohsPEjf3aVIFSNQsaKoHAC3wqCmYXkZXlIzIbr0dwFPfvv5UsbDhsYC20IIsSwH9VyUlH/7FsePG9TlzI1sP1uGbco8ePhQCABgXYM3MnQdw4Uwc/ivR1JLtgMSVDboccAtx+mUDKePtBO81ENpbb9G3WGV8Thk/KswzRH+0m6n/Ka6dpBGpMuUKOdRxzYgoy4eV8PCxubAHN/lPV8SL1LymJzL1iu9hw3UVnY6kL4XpUq0H6NT7QvbmaGSVIVBkOVToNONKlRRAyuBaNUBFwWNz5U/RX0kdnvwJsPKlSoJFUAWUZR2VFHMJBmhXOvvE21+dKlQEyve7yG/JNB96JVVdygGlSoBM95MiqWYC5ANrU4jYjrPlB4JofOlSoDAVfZQX4nifGkX/GjhQFpZGyonEnv3cDSpVUJ4JQ1pmVDvshufEn6CjSONASqgHi3E+O+lSqCLE4mPDKmfNmlbLGqDVj46UwjmlJzv0K+6hux8eHgKVKgNYUiUhLi5ue09p3nxoJp1iy31LGwHOlSooOjkm/qvlU7kUnd2n7USRpHZEUKButSpVBHPKsZijVS0jmyIPzeJ0FD0LObzkEcI1Jt4neflSpUEw0Fha55C1V55mEww8YzTFc3IAdv7UqVAAwwBzynpH947l/tHCiItSpUH/9k="/>
          <p:cNvSpPr>
            <a:spLocks noChangeAspect="1" noChangeArrowheads="1"/>
          </p:cNvSpPr>
          <p:nvPr/>
        </p:nvSpPr>
        <p:spPr bwMode="auto">
          <a:xfrm>
            <a:off x="155575" y="-655638"/>
            <a:ext cx="1828800" cy="1371601"/>
          </a:xfrm>
          <a:prstGeom prst="rect">
            <a:avLst/>
          </a:prstGeom>
          <a:noFill/>
          <a:ln w="9525">
            <a:noFill/>
            <a:miter lim="800000"/>
            <a:headEnd/>
            <a:tailEnd/>
          </a:ln>
        </p:spPr>
        <p:txBody>
          <a:bodyPr/>
          <a:lstStyle/>
          <a:p>
            <a:endParaRPr lang="en-US">
              <a:latin typeface="Lucida Sans Unicode" pitchFamily="34" charset="0"/>
            </a:endParaRPr>
          </a:p>
        </p:txBody>
      </p:sp>
      <p:pic>
        <p:nvPicPr>
          <p:cNvPr id="79878" name="Picture 6" descr="http://t0.gstatic.com/images?q=tbn:ANd9GcQOoZPrMoV98sSziiKkpBBiUYvWwtC0IjSQri6tnIWnQ1r7E-gc"/>
          <p:cNvPicPr>
            <a:picLocks noChangeAspect="1" noChangeArrowheads="1"/>
          </p:cNvPicPr>
          <p:nvPr/>
        </p:nvPicPr>
        <p:blipFill>
          <a:blip r:embed="rId2" cstate="print"/>
          <a:srcRect/>
          <a:stretch>
            <a:fillRect/>
          </a:stretch>
        </p:blipFill>
        <p:spPr bwMode="auto">
          <a:xfrm>
            <a:off x="228600" y="4038600"/>
            <a:ext cx="2466975" cy="1847850"/>
          </a:xfrm>
          <a:prstGeom prst="rect">
            <a:avLst/>
          </a:prstGeom>
          <a:noFill/>
          <a:ln w="9525">
            <a:noFill/>
            <a:miter lim="800000"/>
            <a:headEnd/>
            <a:tailEnd/>
          </a:ln>
        </p:spPr>
      </p:pic>
      <p:pic>
        <p:nvPicPr>
          <p:cNvPr id="79880" name="Picture 8" descr="http://t1.gstatic.com/images?q=tbn:ANd9GcTCMEdHnhPzsIUcd5e0IcccsAWER5ZcHQGp8XTKhxXdsj57ZOILuQ"/>
          <p:cNvPicPr>
            <a:picLocks noChangeAspect="1" noChangeArrowheads="1"/>
          </p:cNvPicPr>
          <p:nvPr/>
        </p:nvPicPr>
        <p:blipFill>
          <a:blip r:embed="rId3" cstate="print"/>
          <a:srcRect/>
          <a:stretch>
            <a:fillRect/>
          </a:stretch>
        </p:blipFill>
        <p:spPr bwMode="auto">
          <a:xfrm>
            <a:off x="2895600" y="4038600"/>
            <a:ext cx="2722563" cy="1828800"/>
          </a:xfrm>
          <a:prstGeom prst="rect">
            <a:avLst/>
          </a:prstGeom>
          <a:noFill/>
          <a:ln w="9525">
            <a:noFill/>
            <a:miter lim="800000"/>
            <a:headEnd/>
            <a:tailEnd/>
          </a:ln>
        </p:spPr>
      </p:pic>
      <p:pic>
        <p:nvPicPr>
          <p:cNvPr id="79882" name="Picture 10" descr="http://t1.gstatic.com/images?q=tbn:ANd9GcRmWMJ9OjIXQRIGrdc3N7eZxJrHzPwmwqhYpZxyASvMFcvUDaro"/>
          <p:cNvPicPr>
            <a:picLocks noChangeAspect="1" noChangeArrowheads="1"/>
          </p:cNvPicPr>
          <p:nvPr/>
        </p:nvPicPr>
        <p:blipFill>
          <a:blip r:embed="rId4" cstate="print"/>
          <a:srcRect/>
          <a:stretch>
            <a:fillRect/>
          </a:stretch>
        </p:blipFill>
        <p:spPr bwMode="auto">
          <a:xfrm>
            <a:off x="5867400" y="4038600"/>
            <a:ext cx="2466975" cy="1857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79878"/>
                                        </p:tgtEl>
                                        <p:attrNameLst>
                                          <p:attrName>style.visibility</p:attrName>
                                        </p:attrNameLst>
                                      </p:cBhvr>
                                      <p:to>
                                        <p:strVal val="visible"/>
                                      </p:to>
                                    </p:set>
                                    <p:animEffect transition="in" filter="slide(fromBottom)">
                                      <p:cBhvr>
                                        <p:cTn id="29" dur="500"/>
                                        <p:tgtEl>
                                          <p:spTgt spid="79878"/>
                                        </p:tgtEl>
                                      </p:cBhvr>
                                    </p:animEffect>
                                  </p:childTnLst>
                                </p:cTn>
                              </p:par>
                              <p:par>
                                <p:cTn id="30" presetID="12" presetClass="entr" presetSubtype="4" fill="hold" nodeType="withEffect">
                                  <p:stCondLst>
                                    <p:cond delay="0"/>
                                  </p:stCondLst>
                                  <p:childTnLst>
                                    <p:set>
                                      <p:cBhvr>
                                        <p:cTn id="31" dur="1" fill="hold">
                                          <p:stCondLst>
                                            <p:cond delay="0"/>
                                          </p:stCondLst>
                                        </p:cTn>
                                        <p:tgtEl>
                                          <p:spTgt spid="79880"/>
                                        </p:tgtEl>
                                        <p:attrNameLst>
                                          <p:attrName>style.visibility</p:attrName>
                                        </p:attrNameLst>
                                      </p:cBhvr>
                                      <p:to>
                                        <p:strVal val="visible"/>
                                      </p:to>
                                    </p:set>
                                    <p:animEffect transition="in" filter="slide(fromBottom)">
                                      <p:cBhvr>
                                        <p:cTn id="32" dur="500"/>
                                        <p:tgtEl>
                                          <p:spTgt spid="79880"/>
                                        </p:tgtEl>
                                      </p:cBhvr>
                                    </p:animEffect>
                                  </p:childTnLst>
                                </p:cTn>
                              </p:par>
                              <p:par>
                                <p:cTn id="33" presetID="12" presetClass="entr" presetSubtype="4" fill="hold" nodeType="withEffect">
                                  <p:stCondLst>
                                    <p:cond delay="0"/>
                                  </p:stCondLst>
                                  <p:childTnLst>
                                    <p:set>
                                      <p:cBhvr>
                                        <p:cTn id="34" dur="1" fill="hold">
                                          <p:stCondLst>
                                            <p:cond delay="0"/>
                                          </p:stCondLst>
                                        </p:cTn>
                                        <p:tgtEl>
                                          <p:spTgt spid="79882"/>
                                        </p:tgtEl>
                                        <p:attrNameLst>
                                          <p:attrName>style.visibility</p:attrName>
                                        </p:attrNameLst>
                                      </p:cBhvr>
                                      <p:to>
                                        <p:strVal val="visible"/>
                                      </p:to>
                                    </p:set>
                                    <p:animEffect transition="in" filter="slide(fromBottom)">
                                      <p:cBhvr>
                                        <p:cTn id="35" dur="500"/>
                                        <p:tgtEl>
                                          <p:spTgt spid="79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138"/>
            <a:ext cx="4038600" cy="4525962"/>
          </a:xfrm>
        </p:spPr>
        <p:txBody>
          <a:bodyPr/>
          <a:lstStyle/>
          <a:p>
            <a:r>
              <a:rPr lang="en-US" sz="2000" smtClean="0"/>
              <a:t>Automated Management systems oversee daily functions from one central unit</a:t>
            </a:r>
            <a:r>
              <a:rPr lang="en-US" smtClean="0"/>
              <a:t>.</a:t>
            </a:r>
          </a:p>
        </p:txBody>
      </p:sp>
      <p:sp>
        <p:nvSpPr>
          <p:cNvPr id="10" name="Content Placeholder 9"/>
          <p:cNvSpPr>
            <a:spLocks noGrp="1"/>
          </p:cNvSpPr>
          <p:nvPr>
            <p:ph sz="half" idx="2"/>
          </p:nvPr>
        </p:nvSpPr>
        <p:spPr>
          <a:xfrm>
            <a:off x="4648200" y="1481138"/>
            <a:ext cx="4038600" cy="4525962"/>
          </a:xfrm>
        </p:spPr>
        <p:txBody>
          <a:bodyPr/>
          <a:lstStyle/>
          <a:p>
            <a:r>
              <a:rPr lang="en-US" smtClean="0"/>
              <a:t>This particular unit shown can go so far as to turn on and off your Jacuzzi. It can also control your home security system, thermostat, television, lighting and any appliance in your home.</a:t>
            </a:r>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t>Automated Management Systems</a:t>
            </a:r>
            <a:endParaRPr lang="en-US" dirty="0"/>
          </a:p>
        </p:txBody>
      </p:sp>
      <p:sp>
        <p:nvSpPr>
          <p:cNvPr id="19460" name="Rectangle 3"/>
          <p:cNvSpPr>
            <a:spLocks noChangeArrowheads="1"/>
          </p:cNvSpPr>
          <p:nvPr/>
        </p:nvSpPr>
        <p:spPr bwMode="auto">
          <a:xfrm>
            <a:off x="8432800" y="6488113"/>
            <a:ext cx="711200" cy="369887"/>
          </a:xfrm>
          <a:prstGeom prst="rect">
            <a:avLst/>
          </a:prstGeom>
          <a:noFill/>
          <a:ln w="9525">
            <a:noFill/>
            <a:miter lim="800000"/>
            <a:headEnd/>
            <a:tailEnd/>
          </a:ln>
        </p:spPr>
        <p:txBody>
          <a:bodyPr wrap="none">
            <a:spAutoFit/>
          </a:bodyPr>
          <a:lstStyle/>
          <a:p>
            <a:r>
              <a:rPr lang="en-US">
                <a:latin typeface="Lucida Sans Unicode" pitchFamily="34" charset="0"/>
              </a:rPr>
              <a:t>7.05</a:t>
            </a:r>
          </a:p>
        </p:txBody>
      </p:sp>
      <p:pic>
        <p:nvPicPr>
          <p:cNvPr id="83970" name="Picture 2" descr="View Image">
            <a:hlinkClick r:id="rId2"/>
          </p:cNvPr>
          <p:cNvPicPr>
            <a:picLocks noChangeAspect="1" noChangeArrowheads="1"/>
          </p:cNvPicPr>
          <p:nvPr/>
        </p:nvPicPr>
        <p:blipFill>
          <a:blip r:embed="rId3" cstate="print"/>
          <a:srcRect/>
          <a:stretch>
            <a:fillRect/>
          </a:stretch>
        </p:blipFill>
        <p:spPr bwMode="auto">
          <a:xfrm>
            <a:off x="457200" y="1371600"/>
            <a:ext cx="4038600" cy="4924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9"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2000"/>
                                        <p:tgtEl>
                                          <p:spTgt spid="3">
                                            <p:txEl>
                                              <p:pRg st="0" end="0"/>
                                            </p:txEl>
                                          </p:spTgt>
                                        </p:tgtEl>
                                      </p:cBhvr>
                                    </p:animEffect>
                                    <p:set>
                                      <p:cBhvr>
                                        <p:cTn id="23" dur="1" fill="hold">
                                          <p:stCondLst>
                                            <p:cond delay="1999"/>
                                          </p:stCondLst>
                                        </p:cTn>
                                        <p:tgtEl>
                                          <p:spTgt spid="3">
                                            <p:txEl>
                                              <p:pRg st="0" end="0"/>
                                            </p:txEl>
                                          </p:spTgt>
                                        </p:tgtEl>
                                        <p:attrNameLst>
                                          <p:attrName>style.visibility</p:attrName>
                                        </p:attrNameLst>
                                      </p:cBhvr>
                                      <p:to>
                                        <p:strVal val="hidden"/>
                                      </p:to>
                                    </p:set>
                                  </p:childTnLst>
                                </p:cTn>
                              </p:par>
                              <p:par>
                                <p:cTn id="24" presetID="34" presetClass="entr" presetSubtype="0" fill="hold" nodeType="withEffect">
                                  <p:stCondLst>
                                    <p:cond delay="0"/>
                                  </p:stCondLst>
                                  <p:childTnLst>
                                    <p:set>
                                      <p:cBhvr>
                                        <p:cTn id="25" dur="1" fill="hold">
                                          <p:stCondLst>
                                            <p:cond delay="0"/>
                                          </p:stCondLst>
                                        </p:cTn>
                                        <p:tgtEl>
                                          <p:spTgt spid="83970"/>
                                        </p:tgtEl>
                                        <p:attrNameLst>
                                          <p:attrName>style.visibility</p:attrName>
                                        </p:attrNameLst>
                                      </p:cBhvr>
                                      <p:to>
                                        <p:strVal val="visible"/>
                                      </p:to>
                                    </p:set>
                                    <p:anim from="(-#ppt_w/2)" to="(#ppt_x)" calcmode="lin" valueType="num">
                                      <p:cBhvr>
                                        <p:cTn id="26" dur="600" fill="hold">
                                          <p:stCondLst>
                                            <p:cond delay="0"/>
                                          </p:stCondLst>
                                        </p:cTn>
                                        <p:tgtEl>
                                          <p:spTgt spid="83970"/>
                                        </p:tgtEl>
                                        <p:attrNameLst>
                                          <p:attrName>ppt_x</p:attrName>
                                        </p:attrNameLst>
                                      </p:cBhvr>
                                    </p:anim>
                                    <p:anim from="0" to="-1.0" calcmode="lin" valueType="num">
                                      <p:cBhvr>
                                        <p:cTn id="27" dur="200" decel="50000" autoRev="1" fill="hold">
                                          <p:stCondLst>
                                            <p:cond delay="600"/>
                                          </p:stCondLst>
                                        </p:cTn>
                                        <p:tgtEl>
                                          <p:spTgt spid="83970"/>
                                        </p:tgtEl>
                                        <p:attrNameLst>
                                          <p:attrName>xshear</p:attrName>
                                        </p:attrNameLst>
                                      </p:cBhvr>
                                    </p:anim>
                                    <p:animScale>
                                      <p:cBhvr>
                                        <p:cTn id="28" dur="200" decel="100000" autoRev="1" fill="hold">
                                          <p:stCondLst>
                                            <p:cond delay="600"/>
                                          </p:stCondLst>
                                        </p:cTn>
                                        <p:tgtEl>
                                          <p:spTgt spid="83970"/>
                                        </p:tgtEl>
                                      </p:cBhvr>
                                      <p:from x="100000" y="100000"/>
                                      <p:to x="80000" y="100000"/>
                                    </p:animScale>
                                    <p:anim by="(#ppt_h/3+#ppt_w*0.1)" calcmode="lin" valueType="num">
                                      <p:cBhvr additive="sum">
                                        <p:cTn id="29" dur="200" decel="100000" autoRev="1" fill="hold">
                                          <p:stCondLst>
                                            <p:cond delay="600"/>
                                          </p:stCondLst>
                                        </p:cTn>
                                        <p:tgtEl>
                                          <p:spTgt spid="83970"/>
                                        </p:tgtEl>
                                        <p:attrNameLst>
                                          <p:attrName>ppt_x</p:attrName>
                                        </p:attrNameLst>
                                      </p:cBhvr>
                                    </p:anim>
                                  </p:childTnLst>
                                </p:cTn>
                              </p:par>
                              <p:par>
                                <p:cTn id="30" presetID="34" presetClass="entr" presetSubtype="0" fill="hold" grpId="0" nodeType="with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 from="(-#ppt_w/2)" to="(#ppt_x)" calcmode="lin" valueType="num">
                                      <p:cBhvr>
                                        <p:cTn id="32" dur="600" fill="hold">
                                          <p:stCondLst>
                                            <p:cond delay="0"/>
                                          </p:stCondLst>
                                        </p:cTn>
                                        <p:tgtEl>
                                          <p:spTgt spid="10">
                                            <p:txEl>
                                              <p:pRg st="0" end="0"/>
                                            </p:txEl>
                                          </p:spTgt>
                                        </p:tgtEl>
                                        <p:attrNameLst>
                                          <p:attrName>ppt_x</p:attrName>
                                        </p:attrNameLst>
                                      </p:cBhvr>
                                    </p:anim>
                                    <p:anim from="0" to="-1.0" calcmode="lin" valueType="num">
                                      <p:cBhvr>
                                        <p:cTn id="33" dur="200" decel="50000" autoRev="1" fill="hold">
                                          <p:stCondLst>
                                            <p:cond delay="600"/>
                                          </p:stCondLst>
                                        </p:cTn>
                                        <p:tgtEl>
                                          <p:spTgt spid="10">
                                            <p:txEl>
                                              <p:pRg st="0" end="0"/>
                                            </p:txEl>
                                          </p:spTgt>
                                        </p:tgtEl>
                                        <p:attrNameLst>
                                          <p:attrName>xshear</p:attrName>
                                        </p:attrNameLst>
                                      </p:cBhvr>
                                    </p:anim>
                                    <p:animScale>
                                      <p:cBhvr>
                                        <p:cTn id="34" dur="200" decel="100000" autoRev="1" fill="hold">
                                          <p:stCondLst>
                                            <p:cond delay="600"/>
                                          </p:stCondLst>
                                        </p:cTn>
                                        <p:tgtEl>
                                          <p:spTgt spid="10">
                                            <p:txEl>
                                              <p:pRg st="0" end="0"/>
                                            </p:txEl>
                                          </p:spTgt>
                                        </p:tgtEl>
                                      </p:cBhvr>
                                      <p:from x="100000" y="100000"/>
                                      <p:to x="80000" y="100000"/>
                                    </p:animScale>
                                    <p:anim by="(#ppt_h/3+#ppt_w*0.1)" calcmode="lin" valueType="num">
                                      <p:cBhvr additive="sum">
                                        <p:cTn id="35" dur="200" decel="100000" autoRev="1" fill="hold">
                                          <p:stCondLst>
                                            <p:cond delay="600"/>
                                          </p:stCondLst>
                                        </p:cTn>
                                        <p:tgtEl>
                                          <p:spTgt spid="10">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11700"/>
          </a:xfrm>
        </p:spPr>
        <p:txBody>
          <a:bodyPr/>
          <a:lstStyle/>
          <a:p>
            <a:r>
              <a:rPr lang="en-US" smtClean="0"/>
              <a:t>This system uses carefully placed cameras to see what is occurring in and around different areas of your home.</a:t>
            </a:r>
          </a:p>
        </p:txBody>
      </p:sp>
      <p:sp>
        <p:nvSpPr>
          <p:cNvPr id="2" name="Title 1"/>
          <p:cNvSpPr>
            <a:spLocks noGrp="1"/>
          </p:cNvSpPr>
          <p:nvPr>
            <p:ph type="title"/>
          </p:nvPr>
        </p:nvSpPr>
        <p:spPr/>
        <p:txBody>
          <a:bodyPr/>
          <a:lstStyle/>
          <a:p>
            <a:pPr fontAlgn="auto">
              <a:spcAft>
                <a:spcPts val="0"/>
              </a:spcAft>
              <a:defRPr/>
            </a:pPr>
            <a:r>
              <a:rPr lang="en-US" dirty="0" smtClean="0"/>
              <a:t>Closed Circuit Television</a:t>
            </a:r>
            <a:endParaRPr lang="en-US" dirty="0"/>
          </a:p>
        </p:txBody>
      </p:sp>
      <p:sp>
        <p:nvSpPr>
          <p:cNvPr id="20483" name="Rectangle 3"/>
          <p:cNvSpPr>
            <a:spLocks noChangeArrowheads="1"/>
          </p:cNvSpPr>
          <p:nvPr/>
        </p:nvSpPr>
        <p:spPr bwMode="auto">
          <a:xfrm>
            <a:off x="8432800" y="6488113"/>
            <a:ext cx="711200" cy="369887"/>
          </a:xfrm>
          <a:prstGeom prst="rect">
            <a:avLst/>
          </a:prstGeom>
          <a:noFill/>
          <a:ln w="9525">
            <a:noFill/>
            <a:miter lim="800000"/>
            <a:headEnd/>
            <a:tailEnd/>
          </a:ln>
        </p:spPr>
        <p:txBody>
          <a:bodyPr wrap="none">
            <a:spAutoFit/>
          </a:bodyPr>
          <a:lstStyle/>
          <a:p>
            <a:r>
              <a:rPr lang="en-US">
                <a:latin typeface="Lucida Sans Unicode" pitchFamily="34" charset="0"/>
              </a:rPr>
              <a:t>7.05</a:t>
            </a:r>
          </a:p>
        </p:txBody>
      </p:sp>
      <p:pic>
        <p:nvPicPr>
          <p:cNvPr id="82946" name="Picture 2" descr="View Image">
            <a:hlinkClick r:id="rId2"/>
          </p:cNvPr>
          <p:cNvPicPr>
            <a:picLocks noChangeAspect="1" noChangeArrowheads="1"/>
          </p:cNvPicPr>
          <p:nvPr/>
        </p:nvPicPr>
        <p:blipFill>
          <a:blip r:embed="rId3" cstate="print"/>
          <a:srcRect/>
          <a:stretch>
            <a:fillRect/>
          </a:stretch>
        </p:blipFill>
        <p:spPr bwMode="auto">
          <a:xfrm>
            <a:off x="1143000" y="2667000"/>
            <a:ext cx="6629400" cy="4125913"/>
          </a:xfrm>
          <a:prstGeom prst="rect">
            <a:avLst/>
          </a:prstGeom>
          <a:noFill/>
          <a:ln w="9525">
            <a:noFill/>
            <a:miter lim="800000"/>
            <a:headEnd/>
            <a:tailEnd/>
          </a:ln>
        </p:spPr>
      </p:pic>
      <p:pic>
        <p:nvPicPr>
          <p:cNvPr id="82948" name="Picture 4" descr="View Image">
            <a:hlinkClick r:id="rId4"/>
          </p:cNvPr>
          <p:cNvPicPr>
            <a:picLocks noChangeAspect="1" noChangeArrowheads="1"/>
          </p:cNvPicPr>
          <p:nvPr/>
        </p:nvPicPr>
        <p:blipFill>
          <a:blip r:embed="rId5" cstate="print"/>
          <a:srcRect/>
          <a:stretch>
            <a:fillRect/>
          </a:stretch>
        </p:blipFill>
        <p:spPr bwMode="auto">
          <a:xfrm>
            <a:off x="2514600" y="2819400"/>
            <a:ext cx="4095750" cy="3276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800" decel="100000"/>
                                        <p:tgtEl>
                                          <p:spTgt spid="3">
                                            <p:txEl>
                                              <p:pRg st="0" end="0"/>
                                            </p:txEl>
                                          </p:spTgt>
                                        </p:tgtEl>
                                      </p:cBhvr>
                                    </p:animEffect>
                                    <p:anim calcmode="lin" valueType="num">
                                      <p:cBhvr>
                                        <p:cTn id="1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5" presetClass="entr" presetSubtype="0" fill="hold" nodeType="clickEffect">
                                  <p:stCondLst>
                                    <p:cond delay="0"/>
                                  </p:stCondLst>
                                  <p:childTnLst>
                                    <p:set>
                                      <p:cBhvr>
                                        <p:cTn id="26" dur="1" fill="hold">
                                          <p:stCondLst>
                                            <p:cond delay="0"/>
                                          </p:stCondLst>
                                        </p:cTn>
                                        <p:tgtEl>
                                          <p:spTgt spid="82948"/>
                                        </p:tgtEl>
                                        <p:attrNameLst>
                                          <p:attrName>style.visibility</p:attrName>
                                        </p:attrNameLst>
                                      </p:cBhvr>
                                      <p:to>
                                        <p:strVal val="visible"/>
                                      </p:to>
                                    </p:set>
                                    <p:animEffect transition="in" filter="fade">
                                      <p:cBhvr>
                                        <p:cTn id="27" dur="2000"/>
                                        <p:tgtEl>
                                          <p:spTgt spid="82948"/>
                                        </p:tgtEl>
                                      </p:cBhvr>
                                    </p:animEffect>
                                    <p:anim calcmode="lin" valueType="num">
                                      <p:cBhvr>
                                        <p:cTn id="28" dur="2000" fill="hold"/>
                                        <p:tgtEl>
                                          <p:spTgt spid="82948"/>
                                        </p:tgtEl>
                                        <p:attrNameLst>
                                          <p:attrName>style.rotation</p:attrName>
                                        </p:attrNameLst>
                                      </p:cBhvr>
                                      <p:tavLst>
                                        <p:tav tm="0">
                                          <p:val>
                                            <p:fltVal val="720"/>
                                          </p:val>
                                        </p:tav>
                                        <p:tav tm="100000">
                                          <p:val>
                                            <p:fltVal val="0"/>
                                          </p:val>
                                        </p:tav>
                                      </p:tavLst>
                                    </p:anim>
                                    <p:anim calcmode="lin" valueType="num">
                                      <p:cBhvr>
                                        <p:cTn id="29" dur="2000" fill="hold"/>
                                        <p:tgtEl>
                                          <p:spTgt spid="82948"/>
                                        </p:tgtEl>
                                        <p:attrNameLst>
                                          <p:attrName>ppt_h</p:attrName>
                                        </p:attrNameLst>
                                      </p:cBhvr>
                                      <p:tavLst>
                                        <p:tav tm="0">
                                          <p:val>
                                            <p:fltVal val="0"/>
                                          </p:val>
                                        </p:tav>
                                        <p:tav tm="100000">
                                          <p:val>
                                            <p:strVal val="#ppt_h"/>
                                          </p:val>
                                        </p:tav>
                                      </p:tavLst>
                                    </p:anim>
                                    <p:anim calcmode="lin" valueType="num">
                                      <p:cBhvr>
                                        <p:cTn id="30" dur="2000" fill="hold"/>
                                        <p:tgtEl>
                                          <p:spTgt spid="82948"/>
                                        </p:tgtEl>
                                        <p:attrNameLst>
                                          <p:attrName>ppt_w</p:attrName>
                                        </p:attrNameLst>
                                      </p:cBhvr>
                                      <p:tavLst>
                                        <p:tav tm="0">
                                          <p:val>
                                            <p:fltVal val="0"/>
                                          </p:val>
                                        </p:tav>
                                        <p:tav tm="100000">
                                          <p:val>
                                            <p:strVal val="#ppt_w"/>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nodeType="clickEffect">
                                  <p:stCondLst>
                                    <p:cond delay="0"/>
                                  </p:stCondLst>
                                  <p:childTnLst>
                                    <p:animEffect transition="out" filter="fade">
                                      <p:cBhvr>
                                        <p:cTn id="34" dur="2000"/>
                                        <p:tgtEl>
                                          <p:spTgt spid="82948"/>
                                        </p:tgtEl>
                                      </p:cBhvr>
                                    </p:animEffect>
                                    <p:set>
                                      <p:cBhvr>
                                        <p:cTn id="35" dur="1" fill="hold">
                                          <p:stCondLst>
                                            <p:cond delay="1999"/>
                                          </p:stCondLst>
                                        </p:cTn>
                                        <p:tgtEl>
                                          <p:spTgt spid="82948"/>
                                        </p:tgtEl>
                                        <p:attrNameLst>
                                          <p:attrName>style.visibility</p:attrName>
                                        </p:attrNameLst>
                                      </p:cBhvr>
                                      <p:to>
                                        <p:strVal val="hidden"/>
                                      </p:to>
                                    </p:set>
                                  </p:childTnLst>
                                </p:cTn>
                              </p:par>
                              <p:par>
                                <p:cTn id="36" presetID="35" presetClass="entr" presetSubtype="0" fill="hold" nodeType="withEffect">
                                  <p:stCondLst>
                                    <p:cond delay="0"/>
                                  </p:stCondLst>
                                  <p:childTnLst>
                                    <p:set>
                                      <p:cBhvr>
                                        <p:cTn id="37" dur="1" fill="hold">
                                          <p:stCondLst>
                                            <p:cond delay="0"/>
                                          </p:stCondLst>
                                        </p:cTn>
                                        <p:tgtEl>
                                          <p:spTgt spid="82946"/>
                                        </p:tgtEl>
                                        <p:attrNameLst>
                                          <p:attrName>style.visibility</p:attrName>
                                        </p:attrNameLst>
                                      </p:cBhvr>
                                      <p:to>
                                        <p:strVal val="visible"/>
                                      </p:to>
                                    </p:set>
                                    <p:animEffect transition="in" filter="fade">
                                      <p:cBhvr>
                                        <p:cTn id="38" dur="2000"/>
                                        <p:tgtEl>
                                          <p:spTgt spid="82946"/>
                                        </p:tgtEl>
                                      </p:cBhvr>
                                    </p:animEffect>
                                    <p:anim calcmode="lin" valueType="num">
                                      <p:cBhvr>
                                        <p:cTn id="39" dur="2000" fill="hold"/>
                                        <p:tgtEl>
                                          <p:spTgt spid="82946"/>
                                        </p:tgtEl>
                                        <p:attrNameLst>
                                          <p:attrName>style.rotation</p:attrName>
                                        </p:attrNameLst>
                                      </p:cBhvr>
                                      <p:tavLst>
                                        <p:tav tm="0">
                                          <p:val>
                                            <p:fltVal val="720"/>
                                          </p:val>
                                        </p:tav>
                                        <p:tav tm="100000">
                                          <p:val>
                                            <p:fltVal val="0"/>
                                          </p:val>
                                        </p:tav>
                                      </p:tavLst>
                                    </p:anim>
                                    <p:anim calcmode="lin" valueType="num">
                                      <p:cBhvr>
                                        <p:cTn id="40" dur="2000" fill="hold"/>
                                        <p:tgtEl>
                                          <p:spTgt spid="82946"/>
                                        </p:tgtEl>
                                        <p:attrNameLst>
                                          <p:attrName>ppt_h</p:attrName>
                                        </p:attrNameLst>
                                      </p:cBhvr>
                                      <p:tavLst>
                                        <p:tav tm="0">
                                          <p:val>
                                            <p:fltVal val="0"/>
                                          </p:val>
                                        </p:tav>
                                        <p:tav tm="100000">
                                          <p:val>
                                            <p:strVal val="#ppt_h"/>
                                          </p:val>
                                        </p:tav>
                                      </p:tavLst>
                                    </p:anim>
                                    <p:anim calcmode="lin" valueType="num">
                                      <p:cBhvr>
                                        <p:cTn id="41" dur="2000" fill="hold"/>
                                        <p:tgtEl>
                                          <p:spTgt spid="8294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1"/>
          </p:nvPr>
        </p:nvSpPr>
        <p:spPr/>
        <p:txBody>
          <a:bodyPr/>
          <a:lstStyle/>
          <a:p>
            <a:r>
              <a:rPr lang="en-US" smtClean="0"/>
              <a:t> lighting that uses a sensor to turn itself on when movement is detected</a:t>
            </a:r>
          </a:p>
        </p:txBody>
      </p:sp>
      <p:sp>
        <p:nvSpPr>
          <p:cNvPr id="2" name="Title 1"/>
          <p:cNvSpPr>
            <a:spLocks noGrp="1"/>
          </p:cNvSpPr>
          <p:nvPr>
            <p:ph type="title"/>
          </p:nvPr>
        </p:nvSpPr>
        <p:spPr/>
        <p:txBody>
          <a:bodyPr/>
          <a:lstStyle/>
          <a:p>
            <a:pPr fontAlgn="auto">
              <a:spcAft>
                <a:spcPts val="0"/>
              </a:spcAft>
              <a:defRPr/>
            </a:pPr>
            <a:r>
              <a:rPr lang="en-US" dirty="0" smtClean="0"/>
              <a:t>Motion Sensors</a:t>
            </a:r>
            <a:endParaRPr lang="en-US" dirty="0"/>
          </a:p>
        </p:txBody>
      </p:sp>
      <p:sp>
        <p:nvSpPr>
          <p:cNvPr id="21507" name="Rectangle 3"/>
          <p:cNvSpPr>
            <a:spLocks noChangeArrowheads="1"/>
          </p:cNvSpPr>
          <p:nvPr/>
        </p:nvSpPr>
        <p:spPr bwMode="auto">
          <a:xfrm>
            <a:off x="8432800" y="6488113"/>
            <a:ext cx="711200" cy="369887"/>
          </a:xfrm>
          <a:prstGeom prst="rect">
            <a:avLst/>
          </a:prstGeom>
          <a:noFill/>
          <a:ln w="9525">
            <a:noFill/>
            <a:miter lim="800000"/>
            <a:headEnd/>
            <a:tailEnd/>
          </a:ln>
        </p:spPr>
        <p:txBody>
          <a:bodyPr wrap="none">
            <a:spAutoFit/>
          </a:bodyPr>
          <a:lstStyle/>
          <a:p>
            <a:r>
              <a:rPr lang="en-US">
                <a:latin typeface="Lucida Sans Unicode" pitchFamily="34" charset="0"/>
              </a:rPr>
              <a:t>7.05</a:t>
            </a:r>
          </a:p>
        </p:txBody>
      </p:sp>
      <p:pic>
        <p:nvPicPr>
          <p:cNvPr id="21508" name="Picture 2" descr="View Image">
            <a:hlinkClick r:id="rId2"/>
          </p:cNvPr>
          <p:cNvPicPr>
            <a:picLocks noChangeAspect="1" noChangeArrowheads="1"/>
          </p:cNvPicPr>
          <p:nvPr/>
        </p:nvPicPr>
        <p:blipFill>
          <a:blip r:embed="rId3" cstate="print"/>
          <a:srcRect/>
          <a:stretch>
            <a:fillRect/>
          </a:stretch>
        </p:blipFill>
        <p:spPr bwMode="auto">
          <a:xfrm>
            <a:off x="2667000" y="2514600"/>
            <a:ext cx="36576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130</TotalTime>
  <Words>369</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Technological Advances in Home Design</vt:lpstr>
      <vt:lpstr>Lighting</vt:lpstr>
      <vt:lpstr>Lighting</vt:lpstr>
      <vt:lpstr>Plumbing</vt:lpstr>
      <vt:lpstr>Plumbing</vt:lpstr>
      <vt:lpstr>Plastic Lumber</vt:lpstr>
      <vt:lpstr>Automated Management Systems</vt:lpstr>
      <vt:lpstr>Closed Circuit Television</vt:lpstr>
      <vt:lpstr>Motion Sensors</vt:lpstr>
      <vt:lpstr>Motion Sensor Use</vt:lpstr>
      <vt:lpstr>Biomaterials</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Technological Advances in Home Design</dc:title>
  <dc:creator>Wake County Public Schools</dc:creator>
  <cp:lastModifiedBy>cmagno</cp:lastModifiedBy>
  <cp:revision>12</cp:revision>
  <dcterms:created xsi:type="dcterms:W3CDTF">2011-01-04T02:22:20Z</dcterms:created>
  <dcterms:modified xsi:type="dcterms:W3CDTF">2014-05-13T12:02:52Z</dcterms:modified>
</cp:coreProperties>
</file>