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3" r:id="rId2"/>
    <p:sldId id="256" r:id="rId3"/>
    <p:sldId id="257" r:id="rId4"/>
    <p:sldId id="258" r:id="rId5"/>
    <p:sldId id="259" r:id="rId6"/>
    <p:sldId id="260" r:id="rId7"/>
    <p:sldId id="261" r:id="rId8"/>
    <p:sldId id="262" r:id="rId9"/>
    <p:sldId id="264" r:id="rId1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0" autoAdjust="0"/>
    <p:restoredTop sz="94676"/>
  </p:normalViewPr>
  <p:slideViewPr>
    <p:cSldViewPr snapToGrid="0">
      <p:cViewPr varScale="1">
        <p:scale>
          <a:sx n="77" d="100"/>
          <a:sy n="77" d="100"/>
        </p:scale>
        <p:origin x="198"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7CDBE7-2694-42AE-B183-61BEA66B59C6}"/>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35605D8C-A635-4ABF-A3B6-79DD088EFB1D}"/>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3AF3C5EE-E96F-4E8E-AD74-AC88BC9EB933}" type="datetimeFigureOut">
              <a:rPr lang="en-US" smtClean="0"/>
              <a:t>3/2/2018</a:t>
            </a:fld>
            <a:endParaRPr lang="en-US"/>
          </a:p>
        </p:txBody>
      </p:sp>
      <p:sp>
        <p:nvSpPr>
          <p:cNvPr id="4" name="Footer Placeholder 3">
            <a:extLst>
              <a:ext uri="{FF2B5EF4-FFF2-40B4-BE49-F238E27FC236}">
                <a16:creationId xmlns:a16="http://schemas.microsoft.com/office/drawing/2014/main" id="{C66F3FFF-2D7B-441D-879D-5D994D733566}"/>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7B95209A-0AE3-4A00-A930-D6DBE268AE91}"/>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598B176-9A1C-4ADA-867A-331904334594}" type="slidenum">
              <a:rPr lang="en-US" smtClean="0"/>
              <a:t>‹#›</a:t>
            </a:fld>
            <a:endParaRPr lang="en-US"/>
          </a:p>
        </p:txBody>
      </p:sp>
    </p:spTree>
    <p:extLst>
      <p:ext uri="{BB962C8B-B14F-4D97-AF65-F5344CB8AC3E}">
        <p14:creationId xmlns:p14="http://schemas.microsoft.com/office/powerpoint/2010/main" val="347942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0EB60C-EF85-4A53-BB24-C98AD2CA46EE}" type="datetimeFigureOut">
              <a:rPr lang="en-US" smtClean="0"/>
              <a:t>3/2/2018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E0B3D44-DE3B-4428-BC13-827344321759}" type="slidenum">
              <a:rPr lang="en-US" smtClean="0"/>
              <a:t>‹#›</a:t>
            </a:fld>
            <a:endParaRPr lang="en-US"/>
          </a:p>
        </p:txBody>
      </p:sp>
    </p:spTree>
    <p:extLst>
      <p:ext uri="{BB962C8B-B14F-4D97-AF65-F5344CB8AC3E}">
        <p14:creationId xmlns:p14="http://schemas.microsoft.com/office/powerpoint/2010/main" val="1149329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u="sng" dirty="0"/>
              <a:t>Internship</a:t>
            </a:r>
            <a:r>
              <a:rPr lang="en-US" sz="1300" dirty="0"/>
              <a:t>: An educational work experience for credit that allows the student to investigate different areas of the interior design field, learn the culture of various firms, and understand how academic preparation corresponds to the practice of design.</a:t>
            </a:r>
            <a:endParaRPr lang="en-US" dirty="0">
              <a:effectLst/>
            </a:endParaRPr>
          </a:p>
          <a:p>
            <a:r>
              <a:rPr lang="en-US" sz="1300" dirty="0"/>
              <a:t> </a:t>
            </a:r>
            <a:endParaRPr lang="en-US" dirty="0">
              <a:effectLst/>
            </a:endParaRPr>
          </a:p>
          <a:p>
            <a:pPr lvl="0"/>
            <a:r>
              <a:rPr lang="en-US" sz="1300" u="sng" dirty="0"/>
              <a:t>Job shadowing</a:t>
            </a:r>
            <a:r>
              <a:rPr lang="en-US" sz="1300" dirty="0"/>
              <a:t>: Spending time with a person at work and learning by watching as he or she performs the functions of the job.</a:t>
            </a:r>
            <a:endParaRPr lang="en-US" dirty="0">
              <a:effectLst/>
            </a:endParaRPr>
          </a:p>
          <a:p>
            <a:r>
              <a:rPr lang="en-US" sz="1300" dirty="0"/>
              <a:t> </a:t>
            </a:r>
            <a:endParaRPr lang="en-US" dirty="0">
              <a:effectLst/>
            </a:endParaRPr>
          </a:p>
          <a:p>
            <a:pPr lvl="0"/>
            <a:r>
              <a:rPr lang="en-US" sz="1300" u="sng" dirty="0"/>
              <a:t>Service learning</a:t>
            </a:r>
            <a:r>
              <a:rPr lang="en-US" sz="1300" dirty="0"/>
              <a:t>: A method of learning that combines classroom instruction with meaningful community service.</a:t>
            </a:r>
            <a:endParaRPr lang="en-US" dirty="0">
              <a:effectLst/>
            </a:endParaRPr>
          </a:p>
          <a:p>
            <a:r>
              <a:rPr lang="en-US" sz="1300" dirty="0"/>
              <a:t> </a:t>
            </a:r>
            <a:endParaRPr lang="en-US" dirty="0">
              <a:effectLst/>
            </a:endParaRPr>
          </a:p>
          <a:p>
            <a:pPr lvl="0"/>
            <a:r>
              <a:rPr lang="en-US" sz="1300" u="sng" dirty="0"/>
              <a:t>Apprentice</a:t>
            </a:r>
            <a:r>
              <a:rPr lang="en-US" sz="1300" dirty="0"/>
              <a:t>: A person who works for another to learn a trade. Typically for an agreed upon amount of time (2yrs) with a salary.</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CE0B3D44-DE3B-4428-BC13-827344321759}" type="slidenum">
              <a:rPr lang="en-US" smtClean="0"/>
              <a:t>5</a:t>
            </a:fld>
            <a:endParaRPr lang="en-US"/>
          </a:p>
        </p:txBody>
      </p:sp>
    </p:spTree>
    <p:extLst>
      <p:ext uri="{BB962C8B-B14F-4D97-AF65-F5344CB8AC3E}">
        <p14:creationId xmlns:p14="http://schemas.microsoft.com/office/powerpoint/2010/main" val="1552623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u="sng" dirty="0"/>
              <a:t>Resume</a:t>
            </a:r>
            <a:r>
              <a:rPr lang="en-US" sz="1300" dirty="0"/>
              <a:t>: A brief summary of a person’s education, skills, work experience, activities, and interests.</a:t>
            </a:r>
            <a:endParaRPr lang="en-US" dirty="0">
              <a:effectLst/>
            </a:endParaRPr>
          </a:p>
          <a:p>
            <a:pPr lvl="0"/>
            <a:r>
              <a:rPr lang="en-US" sz="1300" u="sng" dirty="0"/>
              <a:t>Work samples/artifacts</a:t>
            </a:r>
            <a:r>
              <a:rPr lang="en-US" sz="1300" dirty="0"/>
              <a:t>: Photographs, floor-plan drawings, free-hand sketches, or conceptual models of work that you have done. Will be used in a portfolio to showcase your work to future clients.</a:t>
            </a:r>
            <a:endParaRPr lang="en-US" dirty="0">
              <a:effectLst/>
            </a:endParaRPr>
          </a:p>
          <a:p>
            <a:r>
              <a:rPr lang="en-US" sz="1300" dirty="0"/>
              <a:t> </a:t>
            </a:r>
            <a:endParaRPr lang="en-US" dirty="0">
              <a:effectLst/>
            </a:endParaRPr>
          </a:p>
          <a:p>
            <a:pPr lvl="0"/>
            <a:r>
              <a:rPr lang="en-US" sz="1300" u="sng" dirty="0"/>
              <a:t>Digital copy portfolio</a:t>
            </a:r>
            <a:r>
              <a:rPr lang="en-US" sz="1300" dirty="0"/>
              <a:t>: A digital copy of a collection of work samples of a person’s best work, often used when applying for a job to show a person’s abilities and accomplishments. </a:t>
            </a:r>
            <a:endParaRPr lang="en-US" dirty="0">
              <a:effectLst/>
            </a:endParaRPr>
          </a:p>
          <a:p>
            <a:r>
              <a:rPr lang="en-US" sz="1300" dirty="0"/>
              <a:t> </a:t>
            </a:r>
          </a:p>
          <a:p>
            <a:pPr lvl="0"/>
            <a:r>
              <a:rPr lang="en-US" sz="1300" u="sng" dirty="0"/>
              <a:t>Traditional portfolio</a:t>
            </a:r>
            <a:r>
              <a:rPr lang="en-US" sz="1300" dirty="0"/>
              <a:t>:  A paper copy of a collection of work samples of a person’s best work, often used when applying for a job to show a person’s abilities and accomplishments.</a:t>
            </a:r>
            <a:endParaRPr lang="en-US" dirty="0">
              <a:effectLst/>
            </a:endParaRPr>
          </a:p>
        </p:txBody>
      </p:sp>
      <p:sp>
        <p:nvSpPr>
          <p:cNvPr id="4" name="Slide Number Placeholder 3"/>
          <p:cNvSpPr>
            <a:spLocks noGrp="1"/>
          </p:cNvSpPr>
          <p:nvPr>
            <p:ph type="sldNum" sz="quarter" idx="10"/>
          </p:nvPr>
        </p:nvSpPr>
        <p:spPr/>
        <p:txBody>
          <a:bodyPr/>
          <a:lstStyle/>
          <a:p>
            <a:fld id="{CE0B3D44-DE3B-4428-BC13-827344321759}" type="slidenum">
              <a:rPr lang="en-US" smtClean="0"/>
              <a:t>6</a:t>
            </a:fld>
            <a:endParaRPr lang="en-US"/>
          </a:p>
        </p:txBody>
      </p:sp>
    </p:spTree>
    <p:extLst>
      <p:ext uri="{BB962C8B-B14F-4D97-AF65-F5344CB8AC3E}">
        <p14:creationId xmlns:p14="http://schemas.microsoft.com/office/powerpoint/2010/main" val="656175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effectLst/>
              </a:rPr>
              <a:t>Credential = </a:t>
            </a:r>
            <a:r>
              <a:rPr lang="en-US" dirty="0"/>
              <a:t>a verification of an individual’s qualification or competence issued by a third party with the relevant authority to issue such credentials</a:t>
            </a:r>
          </a:p>
          <a:p>
            <a:pPr defTabSz="966612">
              <a:defRPr/>
            </a:pPr>
            <a:r>
              <a:rPr lang="en-US" dirty="0">
                <a:effectLst/>
              </a:rPr>
              <a:t>Accreditation =  </a:t>
            </a:r>
            <a:r>
              <a:rPr lang="en-US" sz="1300" dirty="0"/>
              <a:t>the granting of approval to an institution of learning by an official review board after the school has met specific requirements.</a:t>
            </a:r>
            <a:endParaRPr lang="en-US" dirty="0">
              <a:effectLst/>
            </a:endParaRPr>
          </a:p>
        </p:txBody>
      </p:sp>
      <p:sp>
        <p:nvSpPr>
          <p:cNvPr id="4" name="Slide Number Placeholder 3"/>
          <p:cNvSpPr>
            <a:spLocks noGrp="1"/>
          </p:cNvSpPr>
          <p:nvPr>
            <p:ph type="sldNum" sz="quarter" idx="10"/>
          </p:nvPr>
        </p:nvSpPr>
        <p:spPr/>
        <p:txBody>
          <a:bodyPr/>
          <a:lstStyle/>
          <a:p>
            <a:fld id="{CE0B3D44-DE3B-4428-BC13-827344321759}" type="slidenum">
              <a:rPr lang="en-US" smtClean="0"/>
              <a:t>7</a:t>
            </a:fld>
            <a:endParaRPr lang="en-US"/>
          </a:p>
        </p:txBody>
      </p:sp>
    </p:spTree>
    <p:extLst>
      <p:ext uri="{BB962C8B-B14F-4D97-AF65-F5344CB8AC3E}">
        <p14:creationId xmlns:p14="http://schemas.microsoft.com/office/powerpoint/2010/main" val="3554718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effectLst/>
            </a:endParaRPr>
          </a:p>
        </p:txBody>
      </p:sp>
      <p:sp>
        <p:nvSpPr>
          <p:cNvPr id="4" name="Slide Number Placeholder 3"/>
          <p:cNvSpPr>
            <a:spLocks noGrp="1"/>
          </p:cNvSpPr>
          <p:nvPr>
            <p:ph type="sldNum" sz="quarter" idx="10"/>
          </p:nvPr>
        </p:nvSpPr>
        <p:spPr/>
        <p:txBody>
          <a:bodyPr/>
          <a:lstStyle/>
          <a:p>
            <a:fld id="{CE0B3D44-DE3B-4428-BC13-827344321759}" type="slidenum">
              <a:rPr lang="en-US" smtClean="0"/>
              <a:t>8</a:t>
            </a:fld>
            <a:endParaRPr lang="en-US"/>
          </a:p>
        </p:txBody>
      </p:sp>
    </p:spTree>
    <p:extLst>
      <p:ext uri="{BB962C8B-B14F-4D97-AF65-F5344CB8AC3E}">
        <p14:creationId xmlns:p14="http://schemas.microsoft.com/office/powerpoint/2010/main" val="379255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effectLst/>
            </a:endParaRPr>
          </a:p>
        </p:txBody>
      </p:sp>
      <p:sp>
        <p:nvSpPr>
          <p:cNvPr id="4" name="Slide Number Placeholder 3"/>
          <p:cNvSpPr>
            <a:spLocks noGrp="1"/>
          </p:cNvSpPr>
          <p:nvPr>
            <p:ph type="sldNum" sz="quarter" idx="10"/>
          </p:nvPr>
        </p:nvSpPr>
        <p:spPr/>
        <p:txBody>
          <a:bodyPr/>
          <a:lstStyle/>
          <a:p>
            <a:fld id="{CE0B3D44-DE3B-4428-BC13-827344321759}" type="slidenum">
              <a:rPr lang="en-US" smtClean="0"/>
              <a:t>9</a:t>
            </a:fld>
            <a:endParaRPr lang="en-US"/>
          </a:p>
        </p:txBody>
      </p:sp>
    </p:spTree>
    <p:extLst>
      <p:ext uri="{BB962C8B-B14F-4D97-AF65-F5344CB8AC3E}">
        <p14:creationId xmlns:p14="http://schemas.microsoft.com/office/powerpoint/2010/main" val="623268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B9F68-3E35-4C04-8E77-8688228B5AE9}"/>
              </a:ext>
            </a:extLst>
          </p:cNvPr>
          <p:cNvSpPr>
            <a:spLocks noGrp="1"/>
          </p:cNvSpPr>
          <p:nvPr>
            <p:ph type="ctrTitle"/>
          </p:nvPr>
        </p:nvSpPr>
        <p:spPr/>
        <p:txBody>
          <a:bodyPr/>
          <a:lstStyle/>
          <a:p>
            <a:r>
              <a:rPr lang="en-US" dirty="0"/>
              <a:t>Interior Design:  </a:t>
            </a:r>
            <a:r>
              <a:rPr lang="en-US" dirty="0">
                <a:solidFill>
                  <a:schemeClr val="accent2">
                    <a:lumMod val="75000"/>
                  </a:schemeClr>
                </a:solidFill>
              </a:rPr>
              <a:t>defining the profession</a:t>
            </a:r>
          </a:p>
        </p:txBody>
      </p:sp>
      <p:sp>
        <p:nvSpPr>
          <p:cNvPr id="3" name="Subtitle 2">
            <a:extLst>
              <a:ext uri="{FF2B5EF4-FFF2-40B4-BE49-F238E27FC236}">
                <a16:creationId xmlns:a16="http://schemas.microsoft.com/office/drawing/2014/main" id="{B7F62E3B-79D9-42DA-BBF3-C1347D0443DA}"/>
              </a:ext>
            </a:extLst>
          </p:cNvPr>
          <p:cNvSpPr>
            <a:spLocks noGrp="1"/>
          </p:cNvSpPr>
          <p:nvPr>
            <p:ph type="subTitle" idx="1"/>
          </p:nvPr>
        </p:nvSpPr>
        <p:spPr/>
        <p:txBody>
          <a:bodyPr/>
          <a:lstStyle/>
          <a:p>
            <a:r>
              <a:rPr lang="en-US" dirty="0"/>
              <a:t>1.01  FI51</a:t>
            </a:r>
          </a:p>
        </p:txBody>
      </p:sp>
    </p:spTree>
    <p:extLst>
      <p:ext uri="{BB962C8B-B14F-4D97-AF65-F5344CB8AC3E}">
        <p14:creationId xmlns:p14="http://schemas.microsoft.com/office/powerpoint/2010/main" val="336356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E89A-45CA-480E-96EA-B183589D516C}"/>
              </a:ext>
            </a:extLst>
          </p:cNvPr>
          <p:cNvSpPr>
            <a:spLocks noGrp="1"/>
          </p:cNvSpPr>
          <p:nvPr>
            <p:ph type="ctrTitle"/>
          </p:nvPr>
        </p:nvSpPr>
        <p:spPr>
          <a:xfrm>
            <a:off x="1351424" y="673010"/>
            <a:ext cx="7766936" cy="1646302"/>
          </a:xfrm>
        </p:spPr>
        <p:txBody>
          <a:bodyPr/>
          <a:lstStyle/>
          <a:p>
            <a:r>
              <a:rPr lang="en-US" dirty="0"/>
              <a:t>Interior Design:</a:t>
            </a:r>
          </a:p>
        </p:txBody>
      </p:sp>
      <p:sp>
        <p:nvSpPr>
          <p:cNvPr id="3" name="Subtitle 2">
            <a:extLst>
              <a:ext uri="{FF2B5EF4-FFF2-40B4-BE49-F238E27FC236}">
                <a16:creationId xmlns:a16="http://schemas.microsoft.com/office/drawing/2014/main" id="{239DD6A9-4567-431B-BA31-5689CE784A69}"/>
              </a:ext>
            </a:extLst>
          </p:cNvPr>
          <p:cNvSpPr>
            <a:spLocks noGrp="1"/>
          </p:cNvSpPr>
          <p:nvPr>
            <p:ph type="subTitle" idx="1"/>
          </p:nvPr>
        </p:nvSpPr>
        <p:spPr>
          <a:xfrm>
            <a:off x="700391" y="2520347"/>
            <a:ext cx="8281782" cy="1096899"/>
          </a:xfrm>
        </p:spPr>
        <p:txBody>
          <a:bodyPr>
            <a:noAutofit/>
          </a:bodyPr>
          <a:lstStyle/>
          <a:p>
            <a:r>
              <a:rPr lang="en-US" sz="3200" dirty="0"/>
              <a:t>a multi-faceted profession in which  creative and technical solutions are applied       inside a structure to achieve an interior environment which is functional,     enhances the quality of life and culture of the occupants and is                 aesthetically attractive. </a:t>
            </a:r>
          </a:p>
          <a:p>
            <a:endParaRPr lang="en-US" sz="3200" dirty="0"/>
          </a:p>
        </p:txBody>
      </p:sp>
      <p:sp>
        <p:nvSpPr>
          <p:cNvPr id="4" name="TextBox 3">
            <a:extLst>
              <a:ext uri="{FF2B5EF4-FFF2-40B4-BE49-F238E27FC236}">
                <a16:creationId xmlns:a16="http://schemas.microsoft.com/office/drawing/2014/main" id="{9C11E92A-2A9E-4F56-87FD-A22B44510426}"/>
              </a:ext>
            </a:extLst>
          </p:cNvPr>
          <p:cNvSpPr txBox="1"/>
          <p:nvPr/>
        </p:nvSpPr>
        <p:spPr>
          <a:xfrm>
            <a:off x="1750979" y="479898"/>
            <a:ext cx="7490298" cy="830997"/>
          </a:xfrm>
          <a:prstGeom prst="rect">
            <a:avLst/>
          </a:prstGeom>
          <a:noFill/>
        </p:spPr>
        <p:txBody>
          <a:bodyPr wrap="square" rtlCol="0">
            <a:spAutoFit/>
          </a:bodyPr>
          <a:lstStyle/>
          <a:p>
            <a:r>
              <a:rPr lang="en-US" sz="2400" dirty="0">
                <a:solidFill>
                  <a:srgbClr val="0070C0"/>
                </a:solidFill>
              </a:rPr>
              <a:t>Write this definition in your binder leaving space to annotate as we go over it together: </a:t>
            </a:r>
          </a:p>
        </p:txBody>
      </p:sp>
    </p:spTree>
    <p:extLst>
      <p:ext uri="{BB962C8B-B14F-4D97-AF65-F5344CB8AC3E}">
        <p14:creationId xmlns:p14="http://schemas.microsoft.com/office/powerpoint/2010/main" val="2233047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E89A-45CA-480E-96EA-B183589D516C}"/>
              </a:ext>
            </a:extLst>
          </p:cNvPr>
          <p:cNvSpPr>
            <a:spLocks noGrp="1"/>
          </p:cNvSpPr>
          <p:nvPr>
            <p:ph type="ctrTitle"/>
          </p:nvPr>
        </p:nvSpPr>
        <p:spPr>
          <a:xfrm>
            <a:off x="1351424" y="1191818"/>
            <a:ext cx="7766936" cy="1646302"/>
          </a:xfrm>
        </p:spPr>
        <p:txBody>
          <a:bodyPr/>
          <a:lstStyle/>
          <a:p>
            <a:r>
              <a:rPr lang="en-US" dirty="0"/>
              <a:t>Interior Designer:</a:t>
            </a:r>
          </a:p>
        </p:txBody>
      </p:sp>
      <p:sp>
        <p:nvSpPr>
          <p:cNvPr id="3" name="Subtitle 2">
            <a:extLst>
              <a:ext uri="{FF2B5EF4-FFF2-40B4-BE49-F238E27FC236}">
                <a16:creationId xmlns:a16="http://schemas.microsoft.com/office/drawing/2014/main" id="{239DD6A9-4567-431B-BA31-5689CE784A69}"/>
              </a:ext>
            </a:extLst>
          </p:cNvPr>
          <p:cNvSpPr>
            <a:spLocks noGrp="1"/>
          </p:cNvSpPr>
          <p:nvPr>
            <p:ph type="subTitle" idx="1"/>
          </p:nvPr>
        </p:nvSpPr>
        <p:spPr>
          <a:xfrm>
            <a:off x="700391" y="3039155"/>
            <a:ext cx="8281782" cy="1096899"/>
          </a:xfrm>
        </p:spPr>
        <p:txBody>
          <a:bodyPr>
            <a:noAutofit/>
          </a:bodyPr>
          <a:lstStyle/>
          <a:p>
            <a:r>
              <a:rPr lang="en-US" sz="3200" dirty="0"/>
              <a:t>a professional qualified by education and possibly certification who provides a    range of services to enhance the function and quality of interior spaces.</a:t>
            </a:r>
          </a:p>
        </p:txBody>
      </p:sp>
      <p:sp>
        <p:nvSpPr>
          <p:cNvPr id="4" name="TextBox 3">
            <a:extLst>
              <a:ext uri="{FF2B5EF4-FFF2-40B4-BE49-F238E27FC236}">
                <a16:creationId xmlns:a16="http://schemas.microsoft.com/office/drawing/2014/main" id="{9C11E92A-2A9E-4F56-87FD-A22B44510426}"/>
              </a:ext>
            </a:extLst>
          </p:cNvPr>
          <p:cNvSpPr txBox="1"/>
          <p:nvPr/>
        </p:nvSpPr>
        <p:spPr>
          <a:xfrm>
            <a:off x="1750979" y="479898"/>
            <a:ext cx="7490298" cy="830997"/>
          </a:xfrm>
          <a:prstGeom prst="rect">
            <a:avLst/>
          </a:prstGeom>
          <a:noFill/>
        </p:spPr>
        <p:txBody>
          <a:bodyPr wrap="square" rtlCol="0">
            <a:spAutoFit/>
          </a:bodyPr>
          <a:lstStyle/>
          <a:p>
            <a:r>
              <a:rPr lang="en-US" sz="2400" dirty="0">
                <a:solidFill>
                  <a:srgbClr val="0070C0"/>
                </a:solidFill>
              </a:rPr>
              <a:t>Write this definition in your binder leaving space to annotate as we go over it together: </a:t>
            </a:r>
          </a:p>
        </p:txBody>
      </p:sp>
    </p:spTree>
    <p:extLst>
      <p:ext uri="{BB962C8B-B14F-4D97-AF65-F5344CB8AC3E}">
        <p14:creationId xmlns:p14="http://schemas.microsoft.com/office/powerpoint/2010/main" val="4230231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E89A-45CA-480E-96EA-B183589D516C}"/>
              </a:ext>
            </a:extLst>
          </p:cNvPr>
          <p:cNvSpPr>
            <a:spLocks noGrp="1"/>
          </p:cNvSpPr>
          <p:nvPr>
            <p:ph type="ctrTitle"/>
          </p:nvPr>
        </p:nvSpPr>
        <p:spPr>
          <a:xfrm>
            <a:off x="885956" y="1593891"/>
            <a:ext cx="8902280" cy="1646302"/>
          </a:xfrm>
        </p:spPr>
        <p:txBody>
          <a:bodyPr/>
          <a:lstStyle/>
          <a:p>
            <a:pPr algn="l"/>
            <a:r>
              <a:rPr lang="en-US" sz="3600" dirty="0"/>
              <a:t>Becoming an interior designer requires further education</a:t>
            </a:r>
          </a:p>
        </p:txBody>
      </p:sp>
      <p:sp>
        <p:nvSpPr>
          <p:cNvPr id="3" name="Subtitle 2">
            <a:extLst>
              <a:ext uri="{FF2B5EF4-FFF2-40B4-BE49-F238E27FC236}">
                <a16:creationId xmlns:a16="http://schemas.microsoft.com/office/drawing/2014/main" id="{239DD6A9-4567-431B-BA31-5689CE784A69}"/>
              </a:ext>
            </a:extLst>
          </p:cNvPr>
          <p:cNvSpPr>
            <a:spLocks noGrp="1"/>
          </p:cNvSpPr>
          <p:nvPr>
            <p:ph type="subTitle" idx="1"/>
          </p:nvPr>
        </p:nvSpPr>
        <p:spPr>
          <a:xfrm>
            <a:off x="-531779" y="3240193"/>
            <a:ext cx="6212732" cy="3030905"/>
          </a:xfrm>
        </p:spPr>
        <p:txBody>
          <a:bodyPr>
            <a:noAutofit/>
          </a:bodyPr>
          <a:lstStyle/>
          <a:p>
            <a:pPr lvl="3" algn="l">
              <a:lnSpc>
                <a:spcPct val="200000"/>
              </a:lnSpc>
            </a:pPr>
            <a:r>
              <a:rPr lang="en-US" sz="2800" dirty="0"/>
              <a:t>Community college</a:t>
            </a:r>
          </a:p>
          <a:p>
            <a:pPr lvl="3" algn="l">
              <a:lnSpc>
                <a:spcPct val="200000"/>
              </a:lnSpc>
            </a:pPr>
            <a:r>
              <a:rPr lang="en-US" sz="2800" dirty="0"/>
              <a:t>Four-year college/university</a:t>
            </a:r>
          </a:p>
          <a:p>
            <a:pPr lvl="3" algn="l">
              <a:lnSpc>
                <a:spcPct val="200000"/>
              </a:lnSpc>
            </a:pPr>
            <a:r>
              <a:rPr lang="en-US" sz="2800" dirty="0"/>
              <a:t>Graduate school</a:t>
            </a:r>
          </a:p>
        </p:txBody>
      </p:sp>
      <p:sp>
        <p:nvSpPr>
          <p:cNvPr id="4" name="TextBox 3">
            <a:extLst>
              <a:ext uri="{FF2B5EF4-FFF2-40B4-BE49-F238E27FC236}">
                <a16:creationId xmlns:a16="http://schemas.microsoft.com/office/drawing/2014/main" id="{9C11E92A-2A9E-4F56-87FD-A22B44510426}"/>
              </a:ext>
            </a:extLst>
          </p:cNvPr>
          <p:cNvSpPr txBox="1"/>
          <p:nvPr/>
        </p:nvSpPr>
        <p:spPr>
          <a:xfrm>
            <a:off x="1588852" y="387216"/>
            <a:ext cx="7490298" cy="1569660"/>
          </a:xfrm>
          <a:prstGeom prst="rect">
            <a:avLst/>
          </a:prstGeom>
          <a:noFill/>
        </p:spPr>
        <p:txBody>
          <a:bodyPr wrap="square" rtlCol="0">
            <a:spAutoFit/>
          </a:bodyPr>
          <a:lstStyle/>
          <a:p>
            <a:r>
              <a:rPr lang="en-US" sz="2400" dirty="0">
                <a:solidFill>
                  <a:srgbClr val="0070C0"/>
                </a:solidFill>
              </a:rPr>
              <a:t>What type of degree can you receive at each institution below?  </a:t>
            </a:r>
          </a:p>
          <a:p>
            <a:r>
              <a:rPr lang="en-US" sz="2400" dirty="0">
                <a:solidFill>
                  <a:srgbClr val="0070C0"/>
                </a:solidFill>
              </a:rPr>
              <a:t>How many years will it take to complete that level of education? </a:t>
            </a:r>
          </a:p>
        </p:txBody>
      </p:sp>
    </p:spTree>
    <p:extLst>
      <p:ext uri="{BB962C8B-B14F-4D97-AF65-F5344CB8AC3E}">
        <p14:creationId xmlns:p14="http://schemas.microsoft.com/office/powerpoint/2010/main" val="181843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E89A-45CA-480E-96EA-B183589D516C}"/>
              </a:ext>
            </a:extLst>
          </p:cNvPr>
          <p:cNvSpPr>
            <a:spLocks noGrp="1"/>
          </p:cNvSpPr>
          <p:nvPr>
            <p:ph type="ctrTitle"/>
          </p:nvPr>
        </p:nvSpPr>
        <p:spPr>
          <a:xfrm>
            <a:off x="920888" y="671248"/>
            <a:ext cx="8158262" cy="1646302"/>
          </a:xfrm>
        </p:spPr>
        <p:txBody>
          <a:bodyPr/>
          <a:lstStyle/>
          <a:p>
            <a:pPr algn="l"/>
            <a:r>
              <a:rPr lang="en-US" sz="3600" dirty="0"/>
              <a:t>Work-based learning opportunities</a:t>
            </a:r>
          </a:p>
        </p:txBody>
      </p:sp>
      <p:sp>
        <p:nvSpPr>
          <p:cNvPr id="3" name="Subtitle 2">
            <a:extLst>
              <a:ext uri="{FF2B5EF4-FFF2-40B4-BE49-F238E27FC236}">
                <a16:creationId xmlns:a16="http://schemas.microsoft.com/office/drawing/2014/main" id="{239DD6A9-4567-431B-BA31-5689CE784A69}"/>
              </a:ext>
            </a:extLst>
          </p:cNvPr>
          <p:cNvSpPr>
            <a:spLocks noGrp="1"/>
          </p:cNvSpPr>
          <p:nvPr>
            <p:ph type="subTitle" idx="1"/>
          </p:nvPr>
        </p:nvSpPr>
        <p:spPr>
          <a:xfrm>
            <a:off x="-434503" y="2461980"/>
            <a:ext cx="6212732" cy="3030905"/>
          </a:xfrm>
        </p:spPr>
        <p:txBody>
          <a:bodyPr>
            <a:noAutofit/>
          </a:bodyPr>
          <a:lstStyle/>
          <a:p>
            <a:pPr lvl="3" algn="l">
              <a:lnSpc>
                <a:spcPct val="200000"/>
              </a:lnSpc>
            </a:pPr>
            <a:r>
              <a:rPr lang="en-US" sz="2800" dirty="0"/>
              <a:t>Job shadowing</a:t>
            </a:r>
          </a:p>
          <a:p>
            <a:pPr lvl="3" algn="l">
              <a:lnSpc>
                <a:spcPct val="200000"/>
              </a:lnSpc>
            </a:pPr>
            <a:r>
              <a:rPr lang="en-US" sz="2800" dirty="0"/>
              <a:t>Service learning</a:t>
            </a:r>
          </a:p>
          <a:p>
            <a:pPr lvl="3" algn="l">
              <a:lnSpc>
                <a:spcPct val="200000"/>
              </a:lnSpc>
            </a:pPr>
            <a:r>
              <a:rPr lang="en-US" sz="2800" dirty="0"/>
              <a:t>Internship</a:t>
            </a:r>
          </a:p>
          <a:p>
            <a:pPr lvl="3" algn="l">
              <a:lnSpc>
                <a:spcPct val="200000"/>
              </a:lnSpc>
            </a:pPr>
            <a:r>
              <a:rPr lang="en-US" sz="2800" dirty="0"/>
              <a:t>Apprenticeship</a:t>
            </a:r>
          </a:p>
        </p:txBody>
      </p:sp>
      <p:sp>
        <p:nvSpPr>
          <p:cNvPr id="4" name="TextBox 3">
            <a:extLst>
              <a:ext uri="{FF2B5EF4-FFF2-40B4-BE49-F238E27FC236}">
                <a16:creationId xmlns:a16="http://schemas.microsoft.com/office/drawing/2014/main" id="{9C11E92A-2A9E-4F56-87FD-A22B44510426}"/>
              </a:ext>
            </a:extLst>
          </p:cNvPr>
          <p:cNvSpPr txBox="1"/>
          <p:nvPr/>
        </p:nvSpPr>
        <p:spPr>
          <a:xfrm>
            <a:off x="1588852" y="387216"/>
            <a:ext cx="7490298" cy="830997"/>
          </a:xfrm>
          <a:prstGeom prst="rect">
            <a:avLst/>
          </a:prstGeom>
          <a:noFill/>
        </p:spPr>
        <p:txBody>
          <a:bodyPr wrap="square" rtlCol="0">
            <a:spAutoFit/>
          </a:bodyPr>
          <a:lstStyle/>
          <a:p>
            <a:r>
              <a:rPr lang="en-US" sz="2400" dirty="0">
                <a:solidFill>
                  <a:srgbClr val="0070C0"/>
                </a:solidFill>
              </a:rPr>
              <a:t>Many programs enhance classroom learning with work-based learning.  Define each type below:</a:t>
            </a:r>
          </a:p>
        </p:txBody>
      </p:sp>
    </p:spTree>
    <p:extLst>
      <p:ext uri="{BB962C8B-B14F-4D97-AF65-F5344CB8AC3E}">
        <p14:creationId xmlns:p14="http://schemas.microsoft.com/office/powerpoint/2010/main" val="125234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E89A-45CA-480E-96EA-B183589D516C}"/>
              </a:ext>
            </a:extLst>
          </p:cNvPr>
          <p:cNvSpPr>
            <a:spLocks noGrp="1"/>
          </p:cNvSpPr>
          <p:nvPr>
            <p:ph type="ctrTitle"/>
          </p:nvPr>
        </p:nvSpPr>
        <p:spPr>
          <a:xfrm>
            <a:off x="920888" y="409026"/>
            <a:ext cx="8158262" cy="1646302"/>
          </a:xfrm>
        </p:spPr>
        <p:txBody>
          <a:bodyPr/>
          <a:lstStyle/>
          <a:p>
            <a:pPr algn="l"/>
            <a:r>
              <a:rPr lang="en-US" sz="3600" dirty="0"/>
              <a:t>Portfolio development:</a:t>
            </a:r>
          </a:p>
        </p:txBody>
      </p:sp>
      <p:sp>
        <p:nvSpPr>
          <p:cNvPr id="3" name="Subtitle 2">
            <a:extLst>
              <a:ext uri="{FF2B5EF4-FFF2-40B4-BE49-F238E27FC236}">
                <a16:creationId xmlns:a16="http://schemas.microsoft.com/office/drawing/2014/main" id="{239DD6A9-4567-431B-BA31-5689CE784A69}"/>
              </a:ext>
            </a:extLst>
          </p:cNvPr>
          <p:cNvSpPr>
            <a:spLocks noGrp="1"/>
          </p:cNvSpPr>
          <p:nvPr>
            <p:ph type="subTitle" idx="1"/>
          </p:nvPr>
        </p:nvSpPr>
        <p:spPr>
          <a:xfrm>
            <a:off x="-434503" y="1884130"/>
            <a:ext cx="6212732" cy="3030905"/>
          </a:xfrm>
        </p:spPr>
        <p:txBody>
          <a:bodyPr>
            <a:noAutofit/>
          </a:bodyPr>
          <a:lstStyle/>
          <a:p>
            <a:pPr lvl="3" algn="l">
              <a:lnSpc>
                <a:spcPct val="200000"/>
              </a:lnSpc>
              <a:spcAft>
                <a:spcPts val="1200"/>
              </a:spcAft>
            </a:pPr>
            <a:r>
              <a:rPr lang="en-US" sz="2800" dirty="0"/>
              <a:t>Work samples/artifacts: </a:t>
            </a:r>
          </a:p>
          <a:p>
            <a:pPr lvl="3" algn="l">
              <a:lnSpc>
                <a:spcPct val="150000"/>
              </a:lnSpc>
            </a:pPr>
            <a:r>
              <a:rPr lang="en-US" sz="2800" dirty="0"/>
              <a:t>Portfolio:</a:t>
            </a:r>
          </a:p>
          <a:p>
            <a:pPr lvl="3" algn="l">
              <a:lnSpc>
                <a:spcPct val="150000"/>
              </a:lnSpc>
            </a:pPr>
            <a:r>
              <a:rPr lang="en-US" sz="2800" dirty="0"/>
              <a:t>	-Traditional:</a:t>
            </a:r>
          </a:p>
          <a:p>
            <a:pPr lvl="3" algn="l">
              <a:lnSpc>
                <a:spcPct val="150000"/>
              </a:lnSpc>
              <a:spcAft>
                <a:spcPts val="1200"/>
              </a:spcAft>
            </a:pPr>
            <a:r>
              <a:rPr lang="en-US" sz="2800" dirty="0"/>
              <a:t>	- Digital:</a:t>
            </a:r>
          </a:p>
          <a:p>
            <a:pPr lvl="3" algn="l">
              <a:lnSpc>
                <a:spcPct val="150000"/>
              </a:lnSpc>
            </a:pPr>
            <a:r>
              <a:rPr lang="en-US" sz="2800" dirty="0"/>
              <a:t>Resume:</a:t>
            </a:r>
          </a:p>
        </p:txBody>
      </p:sp>
      <p:sp>
        <p:nvSpPr>
          <p:cNvPr id="4" name="TextBox 3">
            <a:extLst>
              <a:ext uri="{FF2B5EF4-FFF2-40B4-BE49-F238E27FC236}">
                <a16:creationId xmlns:a16="http://schemas.microsoft.com/office/drawing/2014/main" id="{9C11E92A-2A9E-4F56-87FD-A22B44510426}"/>
              </a:ext>
            </a:extLst>
          </p:cNvPr>
          <p:cNvSpPr txBox="1"/>
          <p:nvPr/>
        </p:nvSpPr>
        <p:spPr>
          <a:xfrm>
            <a:off x="1434207" y="57758"/>
            <a:ext cx="7911495" cy="1200329"/>
          </a:xfrm>
          <a:prstGeom prst="rect">
            <a:avLst/>
          </a:prstGeom>
          <a:noFill/>
        </p:spPr>
        <p:txBody>
          <a:bodyPr wrap="square" rtlCol="0">
            <a:spAutoFit/>
          </a:bodyPr>
          <a:lstStyle/>
          <a:p>
            <a:r>
              <a:rPr lang="en-US" sz="2400" dirty="0">
                <a:solidFill>
                  <a:srgbClr val="0070C0"/>
                </a:solidFill>
              </a:rPr>
              <a:t>Because it is a creative field, most potential employers will want to see examples of a designer’s work.  Define the terms below related to portfolio development:</a:t>
            </a:r>
          </a:p>
        </p:txBody>
      </p:sp>
    </p:spTree>
    <p:extLst>
      <p:ext uri="{BB962C8B-B14F-4D97-AF65-F5344CB8AC3E}">
        <p14:creationId xmlns:p14="http://schemas.microsoft.com/office/powerpoint/2010/main" val="1768698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E89A-45CA-480E-96EA-B183589D516C}"/>
              </a:ext>
            </a:extLst>
          </p:cNvPr>
          <p:cNvSpPr>
            <a:spLocks noGrp="1"/>
          </p:cNvSpPr>
          <p:nvPr>
            <p:ph type="ctrTitle"/>
          </p:nvPr>
        </p:nvSpPr>
        <p:spPr>
          <a:xfrm>
            <a:off x="882788" y="-429174"/>
            <a:ext cx="8158262" cy="1646302"/>
          </a:xfrm>
        </p:spPr>
        <p:txBody>
          <a:bodyPr/>
          <a:lstStyle/>
          <a:p>
            <a:pPr algn="l"/>
            <a:r>
              <a:rPr lang="en-US" sz="3600" dirty="0"/>
              <a:t>Professional Organizations for   Interior Design:</a:t>
            </a:r>
          </a:p>
        </p:txBody>
      </p:sp>
      <p:sp>
        <p:nvSpPr>
          <p:cNvPr id="3" name="Subtitle 2">
            <a:extLst>
              <a:ext uri="{FF2B5EF4-FFF2-40B4-BE49-F238E27FC236}">
                <a16:creationId xmlns:a16="http://schemas.microsoft.com/office/drawing/2014/main" id="{239DD6A9-4567-431B-BA31-5689CE784A69}"/>
              </a:ext>
            </a:extLst>
          </p:cNvPr>
          <p:cNvSpPr>
            <a:spLocks noGrp="1"/>
          </p:cNvSpPr>
          <p:nvPr>
            <p:ph type="subTitle" idx="1"/>
          </p:nvPr>
        </p:nvSpPr>
        <p:spPr>
          <a:xfrm>
            <a:off x="711338" y="4588517"/>
            <a:ext cx="10035703" cy="3030905"/>
          </a:xfrm>
        </p:spPr>
        <p:txBody>
          <a:bodyPr>
            <a:noAutofit/>
          </a:bodyPr>
          <a:lstStyle/>
          <a:p>
            <a:pPr lvl="3" algn="l">
              <a:lnSpc>
                <a:spcPct val="150000"/>
              </a:lnSpc>
              <a:spcBef>
                <a:spcPts val="0"/>
              </a:spcBef>
            </a:pPr>
            <a:r>
              <a:rPr lang="en-US" sz="2800" dirty="0"/>
              <a:t>“Maintain Standards” – </a:t>
            </a:r>
            <a:r>
              <a:rPr lang="en-US" sz="2400" dirty="0"/>
              <a:t>may include:</a:t>
            </a:r>
          </a:p>
          <a:p>
            <a:pPr lvl="3" algn="l">
              <a:lnSpc>
                <a:spcPct val="150000"/>
              </a:lnSpc>
              <a:spcBef>
                <a:spcPts val="0"/>
              </a:spcBef>
            </a:pPr>
            <a:r>
              <a:rPr lang="en-US" sz="2400" dirty="0"/>
              <a:t>	exams or review to receive a credential</a:t>
            </a:r>
          </a:p>
          <a:p>
            <a:pPr lvl="3" algn="l">
              <a:lnSpc>
                <a:spcPct val="150000"/>
              </a:lnSpc>
              <a:spcBef>
                <a:spcPts val="0"/>
              </a:spcBef>
            </a:pPr>
            <a:r>
              <a:rPr lang="en-US" sz="2400" dirty="0"/>
              <a:t>	accreditation of educational institutions</a:t>
            </a:r>
          </a:p>
          <a:p>
            <a:pPr lvl="3" algn="l">
              <a:lnSpc>
                <a:spcPct val="150000"/>
              </a:lnSpc>
              <a:spcAft>
                <a:spcPts val="1200"/>
              </a:spcAft>
            </a:pPr>
            <a:endParaRPr lang="en-US" sz="2800" dirty="0"/>
          </a:p>
        </p:txBody>
      </p:sp>
      <p:sp>
        <p:nvSpPr>
          <p:cNvPr id="4" name="TextBox 3">
            <a:extLst>
              <a:ext uri="{FF2B5EF4-FFF2-40B4-BE49-F238E27FC236}">
                <a16:creationId xmlns:a16="http://schemas.microsoft.com/office/drawing/2014/main" id="{9C11E92A-2A9E-4F56-87FD-A22B44510426}"/>
              </a:ext>
            </a:extLst>
          </p:cNvPr>
          <p:cNvSpPr txBox="1"/>
          <p:nvPr/>
        </p:nvSpPr>
        <p:spPr>
          <a:xfrm>
            <a:off x="711338" y="2182889"/>
            <a:ext cx="8788262" cy="2000548"/>
          </a:xfrm>
          <a:prstGeom prst="rect">
            <a:avLst/>
          </a:prstGeom>
          <a:noFill/>
        </p:spPr>
        <p:txBody>
          <a:bodyPr wrap="square" rtlCol="0">
            <a:spAutoFit/>
          </a:bodyPr>
          <a:lstStyle/>
          <a:p>
            <a:r>
              <a:rPr lang="en-US" sz="2800" dirty="0">
                <a:solidFill>
                  <a:schemeClr val="bg1">
                    <a:lumMod val="50000"/>
                  </a:schemeClr>
                </a:solidFill>
                <a:latin typeface="Trebuchet MS (Body)"/>
              </a:rPr>
              <a:t>Professional organization:</a:t>
            </a:r>
          </a:p>
          <a:p>
            <a:r>
              <a:rPr lang="en-US" sz="2400" dirty="0">
                <a:solidFill>
                  <a:schemeClr val="bg1">
                    <a:lumMod val="50000"/>
                  </a:schemeClr>
                </a:solidFill>
                <a:latin typeface="Trebuchet MS (Body)"/>
              </a:rPr>
              <a:t>	group of people in the same profession, usually formed to 	control entry into the profession, maintain standards, and 	represent the profession in discussions  	with other 	organizations or interests.</a:t>
            </a:r>
          </a:p>
        </p:txBody>
      </p:sp>
      <p:sp>
        <p:nvSpPr>
          <p:cNvPr id="5" name="TextBox 4">
            <a:extLst>
              <a:ext uri="{FF2B5EF4-FFF2-40B4-BE49-F238E27FC236}">
                <a16:creationId xmlns:a16="http://schemas.microsoft.com/office/drawing/2014/main" id="{F2829C28-C3FA-490B-8215-A6A4CC0BF11F}"/>
              </a:ext>
            </a:extLst>
          </p:cNvPr>
          <p:cNvSpPr txBox="1"/>
          <p:nvPr/>
        </p:nvSpPr>
        <p:spPr>
          <a:xfrm>
            <a:off x="3542342" y="1355636"/>
            <a:ext cx="5400767" cy="461665"/>
          </a:xfrm>
          <a:prstGeom prst="rect">
            <a:avLst/>
          </a:prstGeom>
          <a:noFill/>
        </p:spPr>
        <p:txBody>
          <a:bodyPr wrap="square" rtlCol="0">
            <a:spAutoFit/>
          </a:bodyPr>
          <a:lstStyle/>
          <a:p>
            <a:r>
              <a:rPr lang="en-US" sz="2400" dirty="0">
                <a:solidFill>
                  <a:srgbClr val="0070C0"/>
                </a:solidFill>
              </a:rPr>
              <a:t>Write these definitions in your notes:</a:t>
            </a:r>
          </a:p>
        </p:txBody>
      </p:sp>
    </p:spTree>
    <p:extLst>
      <p:ext uri="{BB962C8B-B14F-4D97-AF65-F5344CB8AC3E}">
        <p14:creationId xmlns:p14="http://schemas.microsoft.com/office/powerpoint/2010/main" val="3417093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E89A-45CA-480E-96EA-B183589D516C}"/>
              </a:ext>
            </a:extLst>
          </p:cNvPr>
          <p:cNvSpPr>
            <a:spLocks noGrp="1"/>
          </p:cNvSpPr>
          <p:nvPr>
            <p:ph type="ctrTitle"/>
          </p:nvPr>
        </p:nvSpPr>
        <p:spPr>
          <a:xfrm>
            <a:off x="882788" y="-429174"/>
            <a:ext cx="7138994" cy="1646302"/>
          </a:xfrm>
        </p:spPr>
        <p:txBody>
          <a:bodyPr/>
          <a:lstStyle/>
          <a:p>
            <a:pPr algn="l"/>
            <a:r>
              <a:rPr lang="en-US" sz="3600" dirty="0"/>
              <a:t>Professional Organizations for   Interior Design:</a:t>
            </a:r>
          </a:p>
        </p:txBody>
      </p:sp>
      <p:sp>
        <p:nvSpPr>
          <p:cNvPr id="3" name="Subtitle 2">
            <a:extLst>
              <a:ext uri="{FF2B5EF4-FFF2-40B4-BE49-F238E27FC236}">
                <a16:creationId xmlns:a16="http://schemas.microsoft.com/office/drawing/2014/main" id="{239DD6A9-4567-431B-BA31-5689CE784A69}"/>
              </a:ext>
            </a:extLst>
          </p:cNvPr>
          <p:cNvSpPr>
            <a:spLocks noGrp="1"/>
          </p:cNvSpPr>
          <p:nvPr>
            <p:ph type="subTitle" idx="1"/>
          </p:nvPr>
        </p:nvSpPr>
        <p:spPr>
          <a:xfrm>
            <a:off x="-277092" y="1910264"/>
            <a:ext cx="10035703" cy="3030905"/>
          </a:xfrm>
        </p:spPr>
        <p:txBody>
          <a:bodyPr>
            <a:noAutofit/>
          </a:bodyPr>
          <a:lstStyle/>
          <a:p>
            <a:pPr lvl="3" algn="l">
              <a:lnSpc>
                <a:spcPct val="150000"/>
              </a:lnSpc>
            </a:pPr>
            <a:r>
              <a:rPr lang="en-US" sz="2400" dirty="0"/>
              <a:t>American Society of Interior Designers </a:t>
            </a:r>
            <a:r>
              <a:rPr lang="en-US" sz="2400" b="1" dirty="0"/>
              <a:t>(ASID)</a:t>
            </a:r>
          </a:p>
          <a:p>
            <a:pPr lvl="3" algn="l">
              <a:lnSpc>
                <a:spcPct val="150000"/>
              </a:lnSpc>
            </a:pPr>
            <a:r>
              <a:rPr lang="en-US" sz="2400" dirty="0"/>
              <a:t>National Council for Interior Design Qualifications </a:t>
            </a:r>
            <a:r>
              <a:rPr lang="en-US" sz="2400" b="1" dirty="0"/>
              <a:t>(NCIDQ)</a:t>
            </a:r>
          </a:p>
          <a:p>
            <a:pPr lvl="3" algn="l">
              <a:lnSpc>
                <a:spcPct val="150000"/>
              </a:lnSpc>
            </a:pPr>
            <a:r>
              <a:rPr lang="en-US" sz="2400" dirty="0"/>
              <a:t>National Kitchen and Bath Association </a:t>
            </a:r>
            <a:r>
              <a:rPr lang="en-US" sz="2400" b="1" dirty="0"/>
              <a:t>(NKBA)</a:t>
            </a:r>
          </a:p>
          <a:p>
            <a:pPr lvl="3" algn="l">
              <a:lnSpc>
                <a:spcPct val="150000"/>
              </a:lnSpc>
            </a:pPr>
            <a:r>
              <a:rPr lang="en-US" sz="2400" dirty="0"/>
              <a:t>U.S. Green Building Council </a:t>
            </a:r>
            <a:r>
              <a:rPr lang="en-US" sz="2400" b="1" dirty="0"/>
              <a:t>(USGBC)</a:t>
            </a:r>
          </a:p>
        </p:txBody>
      </p:sp>
      <p:sp>
        <p:nvSpPr>
          <p:cNvPr id="7" name="TextBox 6">
            <a:extLst>
              <a:ext uri="{FF2B5EF4-FFF2-40B4-BE49-F238E27FC236}">
                <a16:creationId xmlns:a16="http://schemas.microsoft.com/office/drawing/2014/main" id="{FE50E247-4792-4C7A-A970-69ABD2C145B5}"/>
              </a:ext>
            </a:extLst>
          </p:cNvPr>
          <p:cNvSpPr txBox="1"/>
          <p:nvPr/>
        </p:nvSpPr>
        <p:spPr>
          <a:xfrm>
            <a:off x="4858524" y="709935"/>
            <a:ext cx="5400767" cy="1200329"/>
          </a:xfrm>
          <a:prstGeom prst="rect">
            <a:avLst/>
          </a:prstGeom>
          <a:noFill/>
        </p:spPr>
        <p:txBody>
          <a:bodyPr wrap="square" rtlCol="0">
            <a:spAutoFit/>
          </a:bodyPr>
          <a:lstStyle/>
          <a:p>
            <a:r>
              <a:rPr lang="en-US" sz="2400" dirty="0">
                <a:solidFill>
                  <a:srgbClr val="0070C0"/>
                </a:solidFill>
              </a:rPr>
              <a:t>Many are referred to by their acronym (letters). Write these organizations in your notes:</a:t>
            </a:r>
          </a:p>
        </p:txBody>
      </p:sp>
    </p:spTree>
    <p:extLst>
      <p:ext uri="{BB962C8B-B14F-4D97-AF65-F5344CB8AC3E}">
        <p14:creationId xmlns:p14="http://schemas.microsoft.com/office/powerpoint/2010/main" val="559146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E89A-45CA-480E-96EA-B183589D516C}"/>
              </a:ext>
            </a:extLst>
          </p:cNvPr>
          <p:cNvSpPr>
            <a:spLocks noGrp="1"/>
          </p:cNvSpPr>
          <p:nvPr>
            <p:ph type="ctrTitle"/>
          </p:nvPr>
        </p:nvSpPr>
        <p:spPr>
          <a:xfrm>
            <a:off x="882787" y="-429174"/>
            <a:ext cx="9106339" cy="1646302"/>
          </a:xfrm>
        </p:spPr>
        <p:txBody>
          <a:bodyPr/>
          <a:lstStyle/>
          <a:p>
            <a:pPr algn="l"/>
            <a:r>
              <a:rPr lang="en-US" sz="3600" dirty="0"/>
              <a:t>Careers Related to Housing &amp; Interiors</a:t>
            </a:r>
          </a:p>
        </p:txBody>
      </p:sp>
      <p:sp>
        <p:nvSpPr>
          <p:cNvPr id="3" name="Subtitle 2">
            <a:extLst>
              <a:ext uri="{FF2B5EF4-FFF2-40B4-BE49-F238E27FC236}">
                <a16:creationId xmlns:a16="http://schemas.microsoft.com/office/drawing/2014/main" id="{239DD6A9-4567-431B-BA31-5689CE784A69}"/>
              </a:ext>
            </a:extLst>
          </p:cNvPr>
          <p:cNvSpPr>
            <a:spLocks noGrp="1"/>
          </p:cNvSpPr>
          <p:nvPr>
            <p:ph type="subTitle" idx="1"/>
          </p:nvPr>
        </p:nvSpPr>
        <p:spPr>
          <a:xfrm>
            <a:off x="1208369" y="2542064"/>
            <a:ext cx="10035703" cy="3030905"/>
          </a:xfrm>
        </p:spPr>
        <p:txBody>
          <a:bodyPr>
            <a:noAutofit/>
          </a:bodyPr>
          <a:lstStyle/>
          <a:p>
            <a:pPr marL="1371600" lvl="2" indent="-457200" algn="l">
              <a:buFont typeface="+mj-lt"/>
              <a:buAutoNum type="arabicPeriod"/>
            </a:pPr>
            <a:r>
              <a:rPr lang="en-US" sz="2400" dirty="0"/>
              <a:t>Architect</a:t>
            </a:r>
          </a:p>
          <a:p>
            <a:pPr marL="1371600" lvl="2" indent="-457200" algn="l">
              <a:buFont typeface="+mj-lt"/>
              <a:buAutoNum type="arabicPeriod"/>
            </a:pPr>
            <a:r>
              <a:rPr lang="en-US" sz="2400" dirty="0"/>
              <a:t>Construction Trades</a:t>
            </a:r>
          </a:p>
          <a:p>
            <a:pPr marL="1371600" lvl="2" indent="-457200" algn="l">
              <a:buFont typeface="+mj-lt"/>
              <a:buAutoNum type="arabicPeriod"/>
            </a:pPr>
            <a:r>
              <a:rPr lang="en-US" sz="2400" dirty="0"/>
              <a:t>Furniture designer</a:t>
            </a:r>
          </a:p>
          <a:p>
            <a:pPr marL="1371600" lvl="2" indent="-457200" algn="l">
              <a:buFont typeface="+mj-lt"/>
              <a:buAutoNum type="arabicPeriod"/>
            </a:pPr>
            <a:r>
              <a:rPr lang="en-US" sz="2400" dirty="0"/>
              <a:t>Textile Designer</a:t>
            </a:r>
          </a:p>
          <a:p>
            <a:pPr marL="1371600" lvl="2" indent="-457200" algn="l">
              <a:buFont typeface="+mj-lt"/>
              <a:buAutoNum type="arabicPeriod"/>
            </a:pPr>
            <a:r>
              <a:rPr lang="en-US" sz="2400" dirty="0"/>
              <a:t>Residential Interior designer</a:t>
            </a:r>
          </a:p>
          <a:p>
            <a:pPr marL="1371600" lvl="2" indent="-457200" algn="l">
              <a:buFont typeface="+mj-lt"/>
              <a:buAutoNum type="arabicPeriod"/>
            </a:pPr>
            <a:r>
              <a:rPr lang="en-US" sz="2400" dirty="0"/>
              <a:t>Commercial Interior designer</a:t>
            </a:r>
          </a:p>
          <a:p>
            <a:pPr marL="1371600" lvl="2" indent="-457200" algn="l">
              <a:buFont typeface="+mj-lt"/>
              <a:buAutoNum type="arabicPeriod"/>
            </a:pPr>
            <a:r>
              <a:rPr lang="en-US" sz="2400" dirty="0"/>
              <a:t>Landscape architect</a:t>
            </a:r>
          </a:p>
          <a:p>
            <a:pPr marL="1371600" lvl="2" indent="-457200" algn="l">
              <a:buFont typeface="+mj-lt"/>
              <a:buAutoNum type="arabicPeriod"/>
            </a:pPr>
            <a:r>
              <a:rPr lang="en-US" sz="2400" dirty="0"/>
              <a:t>Real estate agent</a:t>
            </a:r>
          </a:p>
        </p:txBody>
      </p:sp>
      <p:sp>
        <p:nvSpPr>
          <p:cNvPr id="7" name="TextBox 6">
            <a:extLst>
              <a:ext uri="{FF2B5EF4-FFF2-40B4-BE49-F238E27FC236}">
                <a16:creationId xmlns:a16="http://schemas.microsoft.com/office/drawing/2014/main" id="{FE50E247-4792-4C7A-A970-69ABD2C145B5}"/>
              </a:ext>
            </a:extLst>
          </p:cNvPr>
          <p:cNvSpPr txBox="1"/>
          <p:nvPr/>
        </p:nvSpPr>
        <p:spPr>
          <a:xfrm>
            <a:off x="1830310" y="1148198"/>
            <a:ext cx="7211291" cy="1200329"/>
          </a:xfrm>
          <a:prstGeom prst="rect">
            <a:avLst/>
          </a:prstGeom>
          <a:noFill/>
        </p:spPr>
        <p:txBody>
          <a:bodyPr wrap="square" rtlCol="0">
            <a:spAutoFit/>
          </a:bodyPr>
          <a:lstStyle/>
          <a:p>
            <a:r>
              <a:rPr lang="en-US" sz="2400" dirty="0">
                <a:solidFill>
                  <a:srgbClr val="0070C0"/>
                </a:solidFill>
              </a:rPr>
              <a:t>Use the textbook or the Occupational Outlook Handbook to research these jobs and complete your “Careers” handout.</a:t>
            </a:r>
          </a:p>
        </p:txBody>
      </p:sp>
    </p:spTree>
    <p:extLst>
      <p:ext uri="{BB962C8B-B14F-4D97-AF65-F5344CB8AC3E}">
        <p14:creationId xmlns:p14="http://schemas.microsoft.com/office/powerpoint/2010/main" val="31232228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79</TotalTime>
  <Words>467</Words>
  <Application>Microsoft Office PowerPoint</Application>
  <PresentationFormat>Widescreen</PresentationFormat>
  <Paragraphs>70</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Trebuchet MS (Body)</vt:lpstr>
      <vt:lpstr>Wingdings 3</vt:lpstr>
      <vt:lpstr>Facet</vt:lpstr>
      <vt:lpstr>Interior Design:  defining the profession</vt:lpstr>
      <vt:lpstr>Interior Design:</vt:lpstr>
      <vt:lpstr>Interior Designer:</vt:lpstr>
      <vt:lpstr>Becoming an interior designer requires further education</vt:lpstr>
      <vt:lpstr>Work-based learning opportunities</vt:lpstr>
      <vt:lpstr>Portfolio development:</vt:lpstr>
      <vt:lpstr>Professional Organizations for   Interior Design:</vt:lpstr>
      <vt:lpstr>Professional Organizations for   Interior Design:</vt:lpstr>
      <vt:lpstr>Careers Related to Housing &amp; Interiors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Interior Design:</dc:title>
  <dc:creator>Lori Hurley</dc:creator>
  <cp:lastModifiedBy>Angela LeMay</cp:lastModifiedBy>
  <cp:revision>7</cp:revision>
  <cp:lastPrinted>2018-03-02T18:48:56Z</cp:lastPrinted>
  <dcterms:created xsi:type="dcterms:W3CDTF">2017-08-30T03:15:15Z</dcterms:created>
  <dcterms:modified xsi:type="dcterms:W3CDTF">2018-03-02T18:54:56Z</dcterms:modified>
</cp:coreProperties>
</file>