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12"/>
  </p:notesMasterIdLst>
  <p:handoutMasterIdLst>
    <p:handoutMasterId r:id="rId13"/>
  </p:handoutMasterIdLst>
  <p:sldIdLst>
    <p:sldId id="256" r:id="rId2"/>
    <p:sldId id="281" r:id="rId3"/>
    <p:sldId id="273" r:id="rId4"/>
    <p:sldId id="283" r:id="rId5"/>
    <p:sldId id="285" r:id="rId6"/>
    <p:sldId id="284" r:id="rId7"/>
    <p:sldId id="286" r:id="rId8"/>
    <p:sldId id="269" r:id="rId9"/>
    <p:sldId id="270" r:id="rId10"/>
    <p:sldId id="271"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41"/>
    <p:restoredTop sz="93056" autoAdjust="0"/>
  </p:normalViewPr>
  <p:slideViewPr>
    <p:cSldViewPr>
      <p:cViewPr varScale="1">
        <p:scale>
          <a:sx n="106" d="100"/>
          <a:sy n="106" d="100"/>
        </p:scale>
        <p:origin x="1362" y="114"/>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71028CCF-2B19-4E44-9BFD-7FDFB2EF071E}" type="datetimeFigureOut">
              <a:rPr lang="en-US" smtClean="0"/>
              <a:t>5/30/2018</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81C1B3F-650E-4194-9F61-ADD9C167D9C7}" type="slidenum">
              <a:rPr lang="en-US" smtClean="0"/>
              <a:t>‹#›</a:t>
            </a:fld>
            <a:endParaRPr lang="en-US"/>
          </a:p>
        </p:txBody>
      </p:sp>
    </p:spTree>
    <p:extLst>
      <p:ext uri="{BB962C8B-B14F-4D97-AF65-F5344CB8AC3E}">
        <p14:creationId xmlns:p14="http://schemas.microsoft.com/office/powerpoint/2010/main" val="4163888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EFD97A67-A8BE-46F0-B346-E5AD51729963}" type="datetimeFigureOut">
              <a:rPr lang="en-US" smtClean="0"/>
              <a:t>5/30/2018</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A79033CC-FB27-4F2F-9973-BCFD3E7FCBB8}" type="slidenum">
              <a:rPr lang="en-US" smtClean="0"/>
              <a:t>‹#›</a:t>
            </a:fld>
            <a:endParaRPr lang="en-US"/>
          </a:p>
        </p:txBody>
      </p:sp>
    </p:spTree>
    <p:extLst>
      <p:ext uri="{BB962C8B-B14F-4D97-AF65-F5344CB8AC3E}">
        <p14:creationId xmlns:p14="http://schemas.microsoft.com/office/powerpoint/2010/main" val="2088915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American Psychologist Abraham Maslow theorized that all humans have specific</a:t>
            </a:r>
            <a:r>
              <a:rPr lang="en-US" baseline="0" dirty="0"/>
              <a:t> needs to achieve their highest potential.  These needs begin with the most basic of needs- shelter, food, water, clothing, sleep and have to be met before they can move on to the next rung of needs.  Most, if not all of the needs, have to met before you can start to realize the next level of needs. So, once you have a place to stay, sleep and eat then you can start to think about safety and being secure in your job etc.  Once those needs are met then you can start to have friends and family over which helps you feel love and belonging.  Once you feel love and belonging you start to have more confidence which helps you have a higher esteem then you can move up to being more creative with your space and self.  This is where you can be creative and change your room around to suit you or change the paint color or add window treatments. These can change very quickly depending on the employment of the person.  </a:t>
            </a:r>
          </a:p>
          <a:p>
            <a:r>
              <a:rPr lang="en-US" baseline="0" dirty="0"/>
              <a:t>This would be a good place for students to think about how housing might look at each level of the pyramid.  For instance, a car might be the home of someone who just has the physical needs met.</a:t>
            </a:r>
          </a:p>
          <a:p>
            <a:r>
              <a:rPr lang="en-US" baseline="0" dirty="0"/>
              <a:t>At the highest level, one who wants to be creative might change the landscape or keep their yard meticulously or possibly change the color of the home add lighting to the landscape etc.  These are areas that are not essential but show ones creativity.  Someone at the safety and security level might only be able to afford bars on the windows or fences around their yard.  Someone at the love and belonging level would make sure they have enough room to have family and friends over for social connection.  The self esteem level can think a little more about having space to have friends spend the night and play for longer periods of time-bigger yard, more space, play area in the home for friends etc.  Lastly, the level of self-actualization would be more of a status for the person.  Gated community, best schools; all they have dreamed of.</a:t>
            </a:r>
          </a:p>
          <a:p>
            <a:r>
              <a:rPr lang="en-US" baseline="0" dirty="0"/>
              <a:t>This would be a good place to have students pair and share their ideas of each level- perhaps have them create a poster or </a:t>
            </a:r>
            <a:r>
              <a:rPr lang="en-US" baseline="0" dirty="0" err="1"/>
              <a:t>powerpoint</a:t>
            </a:r>
            <a:r>
              <a:rPr lang="en-US" baseline="0" dirty="0"/>
              <a:t> of what each a house would look like at each level and explain why they think the home fits at this level.</a:t>
            </a:r>
            <a:endParaRPr lang="en-US" dirty="0"/>
          </a:p>
        </p:txBody>
      </p:sp>
      <p:sp>
        <p:nvSpPr>
          <p:cNvPr id="4" name="Slide Number Placeholder 3"/>
          <p:cNvSpPr>
            <a:spLocks noGrp="1"/>
          </p:cNvSpPr>
          <p:nvPr>
            <p:ph type="sldNum" sz="quarter" idx="10"/>
          </p:nvPr>
        </p:nvSpPr>
        <p:spPr/>
        <p:txBody>
          <a:bodyPr/>
          <a:lstStyle/>
          <a:p>
            <a:fld id="{A79033CC-FB27-4F2F-9973-BCFD3E7FCBB8}" type="slidenum">
              <a:rPr lang="en-US" smtClean="0"/>
              <a:t>3</a:t>
            </a:fld>
            <a:endParaRPr lang="en-US"/>
          </a:p>
        </p:txBody>
      </p:sp>
    </p:spTree>
    <p:extLst>
      <p:ext uri="{BB962C8B-B14F-4D97-AF65-F5344CB8AC3E}">
        <p14:creationId xmlns:p14="http://schemas.microsoft.com/office/powerpoint/2010/main" val="2814377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Culture</a:t>
            </a:r>
            <a:r>
              <a:rPr lang="en-US" baseline="0" dirty="0"/>
              <a:t> may play a huge part in decisions a person makes. For instance, someone with an Asian background may make use of Feng </a:t>
            </a:r>
            <a:r>
              <a:rPr lang="en-US" baseline="0" dirty="0" err="1"/>
              <a:t>Shui</a:t>
            </a:r>
            <a:r>
              <a:rPr lang="en-US" baseline="0" dirty="0"/>
              <a:t> when looking at a house or the use of a space.  A Muslim might have the need face a certain way for prayer and an area to pray. These are just 2 examples: have the students name some that they may know of.</a:t>
            </a:r>
          </a:p>
          <a:p>
            <a:r>
              <a:rPr lang="en-US" baseline="0" dirty="0"/>
              <a:t>Government- has imposed guidelines and laws to help people occupy spaces more easily (ADA) or to keep them safe from people who don’t know what they are doing.  Building codes are in place to help the community and it’s safety as well as the safety of the occupants of the space.  A person who is getting ready to build a house or remodel a home, especially if it is major renovation, will have to go to the county office to acquire a building permit.  Building codes are Nationwide and there are particular codes that are in place for the area in which you live.  For instance, if you live in a high wind area you will likely have to have clips on your roof to keep it in place so that it won’t do larger damage to neighbors or your own home.  Homes at the coast have to be built on stilts now to keep water from going into their homes.  Mountain homes need steeply pitched roof lines to keep the snow from gathering on the rooftops for long periods of time.  There are tons of codes implemented by the government to keep you and others safe.  Some of these codes change often while others have been in place for a long time.  These are regulated by inspectors who have to do multiple checks before other work can occur.  Then a final inspection will occur or near the end of the project. </a:t>
            </a:r>
            <a:endParaRPr lang="en-US" dirty="0"/>
          </a:p>
        </p:txBody>
      </p:sp>
      <p:sp>
        <p:nvSpPr>
          <p:cNvPr id="4" name="Slide Number Placeholder 3"/>
          <p:cNvSpPr>
            <a:spLocks noGrp="1"/>
          </p:cNvSpPr>
          <p:nvPr>
            <p:ph type="sldNum" sz="quarter" idx="10"/>
          </p:nvPr>
        </p:nvSpPr>
        <p:spPr/>
        <p:txBody>
          <a:bodyPr/>
          <a:lstStyle/>
          <a:p>
            <a:fld id="{A79033CC-FB27-4F2F-9973-BCFD3E7FCBB8}" type="slidenum">
              <a:rPr lang="en-US" smtClean="0"/>
              <a:t>8</a:t>
            </a:fld>
            <a:endParaRPr lang="en-US"/>
          </a:p>
        </p:txBody>
      </p:sp>
    </p:spTree>
    <p:extLst>
      <p:ext uri="{BB962C8B-B14F-4D97-AF65-F5344CB8AC3E}">
        <p14:creationId xmlns:p14="http://schemas.microsoft.com/office/powerpoint/2010/main" val="3371512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t>
            </a:r>
            <a:r>
              <a:rPr lang="en-US" baseline="0" dirty="0"/>
              <a:t> is important for the designer to keep up with trends in Interior Design so they can use this information for their clients.  There are lots of trade publications and trade shows that designers can attend to help with staying current for their clients.  ASID requires that designers who are affiliated with them continue their education by requiring designers to acquire a certain number of CEU’s every few years.</a:t>
            </a:r>
          </a:p>
          <a:p>
            <a:r>
              <a:rPr lang="en-US" baseline="0" dirty="0"/>
              <a:t>There are several channels of distribution and each has an impact on the clients budget.  The more channels a product goes through the more costly the product becomes.  </a:t>
            </a:r>
          </a:p>
          <a:p>
            <a:r>
              <a:rPr lang="en-US" baseline="0" dirty="0"/>
              <a:t>Products are cyclical.  Interior Design follows the fashion trends but usually Interior Design is behind fashion by usually 1 year.</a:t>
            </a:r>
          </a:p>
          <a:p>
            <a:r>
              <a:rPr lang="en-US" baseline="0" dirty="0"/>
              <a:t>Students can research the trends, fads and trend setters in design by doing a PowerPoint on subject.</a:t>
            </a:r>
            <a:endParaRPr lang="en-US" dirty="0"/>
          </a:p>
        </p:txBody>
      </p:sp>
      <p:sp>
        <p:nvSpPr>
          <p:cNvPr id="4" name="Slide Number Placeholder 3"/>
          <p:cNvSpPr>
            <a:spLocks noGrp="1"/>
          </p:cNvSpPr>
          <p:nvPr>
            <p:ph type="sldNum" sz="quarter" idx="10"/>
          </p:nvPr>
        </p:nvSpPr>
        <p:spPr/>
        <p:txBody>
          <a:bodyPr/>
          <a:lstStyle/>
          <a:p>
            <a:fld id="{A79033CC-FB27-4F2F-9973-BCFD3E7FCBB8}" type="slidenum">
              <a:rPr lang="en-US" smtClean="0"/>
              <a:t>9</a:t>
            </a:fld>
            <a:endParaRPr lang="en-US"/>
          </a:p>
        </p:txBody>
      </p:sp>
    </p:spTree>
    <p:extLst>
      <p:ext uri="{BB962C8B-B14F-4D97-AF65-F5344CB8AC3E}">
        <p14:creationId xmlns:p14="http://schemas.microsoft.com/office/powerpoint/2010/main" val="755512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Standards for interior design and building is to be responsible with design and products used.  Products used in the home now should be eco-friendly.  The closer a product is to the building site or end user the less energy it requires.  Paints being made now are low to no VOC’s which means Volatile Organic Compounds.  These chemicals have an odor which impacts the air quality. With so many people suffering from allergies, it is important to read labels for substances used in the product that can affect their allergies.  </a:t>
            </a:r>
          </a:p>
          <a:p>
            <a:r>
              <a:rPr lang="en-US" baseline="0" dirty="0"/>
              <a:t>CPSC-Consumer Product Safety Commission</a:t>
            </a:r>
            <a:endParaRPr lang="en-US" dirty="0"/>
          </a:p>
        </p:txBody>
      </p:sp>
      <p:sp>
        <p:nvSpPr>
          <p:cNvPr id="4" name="Slide Number Placeholder 3"/>
          <p:cNvSpPr>
            <a:spLocks noGrp="1"/>
          </p:cNvSpPr>
          <p:nvPr>
            <p:ph type="sldNum" sz="quarter" idx="10"/>
          </p:nvPr>
        </p:nvSpPr>
        <p:spPr/>
        <p:txBody>
          <a:bodyPr/>
          <a:lstStyle/>
          <a:p>
            <a:fld id="{A79033CC-FB27-4F2F-9973-BCFD3E7FCBB8}" type="slidenum">
              <a:rPr lang="en-US" smtClean="0"/>
              <a:t>10</a:t>
            </a:fld>
            <a:endParaRPr lang="en-US"/>
          </a:p>
        </p:txBody>
      </p:sp>
    </p:spTree>
    <p:extLst>
      <p:ext uri="{BB962C8B-B14F-4D97-AF65-F5344CB8AC3E}">
        <p14:creationId xmlns:p14="http://schemas.microsoft.com/office/powerpoint/2010/main" val="19498105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56071C9C-3DB8-47C8-9843-697215626463}" type="datetimeFigureOut">
              <a:rPr lang="en-US" smtClean="0"/>
              <a:t>5/30/2018</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4FD2EB2E-8F3C-4B6F-9A9C-CB0167EFBC0E}"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06487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071C9C-3DB8-47C8-9843-697215626463}"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2EB2E-8F3C-4B6F-9A9C-CB0167EFBC0E}" type="slidenum">
              <a:rPr lang="en-US" smtClean="0"/>
              <a:t>‹#›</a:t>
            </a:fld>
            <a:endParaRPr lang="en-US"/>
          </a:p>
        </p:txBody>
      </p:sp>
    </p:spTree>
    <p:extLst>
      <p:ext uri="{BB962C8B-B14F-4D97-AF65-F5344CB8AC3E}">
        <p14:creationId xmlns:p14="http://schemas.microsoft.com/office/powerpoint/2010/main" val="150854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071C9C-3DB8-47C8-9843-69721562646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2EB2E-8F3C-4B6F-9A9C-CB0167EFBC0E}"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2901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071C9C-3DB8-47C8-9843-69721562646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2EB2E-8F3C-4B6F-9A9C-CB0167EFBC0E}"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5317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071C9C-3DB8-47C8-9843-69721562646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2EB2E-8F3C-4B6F-9A9C-CB0167EFBC0E}" type="slidenum">
              <a:rPr lang="en-US" smtClean="0"/>
              <a:t>‹#›</a:t>
            </a:fld>
            <a:endParaRPr lang="en-US"/>
          </a:p>
        </p:txBody>
      </p:sp>
    </p:spTree>
    <p:extLst>
      <p:ext uri="{BB962C8B-B14F-4D97-AF65-F5344CB8AC3E}">
        <p14:creationId xmlns:p14="http://schemas.microsoft.com/office/powerpoint/2010/main" val="3209457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071C9C-3DB8-47C8-9843-69721562646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2EB2E-8F3C-4B6F-9A9C-CB0167EFBC0E}"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80240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071C9C-3DB8-47C8-9843-69721562646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2EB2E-8F3C-4B6F-9A9C-CB0167EFBC0E}"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4289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071C9C-3DB8-47C8-9843-69721562646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2EB2E-8F3C-4B6F-9A9C-CB0167EFBC0E}"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38312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071C9C-3DB8-47C8-9843-69721562646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2EB2E-8F3C-4B6F-9A9C-CB0167EFBC0E}"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71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071C9C-3DB8-47C8-9843-69721562646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2EB2E-8F3C-4B6F-9A9C-CB0167EFBC0E}" type="slidenum">
              <a:rPr lang="en-US" smtClean="0"/>
              <a:t>‹#›</a:t>
            </a:fld>
            <a:endParaRPr lang="en-US"/>
          </a:p>
        </p:txBody>
      </p:sp>
    </p:spTree>
    <p:extLst>
      <p:ext uri="{BB962C8B-B14F-4D97-AF65-F5344CB8AC3E}">
        <p14:creationId xmlns:p14="http://schemas.microsoft.com/office/powerpoint/2010/main" val="344457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071C9C-3DB8-47C8-9843-69721562646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2EB2E-8F3C-4B6F-9A9C-CB0167EFBC0E}"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6714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071C9C-3DB8-47C8-9843-697215626463}"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2EB2E-8F3C-4B6F-9A9C-CB0167EFBC0E}" type="slidenum">
              <a:rPr lang="en-US" smtClean="0"/>
              <a:t>‹#›</a:t>
            </a:fld>
            <a:endParaRPr lang="en-US"/>
          </a:p>
        </p:txBody>
      </p:sp>
    </p:spTree>
    <p:extLst>
      <p:ext uri="{BB962C8B-B14F-4D97-AF65-F5344CB8AC3E}">
        <p14:creationId xmlns:p14="http://schemas.microsoft.com/office/powerpoint/2010/main" val="3455197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071C9C-3DB8-47C8-9843-697215626463}" type="datetimeFigureOut">
              <a:rPr lang="en-US" smtClean="0"/>
              <a:t>5/30/2018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D2EB2E-8F3C-4B6F-9A9C-CB0167EFBC0E}"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1775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071C9C-3DB8-47C8-9843-697215626463}" type="datetimeFigureOut">
              <a:rPr lang="en-US" smtClean="0"/>
              <a:t>5/30/2018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D2EB2E-8F3C-4B6F-9A9C-CB0167EFBC0E}"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828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71C9C-3DB8-47C8-9843-697215626463}" type="datetimeFigureOut">
              <a:rPr lang="en-US" smtClean="0"/>
              <a:t>5/30/2018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D2EB2E-8F3C-4B6F-9A9C-CB0167EFBC0E}" type="slidenum">
              <a:rPr lang="en-US" smtClean="0"/>
              <a:t>‹#›</a:t>
            </a:fld>
            <a:endParaRPr lang="en-US"/>
          </a:p>
        </p:txBody>
      </p:sp>
    </p:spTree>
    <p:extLst>
      <p:ext uri="{BB962C8B-B14F-4D97-AF65-F5344CB8AC3E}">
        <p14:creationId xmlns:p14="http://schemas.microsoft.com/office/powerpoint/2010/main" val="4268653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071C9C-3DB8-47C8-9843-697215626463}"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2EB2E-8F3C-4B6F-9A9C-CB0167EFBC0E}"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1796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071C9C-3DB8-47C8-9843-697215626463}"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2EB2E-8F3C-4B6F-9A9C-CB0167EFBC0E}" type="slidenum">
              <a:rPr lang="en-US" smtClean="0"/>
              <a:t>‹#›</a:t>
            </a:fld>
            <a:endParaRPr lang="en-US"/>
          </a:p>
        </p:txBody>
      </p:sp>
    </p:spTree>
    <p:extLst>
      <p:ext uri="{BB962C8B-B14F-4D97-AF65-F5344CB8AC3E}">
        <p14:creationId xmlns:p14="http://schemas.microsoft.com/office/powerpoint/2010/main" val="3647979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6071C9C-3DB8-47C8-9843-697215626463}" type="datetimeFigureOut">
              <a:rPr lang="en-US" smtClean="0"/>
              <a:t>5/30/2018</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D2EB2E-8F3C-4B6F-9A9C-CB0167EFBC0E}" type="slidenum">
              <a:rPr lang="en-US" smtClean="0"/>
              <a:t>‹#›</a:t>
            </a:fld>
            <a:endParaRPr lang="en-US"/>
          </a:p>
        </p:txBody>
      </p:sp>
    </p:spTree>
    <p:extLst>
      <p:ext uri="{BB962C8B-B14F-4D97-AF65-F5344CB8AC3E}">
        <p14:creationId xmlns:p14="http://schemas.microsoft.com/office/powerpoint/2010/main" val="1130359371"/>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438400"/>
            <a:ext cx="6074565" cy="1702160"/>
          </a:xfrm>
        </p:spPr>
        <p:txBody>
          <a:bodyPr>
            <a:normAutofit/>
          </a:bodyPr>
          <a:lstStyle/>
          <a:p>
            <a:r>
              <a:rPr lang="en-US" dirty="0"/>
              <a:t>Factors that Impact Interior Design</a:t>
            </a:r>
          </a:p>
        </p:txBody>
      </p:sp>
      <p:sp>
        <p:nvSpPr>
          <p:cNvPr id="3" name="Subtitle 2"/>
          <p:cNvSpPr>
            <a:spLocks noGrp="1"/>
          </p:cNvSpPr>
          <p:nvPr>
            <p:ph type="subTitle" idx="1"/>
          </p:nvPr>
        </p:nvSpPr>
        <p:spPr>
          <a:xfrm>
            <a:off x="4669762" y="4085185"/>
            <a:ext cx="3309803" cy="1260629"/>
          </a:xfrm>
        </p:spPr>
        <p:txBody>
          <a:bodyPr/>
          <a:lstStyle/>
          <a:p>
            <a:endParaRPr lang="en-US" dirty="0"/>
          </a:p>
        </p:txBody>
      </p:sp>
      <p:sp>
        <p:nvSpPr>
          <p:cNvPr id="4" name="TextBox 1">
            <a:extLst>
              <a:ext uri="{FF2B5EF4-FFF2-40B4-BE49-F238E27FC236}">
                <a16:creationId xmlns:a16="http://schemas.microsoft.com/office/drawing/2014/main" id="{DA4C6CEB-7905-45A2-8FEB-C68237DDE835}"/>
              </a:ext>
            </a:extLst>
          </p:cNvPr>
          <p:cNvSpPr txBox="1">
            <a:spLocks noChangeArrowheads="1"/>
          </p:cNvSpPr>
          <p:nvPr/>
        </p:nvSpPr>
        <p:spPr bwMode="auto">
          <a:xfrm>
            <a:off x="1545562" y="5562600"/>
            <a:ext cx="6248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dirty="0">
                <a:cs typeface="Arial" panose="020B0604020202020204" pitchFamily="34" charset="0"/>
              </a:rPr>
              <a:t>Note:</a:t>
            </a:r>
            <a:r>
              <a:rPr lang="en-US" altLang="en-US" dirty="0">
                <a:cs typeface="Arial" panose="020B0604020202020204" pitchFamily="34" charset="0"/>
              </a:rPr>
              <a:t> This PPT does not contain images, please insert your own or download the Factors that Impact Interior Design PPT from the FI51 Teacher Shared Resources Folder on Moodle.</a:t>
            </a:r>
          </a:p>
        </p:txBody>
      </p:sp>
    </p:spTree>
    <p:extLst>
      <p:ext uri="{BB962C8B-B14F-4D97-AF65-F5344CB8AC3E}">
        <p14:creationId xmlns:p14="http://schemas.microsoft.com/office/powerpoint/2010/main" val="3140524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990600"/>
            <a:ext cx="8077200" cy="838200"/>
          </a:xfrm>
        </p:spPr>
        <p:txBody>
          <a:bodyPr/>
          <a:lstStyle/>
          <a:p>
            <a:r>
              <a:rPr lang="en-US" b="1" u="sng" dirty="0"/>
              <a:t>Environmental Factors:</a:t>
            </a:r>
          </a:p>
        </p:txBody>
      </p:sp>
      <p:sp>
        <p:nvSpPr>
          <p:cNvPr id="2" name="Content Placeholder 1"/>
          <p:cNvSpPr>
            <a:spLocks noGrp="1"/>
          </p:cNvSpPr>
          <p:nvPr>
            <p:ph sz="half" idx="1"/>
          </p:nvPr>
        </p:nvSpPr>
        <p:spPr>
          <a:xfrm>
            <a:off x="1219200" y="2514600"/>
            <a:ext cx="6849034" cy="3886200"/>
          </a:xfrm>
        </p:spPr>
        <p:txBody>
          <a:bodyPr>
            <a:normAutofit/>
          </a:bodyPr>
          <a:lstStyle/>
          <a:p>
            <a:pPr marL="68580" indent="0">
              <a:buNone/>
            </a:pPr>
            <a:r>
              <a:rPr lang="en-US" dirty="0"/>
              <a:t>Designers must be respectful of the environment and the products used.</a:t>
            </a:r>
          </a:p>
          <a:p>
            <a:r>
              <a:rPr lang="en-US" dirty="0"/>
              <a:t>LEED-Leadership in Energy and Environmental Design</a:t>
            </a:r>
          </a:p>
          <a:p>
            <a:r>
              <a:rPr lang="en-US" dirty="0"/>
              <a:t>Sustainability</a:t>
            </a:r>
          </a:p>
          <a:p>
            <a:r>
              <a:rPr lang="en-US" dirty="0"/>
              <a:t>Ethics with design and environment</a:t>
            </a:r>
          </a:p>
          <a:p>
            <a:r>
              <a:rPr lang="en-US" dirty="0"/>
              <a:t>Aspects of Green Design</a:t>
            </a:r>
          </a:p>
        </p:txBody>
      </p:sp>
    </p:spTree>
    <p:extLst>
      <p:ext uri="{BB962C8B-B14F-4D97-AF65-F5344CB8AC3E}">
        <p14:creationId xmlns:p14="http://schemas.microsoft.com/office/powerpoint/2010/main" val="903035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7664"/>
            <a:ext cx="8077200" cy="1563136"/>
          </a:xfrm>
        </p:spPr>
        <p:txBody>
          <a:bodyPr>
            <a:normAutofit/>
          </a:bodyPr>
          <a:lstStyle/>
          <a:p>
            <a:r>
              <a:rPr lang="en-US" b="1" dirty="0"/>
              <a:t>Factors that impact interior design:  </a:t>
            </a:r>
            <a:br>
              <a:rPr lang="en-US" b="1" dirty="0"/>
            </a:br>
            <a:endParaRPr lang="en-US" sz="3100" b="1" dirty="0"/>
          </a:p>
        </p:txBody>
      </p:sp>
      <p:sp>
        <p:nvSpPr>
          <p:cNvPr id="5" name="Content Placeholder 4"/>
          <p:cNvSpPr>
            <a:spLocks noGrp="1"/>
          </p:cNvSpPr>
          <p:nvPr>
            <p:ph idx="1"/>
          </p:nvPr>
        </p:nvSpPr>
        <p:spPr>
          <a:xfrm>
            <a:off x="1676400" y="2743200"/>
            <a:ext cx="6477000" cy="3165629"/>
          </a:xfrm>
        </p:spPr>
        <p:txBody>
          <a:bodyPr>
            <a:normAutofit/>
          </a:bodyPr>
          <a:lstStyle/>
          <a:p>
            <a:pPr marL="525780" indent="-457200">
              <a:buFont typeface="+mj-lt"/>
              <a:buAutoNum type="arabicPeriod"/>
            </a:pPr>
            <a:r>
              <a:rPr lang="en-US" sz="3600" b="1" dirty="0"/>
              <a:t>Human-Centered Factors</a:t>
            </a:r>
          </a:p>
          <a:p>
            <a:pPr marL="525780" indent="-457200">
              <a:buFont typeface="+mj-lt"/>
              <a:buAutoNum type="arabicPeriod"/>
            </a:pPr>
            <a:r>
              <a:rPr lang="en-US" sz="3600" b="1" dirty="0"/>
              <a:t>Social Factors</a:t>
            </a:r>
          </a:p>
          <a:p>
            <a:pPr marL="525780" indent="-457200">
              <a:buFont typeface="+mj-lt"/>
              <a:buAutoNum type="arabicPeriod"/>
            </a:pPr>
            <a:r>
              <a:rPr lang="en-US" sz="3600" b="1" dirty="0"/>
              <a:t>Global Impact Factors</a:t>
            </a:r>
          </a:p>
          <a:p>
            <a:pPr marL="525780" indent="-457200">
              <a:buFont typeface="+mj-lt"/>
              <a:buAutoNum type="arabicPeriod"/>
            </a:pPr>
            <a:r>
              <a:rPr lang="en-US" sz="3600" b="1" dirty="0"/>
              <a:t>Environmental Factors</a:t>
            </a:r>
          </a:p>
        </p:txBody>
      </p:sp>
    </p:spTree>
    <p:extLst>
      <p:ext uri="{BB962C8B-B14F-4D97-AF65-F5344CB8AC3E}">
        <p14:creationId xmlns:p14="http://schemas.microsoft.com/office/powerpoint/2010/main" val="761844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924800" cy="1066800"/>
          </a:xfrm>
        </p:spPr>
        <p:txBody>
          <a:bodyPr>
            <a:normAutofit/>
          </a:bodyPr>
          <a:lstStyle/>
          <a:p>
            <a:r>
              <a:rPr lang="en-US" b="1" u="sng" dirty="0"/>
              <a:t>Human-Centered Factors</a:t>
            </a:r>
            <a:r>
              <a:rPr lang="en-US" b="1" dirty="0"/>
              <a:t>:</a:t>
            </a:r>
            <a:endParaRPr lang="en-US" sz="3600" b="1" u="sng" dirty="0"/>
          </a:p>
        </p:txBody>
      </p:sp>
      <p:sp>
        <p:nvSpPr>
          <p:cNvPr id="4" name="TextBox 3"/>
          <p:cNvSpPr txBox="1"/>
          <p:nvPr/>
        </p:nvSpPr>
        <p:spPr>
          <a:xfrm>
            <a:off x="1219200" y="1828800"/>
            <a:ext cx="6477000" cy="3508653"/>
          </a:xfrm>
          <a:prstGeom prst="rect">
            <a:avLst/>
          </a:prstGeom>
          <a:noFill/>
        </p:spPr>
        <p:txBody>
          <a:bodyPr wrap="square" rtlCol="0">
            <a:spAutoFit/>
          </a:bodyPr>
          <a:lstStyle/>
          <a:p>
            <a:r>
              <a:rPr lang="en-US" sz="2800" b="1" dirty="0"/>
              <a:t>Maslow’s Hierarchy of Needs</a:t>
            </a:r>
            <a:r>
              <a:rPr lang="en-US" sz="2800" dirty="0"/>
              <a:t>:</a:t>
            </a:r>
            <a:endParaRPr lang="en-US" sz="2400" dirty="0"/>
          </a:p>
          <a:p>
            <a:pPr marL="742950" lvl="1" indent="-285750">
              <a:buFont typeface="Arial" panose="020B0604020202020204" pitchFamily="34" charset="0"/>
              <a:buChar char="•"/>
            </a:pPr>
            <a:r>
              <a:rPr lang="en-US" sz="2800" dirty="0"/>
              <a:t>Physiological (physical)</a:t>
            </a:r>
          </a:p>
          <a:p>
            <a:pPr marL="742950" lvl="1" indent="-285750">
              <a:buFont typeface="Arial" panose="020B0604020202020204" pitchFamily="34" charset="0"/>
              <a:buChar char="•"/>
            </a:pPr>
            <a:r>
              <a:rPr lang="en-US" sz="2800" dirty="0"/>
              <a:t>Safety and security </a:t>
            </a:r>
          </a:p>
          <a:p>
            <a:pPr marL="742950" lvl="1" indent="-285750">
              <a:buFont typeface="Arial" panose="020B0604020202020204" pitchFamily="34" charset="0"/>
              <a:buChar char="•"/>
            </a:pPr>
            <a:r>
              <a:rPr lang="en-US" sz="2800" dirty="0"/>
              <a:t>Love and belonging </a:t>
            </a:r>
          </a:p>
          <a:p>
            <a:pPr marL="742950" lvl="1" indent="-285750">
              <a:buFont typeface="Arial" panose="020B0604020202020204" pitchFamily="34" charset="0"/>
              <a:buChar char="•"/>
            </a:pPr>
            <a:r>
              <a:rPr lang="en-US" sz="2800" dirty="0"/>
              <a:t>Esteem</a:t>
            </a:r>
          </a:p>
          <a:p>
            <a:pPr marL="742950" lvl="1" indent="-285750">
              <a:buFont typeface="Arial" panose="020B0604020202020204" pitchFamily="34" charset="0"/>
              <a:buChar char="•"/>
            </a:pPr>
            <a:r>
              <a:rPr lang="en-US" sz="2800" dirty="0"/>
              <a:t>Self-Actualization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738978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762000"/>
          </a:xfrm>
        </p:spPr>
        <p:txBody>
          <a:bodyPr>
            <a:normAutofit/>
          </a:bodyPr>
          <a:lstStyle/>
          <a:p>
            <a:r>
              <a:rPr lang="en-US" sz="3600" b="1" u="sng" dirty="0"/>
              <a:t>Human-Centered Factors</a:t>
            </a:r>
            <a:r>
              <a:rPr lang="en-US" sz="3600" b="1" dirty="0"/>
              <a:t>:</a:t>
            </a:r>
          </a:p>
        </p:txBody>
      </p:sp>
      <p:sp>
        <p:nvSpPr>
          <p:cNvPr id="3" name="Content Placeholder 2"/>
          <p:cNvSpPr>
            <a:spLocks noGrp="1"/>
          </p:cNvSpPr>
          <p:nvPr>
            <p:ph sz="half" idx="1"/>
          </p:nvPr>
        </p:nvSpPr>
        <p:spPr>
          <a:xfrm>
            <a:off x="1219200" y="1828800"/>
            <a:ext cx="3962400" cy="4572000"/>
          </a:xfrm>
        </p:spPr>
        <p:txBody>
          <a:bodyPr>
            <a:normAutofit/>
          </a:bodyPr>
          <a:lstStyle/>
          <a:p>
            <a:pPr marL="68580" indent="0">
              <a:buNone/>
            </a:pPr>
            <a:r>
              <a:rPr lang="en-US" b="1" u="sng" dirty="0"/>
              <a:t>Anthropometrics</a:t>
            </a:r>
            <a:r>
              <a:rPr lang="en-US" b="1" dirty="0"/>
              <a:t>: </a:t>
            </a:r>
          </a:p>
          <a:p>
            <a:pPr marL="68580" indent="0">
              <a:buNone/>
            </a:pPr>
            <a:r>
              <a:rPr lang="en-US" dirty="0"/>
              <a:t>The study of measurements of the human body compared to surrounding space. Information can be helpful in space planning, furniture arrangement, and universal design. Example:  The space needed for a wheel chair to turn in a bathroom.  </a:t>
            </a:r>
          </a:p>
        </p:txBody>
      </p:sp>
    </p:spTree>
    <p:extLst>
      <p:ext uri="{BB962C8B-B14F-4D97-AF65-F5344CB8AC3E}">
        <p14:creationId xmlns:p14="http://schemas.microsoft.com/office/powerpoint/2010/main" val="305604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6925234" cy="838200"/>
          </a:xfrm>
        </p:spPr>
        <p:txBody>
          <a:bodyPr>
            <a:normAutofit/>
          </a:bodyPr>
          <a:lstStyle/>
          <a:p>
            <a:r>
              <a:rPr lang="en-US" sz="3600" b="1" u="sng" dirty="0"/>
              <a:t>Human-Centered Factors</a:t>
            </a:r>
          </a:p>
        </p:txBody>
      </p:sp>
      <p:sp>
        <p:nvSpPr>
          <p:cNvPr id="3" name="Content Placeholder 2"/>
          <p:cNvSpPr>
            <a:spLocks noGrp="1"/>
          </p:cNvSpPr>
          <p:nvPr>
            <p:ph idx="1"/>
          </p:nvPr>
        </p:nvSpPr>
        <p:spPr>
          <a:xfrm>
            <a:off x="1143000" y="1828800"/>
            <a:ext cx="7620000" cy="3429000"/>
          </a:xfrm>
        </p:spPr>
        <p:txBody>
          <a:bodyPr>
            <a:normAutofit/>
          </a:bodyPr>
          <a:lstStyle/>
          <a:p>
            <a:pPr marL="68580" lvl="0" indent="0">
              <a:buClr>
                <a:srgbClr val="94C600"/>
              </a:buClr>
              <a:buNone/>
            </a:pPr>
            <a:r>
              <a:rPr lang="en-US" b="1" u="sng" dirty="0">
                <a:solidFill>
                  <a:srgbClr val="3E3D2D"/>
                </a:solidFill>
              </a:rPr>
              <a:t>Proxemics</a:t>
            </a:r>
            <a:r>
              <a:rPr lang="en-US" b="1" dirty="0">
                <a:solidFill>
                  <a:srgbClr val="3E3D2D"/>
                </a:solidFill>
              </a:rPr>
              <a:t>:  </a:t>
            </a:r>
          </a:p>
          <a:p>
            <a:pPr marL="68580" lvl="0" indent="0">
              <a:buClr>
                <a:srgbClr val="94C600"/>
              </a:buClr>
              <a:buNone/>
            </a:pPr>
            <a:r>
              <a:rPr lang="en-US" dirty="0">
                <a:solidFill>
                  <a:srgbClr val="3E3D2D"/>
                </a:solidFill>
              </a:rPr>
              <a:t>The study of human comfort in relationship to people and their interpersonal space.   The number of people, the task at hand, and the feelings of the people involved determines the size of the “space bubble” required. </a:t>
            </a:r>
          </a:p>
          <a:p>
            <a:pPr marL="68580" lvl="0" indent="0">
              <a:buClr>
                <a:srgbClr val="94C600"/>
              </a:buClr>
              <a:buNone/>
            </a:pPr>
            <a:r>
              <a:rPr lang="en-US" sz="1900" dirty="0">
                <a:solidFill>
                  <a:srgbClr val="3E3D2D"/>
                </a:solidFill>
              </a:rPr>
              <a:t>Example:  In a hotel lobby (strangers) you </a:t>
            </a:r>
          </a:p>
          <a:p>
            <a:pPr marL="68580" lvl="0" indent="0">
              <a:buClr>
                <a:srgbClr val="94C600"/>
              </a:buClr>
              <a:buNone/>
            </a:pPr>
            <a:r>
              <a:rPr lang="en-US" sz="1900" dirty="0">
                <a:solidFill>
                  <a:srgbClr val="3E3D2D"/>
                </a:solidFill>
              </a:rPr>
              <a:t>require more personal space than you do </a:t>
            </a:r>
          </a:p>
          <a:p>
            <a:pPr marL="68580" lvl="0" indent="0">
              <a:buClr>
                <a:srgbClr val="94C600"/>
              </a:buClr>
              <a:buNone/>
            </a:pPr>
            <a:r>
              <a:rPr lang="en-US" sz="1900" dirty="0">
                <a:solidFill>
                  <a:srgbClr val="3E3D2D"/>
                </a:solidFill>
              </a:rPr>
              <a:t>you your hotel room (family or friends).</a:t>
            </a:r>
          </a:p>
          <a:p>
            <a:pPr marL="68580" indent="0">
              <a:buNone/>
            </a:pPr>
            <a:endParaRPr lang="en-US" dirty="0"/>
          </a:p>
        </p:txBody>
      </p:sp>
    </p:spTree>
    <p:extLst>
      <p:ext uri="{BB962C8B-B14F-4D97-AF65-F5344CB8AC3E}">
        <p14:creationId xmlns:p14="http://schemas.microsoft.com/office/powerpoint/2010/main" val="1575818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normAutofit fontScale="90000"/>
          </a:bodyPr>
          <a:lstStyle/>
          <a:p>
            <a:r>
              <a:rPr lang="en-US" b="1" u="sng" dirty="0"/>
              <a:t>Human-Centered Factors</a:t>
            </a:r>
          </a:p>
        </p:txBody>
      </p:sp>
      <p:sp>
        <p:nvSpPr>
          <p:cNvPr id="3" name="Content Placeholder 2"/>
          <p:cNvSpPr>
            <a:spLocks noGrp="1"/>
          </p:cNvSpPr>
          <p:nvPr>
            <p:ph idx="1"/>
          </p:nvPr>
        </p:nvSpPr>
        <p:spPr>
          <a:xfrm>
            <a:off x="1143000" y="1905000"/>
            <a:ext cx="7010400" cy="4648200"/>
          </a:xfrm>
        </p:spPr>
        <p:txBody>
          <a:bodyPr/>
          <a:lstStyle/>
          <a:p>
            <a:pPr marL="68580" lvl="0" indent="0">
              <a:buClr>
                <a:srgbClr val="94C600"/>
              </a:buClr>
              <a:buNone/>
            </a:pPr>
            <a:r>
              <a:rPr lang="en-US" sz="2200" b="1" u="sng" dirty="0">
                <a:solidFill>
                  <a:srgbClr val="3E3D2D"/>
                </a:solidFill>
              </a:rPr>
              <a:t>Ergonomics</a:t>
            </a:r>
            <a:r>
              <a:rPr lang="en-US" sz="2200" b="1" dirty="0">
                <a:solidFill>
                  <a:srgbClr val="3E3D2D"/>
                </a:solidFill>
              </a:rPr>
              <a:t>:  </a:t>
            </a:r>
          </a:p>
          <a:p>
            <a:pPr marL="68580" lvl="0" indent="0">
              <a:buClr>
                <a:srgbClr val="94C600"/>
              </a:buClr>
              <a:buNone/>
            </a:pPr>
            <a:r>
              <a:rPr lang="en-US" sz="2200" dirty="0">
                <a:solidFill>
                  <a:srgbClr val="3E3D2D"/>
                </a:solidFill>
              </a:rPr>
              <a:t>The study of human engineering.  Human measurements and body positions are used to create an efficient working space to decrease fatigue and discomfort and to increase work output.    </a:t>
            </a:r>
          </a:p>
          <a:p>
            <a:pPr marL="68580" indent="0">
              <a:buNone/>
            </a:pPr>
            <a:endParaRPr lang="en-US" dirty="0"/>
          </a:p>
        </p:txBody>
      </p:sp>
    </p:spTree>
    <p:extLst>
      <p:ext uri="{BB962C8B-B14F-4D97-AF65-F5344CB8AC3E}">
        <p14:creationId xmlns:p14="http://schemas.microsoft.com/office/powerpoint/2010/main" val="789413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C68FFE-A294-4767-9058-E16AAFBBE6DD}"/>
              </a:ext>
            </a:extLst>
          </p:cNvPr>
          <p:cNvSpPr>
            <a:spLocks noGrp="1"/>
          </p:cNvSpPr>
          <p:nvPr>
            <p:ph idx="1"/>
          </p:nvPr>
        </p:nvSpPr>
        <p:spPr/>
        <p:txBody>
          <a:bodyPr>
            <a:normAutofit/>
          </a:bodyPr>
          <a:lstStyle/>
          <a:p>
            <a:r>
              <a:rPr lang="en-US" sz="2200" dirty="0"/>
              <a:t>Term coined by North Carolina State University trained architect, Ron Mace, who advocated for people with disabilities. It is design of products and environments to be usable by all people, to the greatest extent possible without adaptation or specialized design.</a:t>
            </a:r>
          </a:p>
        </p:txBody>
      </p:sp>
      <p:sp>
        <p:nvSpPr>
          <p:cNvPr id="6" name="Title 1">
            <a:extLst>
              <a:ext uri="{FF2B5EF4-FFF2-40B4-BE49-F238E27FC236}">
                <a16:creationId xmlns:a16="http://schemas.microsoft.com/office/drawing/2014/main" id="{7B5E6999-1BB4-4651-98FB-815C39619CE2}"/>
              </a:ext>
            </a:extLst>
          </p:cNvPr>
          <p:cNvSpPr>
            <a:spLocks noGrp="1"/>
          </p:cNvSpPr>
          <p:nvPr>
            <p:ph type="title"/>
          </p:nvPr>
        </p:nvSpPr>
        <p:spPr/>
        <p:txBody>
          <a:bodyPr>
            <a:normAutofit/>
          </a:bodyPr>
          <a:lstStyle/>
          <a:p>
            <a:r>
              <a:rPr lang="en-US" b="1" u="sng" dirty="0"/>
              <a:t>Human-Centered Factors</a:t>
            </a:r>
          </a:p>
        </p:txBody>
      </p:sp>
      <p:sp>
        <p:nvSpPr>
          <p:cNvPr id="7" name="Rectangle 6">
            <a:extLst>
              <a:ext uri="{FF2B5EF4-FFF2-40B4-BE49-F238E27FC236}">
                <a16:creationId xmlns:a16="http://schemas.microsoft.com/office/drawing/2014/main" id="{1E34D90D-0538-494A-B624-F01F01763573}"/>
              </a:ext>
            </a:extLst>
          </p:cNvPr>
          <p:cNvSpPr/>
          <p:nvPr/>
        </p:nvSpPr>
        <p:spPr>
          <a:xfrm>
            <a:off x="1066800" y="1985338"/>
            <a:ext cx="2530180" cy="430887"/>
          </a:xfrm>
          <a:prstGeom prst="rect">
            <a:avLst/>
          </a:prstGeom>
        </p:spPr>
        <p:txBody>
          <a:bodyPr wrap="none">
            <a:spAutoFit/>
          </a:bodyPr>
          <a:lstStyle/>
          <a:p>
            <a:pPr marL="68580" lvl="0" indent="0">
              <a:buClr>
                <a:srgbClr val="94C600"/>
              </a:buClr>
              <a:buNone/>
            </a:pPr>
            <a:r>
              <a:rPr lang="en-US" sz="2200" b="1" u="sng" dirty="0">
                <a:solidFill>
                  <a:srgbClr val="3E3D2D"/>
                </a:solidFill>
              </a:rPr>
              <a:t>Universal Design</a:t>
            </a:r>
            <a:r>
              <a:rPr lang="en-US" sz="2200" b="1" dirty="0">
                <a:solidFill>
                  <a:srgbClr val="3E3D2D"/>
                </a:solidFill>
              </a:rPr>
              <a:t>:  </a:t>
            </a:r>
          </a:p>
        </p:txBody>
      </p:sp>
    </p:spTree>
    <p:extLst>
      <p:ext uri="{BB962C8B-B14F-4D97-AF65-F5344CB8AC3E}">
        <p14:creationId xmlns:p14="http://schemas.microsoft.com/office/powerpoint/2010/main" val="3518830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924800" cy="838200"/>
          </a:xfrm>
        </p:spPr>
        <p:txBody>
          <a:bodyPr>
            <a:normAutofit fontScale="90000"/>
          </a:bodyPr>
          <a:lstStyle/>
          <a:p>
            <a:r>
              <a:rPr lang="en-US" b="1" u="sng" dirty="0"/>
              <a:t>Social Factors</a:t>
            </a:r>
            <a:r>
              <a:rPr lang="en-US" b="1" dirty="0"/>
              <a:t>:</a:t>
            </a:r>
            <a:br>
              <a:rPr lang="en-US" dirty="0"/>
            </a:br>
            <a:endParaRPr lang="en-US" dirty="0"/>
          </a:p>
        </p:txBody>
      </p:sp>
      <p:sp>
        <p:nvSpPr>
          <p:cNvPr id="3" name="Content Placeholder 2"/>
          <p:cNvSpPr>
            <a:spLocks noGrp="1"/>
          </p:cNvSpPr>
          <p:nvPr>
            <p:ph sz="half" idx="1"/>
          </p:nvPr>
        </p:nvSpPr>
        <p:spPr>
          <a:xfrm>
            <a:off x="1219200" y="1905000"/>
            <a:ext cx="3243072" cy="3901440"/>
          </a:xfrm>
        </p:spPr>
        <p:txBody>
          <a:bodyPr/>
          <a:lstStyle/>
          <a:p>
            <a:r>
              <a:rPr lang="en-US" dirty="0"/>
              <a:t>Culture-</a:t>
            </a:r>
          </a:p>
          <a:p>
            <a:pPr lvl="1"/>
            <a:r>
              <a:rPr lang="en-US" dirty="0"/>
              <a:t>Traditions of the individuals using the space.</a:t>
            </a:r>
          </a:p>
          <a:p>
            <a:pPr lvl="1"/>
            <a:r>
              <a:rPr lang="en-US" dirty="0"/>
              <a:t>Religious considerations for the individual using the spaces.</a:t>
            </a:r>
          </a:p>
        </p:txBody>
      </p:sp>
      <p:sp>
        <p:nvSpPr>
          <p:cNvPr id="4" name="Content Placeholder 3"/>
          <p:cNvSpPr>
            <a:spLocks noGrp="1"/>
          </p:cNvSpPr>
          <p:nvPr>
            <p:ph sz="half" idx="2"/>
          </p:nvPr>
        </p:nvSpPr>
        <p:spPr>
          <a:xfrm>
            <a:off x="4645152" y="1905000"/>
            <a:ext cx="3279648" cy="3901439"/>
          </a:xfrm>
        </p:spPr>
        <p:txBody>
          <a:bodyPr/>
          <a:lstStyle/>
          <a:p>
            <a:r>
              <a:rPr lang="en-US" dirty="0"/>
              <a:t>Government-</a:t>
            </a:r>
          </a:p>
          <a:p>
            <a:pPr lvl="1"/>
            <a:r>
              <a:rPr lang="en-US" dirty="0"/>
              <a:t>Laws that apply to building and design.</a:t>
            </a:r>
          </a:p>
          <a:p>
            <a:pPr lvl="1"/>
            <a:r>
              <a:rPr lang="en-US" dirty="0"/>
              <a:t>Building codes for the safety of the people using and living in the spaces.</a:t>
            </a:r>
          </a:p>
        </p:txBody>
      </p:sp>
    </p:spTree>
    <p:extLst>
      <p:ext uri="{BB962C8B-B14F-4D97-AF65-F5344CB8AC3E}">
        <p14:creationId xmlns:p14="http://schemas.microsoft.com/office/powerpoint/2010/main" val="403411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7924800" cy="914400"/>
          </a:xfrm>
        </p:spPr>
        <p:txBody>
          <a:bodyPr/>
          <a:lstStyle/>
          <a:p>
            <a:r>
              <a:rPr lang="en-US" b="1" u="sng" dirty="0"/>
              <a:t>Global Impact Factors:</a:t>
            </a:r>
          </a:p>
        </p:txBody>
      </p:sp>
      <p:sp>
        <p:nvSpPr>
          <p:cNvPr id="3" name="Content Placeholder 2"/>
          <p:cNvSpPr>
            <a:spLocks noGrp="1"/>
          </p:cNvSpPr>
          <p:nvPr>
            <p:ph sz="half" idx="1"/>
          </p:nvPr>
        </p:nvSpPr>
        <p:spPr>
          <a:xfrm>
            <a:off x="1295400" y="2514600"/>
            <a:ext cx="3800856" cy="3721608"/>
          </a:xfrm>
        </p:spPr>
        <p:txBody>
          <a:bodyPr/>
          <a:lstStyle/>
          <a:p>
            <a:pPr lvl="1"/>
            <a:r>
              <a:rPr lang="en-US" sz="2400" dirty="0"/>
              <a:t>Sourcing</a:t>
            </a:r>
          </a:p>
          <a:p>
            <a:pPr lvl="1"/>
            <a:r>
              <a:rPr lang="en-US" sz="2400" dirty="0"/>
              <a:t>Channels of distribution</a:t>
            </a:r>
          </a:p>
          <a:p>
            <a:pPr lvl="1"/>
            <a:r>
              <a:rPr lang="en-US" sz="2400" dirty="0"/>
              <a:t>Innovations</a:t>
            </a:r>
          </a:p>
          <a:p>
            <a:endParaRPr lang="en-US" dirty="0"/>
          </a:p>
        </p:txBody>
      </p:sp>
      <p:sp>
        <p:nvSpPr>
          <p:cNvPr id="4" name="Content Placeholder 3"/>
          <p:cNvSpPr>
            <a:spLocks noGrp="1"/>
          </p:cNvSpPr>
          <p:nvPr>
            <p:ph sz="half" idx="2"/>
          </p:nvPr>
        </p:nvSpPr>
        <p:spPr>
          <a:xfrm>
            <a:off x="5181600" y="2514600"/>
            <a:ext cx="3124200" cy="2454580"/>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2600" dirty="0"/>
          </a:p>
        </p:txBody>
      </p:sp>
    </p:spTree>
    <p:extLst>
      <p:ext uri="{BB962C8B-B14F-4D97-AF65-F5344CB8AC3E}">
        <p14:creationId xmlns:p14="http://schemas.microsoft.com/office/powerpoint/2010/main" val="14781054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7419</TotalTime>
  <Words>1389</Words>
  <Application>Microsoft Office PowerPoint</Application>
  <PresentationFormat>On-screen Show (4:3)</PresentationFormat>
  <Paragraphs>63</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Garamond</vt:lpstr>
      <vt:lpstr>Organic</vt:lpstr>
      <vt:lpstr>Factors that Impact Interior Design</vt:lpstr>
      <vt:lpstr>Factors that impact interior design:   </vt:lpstr>
      <vt:lpstr>Human-Centered Factors:</vt:lpstr>
      <vt:lpstr>Human-Centered Factors:</vt:lpstr>
      <vt:lpstr>Human-Centered Factors</vt:lpstr>
      <vt:lpstr>Human-Centered Factors</vt:lpstr>
      <vt:lpstr>Human-Centered Factors</vt:lpstr>
      <vt:lpstr>Social Factors: </vt:lpstr>
      <vt:lpstr>Global Impact Factors:</vt:lpstr>
      <vt:lpstr>Environmental Factors: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Factors that Impact Interior Design</dc:title>
  <dc:creator>Jon</dc:creator>
  <cp:lastModifiedBy>Angela LeMay</cp:lastModifiedBy>
  <cp:revision>113</cp:revision>
  <cp:lastPrinted>2018-05-30T15:32:16Z</cp:lastPrinted>
  <dcterms:created xsi:type="dcterms:W3CDTF">2016-10-14T23:13:38Z</dcterms:created>
  <dcterms:modified xsi:type="dcterms:W3CDTF">2018-05-30T15:40:06Z</dcterms:modified>
</cp:coreProperties>
</file>