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8" r:id="rId4"/>
    <p:sldId id="260" r:id="rId5"/>
    <p:sldId id="261" r:id="rId6"/>
    <p:sldId id="262" r:id="rId7"/>
    <p:sldId id="282" r:id="rId8"/>
    <p:sldId id="263" r:id="rId9"/>
    <p:sldId id="281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84" r:id="rId18"/>
    <p:sldId id="285" r:id="rId19"/>
    <p:sldId id="277" r:id="rId20"/>
    <p:sldId id="287" r:id="rId21"/>
    <p:sldId id="278" r:id="rId22"/>
    <p:sldId id="279" r:id="rId23"/>
    <p:sldId id="288" r:id="rId24"/>
    <p:sldId id="266" r:id="rId25"/>
    <p:sldId id="286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89"/>
    <a:srgbClr val="F7ABFF"/>
    <a:srgbClr val="FF89AB"/>
    <a:srgbClr val="ED9BAF"/>
    <a:srgbClr val="E77993"/>
    <a:srgbClr val="02B245"/>
    <a:srgbClr val="00B42B"/>
    <a:srgbClr val="F60000"/>
    <a:srgbClr val="225232"/>
    <a:srgbClr val="1D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matters.com/color-and-design/basic-color-theory" TargetMode="External"/><Relationship Id="rId4" Type="http://schemas.openxmlformats.org/officeDocument/2006/relationships/hyperlink" Target="https://www.webascender.com/blog/understanding-color-schemes-choosing-colors-websi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visme.co/how-to-choose-a-color-schem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E625D-48E2-4A88-A4AF-67EA4C2DF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THEORY: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>
                <a:solidFill>
                  <a:srgbClr val="FF89AB"/>
                </a:solidFill>
              </a:rPr>
              <a:t>Language </a:t>
            </a:r>
            <a:r>
              <a:rPr lang="en-US" dirty="0"/>
              <a:t>of </a:t>
            </a:r>
            <a:r>
              <a:rPr lang="en-US" dirty="0">
                <a:solidFill>
                  <a:srgbClr val="FF89AB"/>
                </a:solidFill>
              </a:rPr>
              <a:t>color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9F08A7-34D8-48F0-A057-9DFF48782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Interior Design:  Obj. 2.01</a:t>
            </a:r>
          </a:p>
        </p:txBody>
      </p:sp>
    </p:spTree>
    <p:extLst>
      <p:ext uri="{BB962C8B-B14F-4D97-AF65-F5344CB8AC3E}">
        <p14:creationId xmlns:p14="http://schemas.microsoft.com/office/powerpoint/2010/main" val="168230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E625D-48E2-4A88-A4AF-67EA4C2DF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Color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9F08A7-34D8-48F0-A057-9DFF48782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Interior Design:  Obj. 2.01</a:t>
            </a:r>
          </a:p>
        </p:txBody>
      </p:sp>
    </p:spTree>
    <p:extLst>
      <p:ext uri="{BB962C8B-B14F-4D97-AF65-F5344CB8AC3E}">
        <p14:creationId xmlns:p14="http://schemas.microsoft.com/office/powerpoint/2010/main" val="2116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906" y="518160"/>
            <a:ext cx="9905998" cy="14353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Colors have relationship to each other </a:t>
            </a:r>
            <a:r>
              <a:rPr lang="en-US" dirty="0">
                <a:solidFill>
                  <a:schemeClr val="accent2"/>
                </a:solidFill>
              </a:rPr>
              <a:t>–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to use and communicate color we must understand these relationships.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F8C4F-180E-4622-9173-8B734E22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784" y="1835727"/>
            <a:ext cx="5691649" cy="50222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u="sng" dirty="0">
                <a:solidFill>
                  <a:srgbClr val="FFFF00"/>
                </a:solidFill>
                <a:effectLst/>
              </a:rPr>
              <a:t>Color wheel</a:t>
            </a:r>
            <a:r>
              <a:rPr lang="en-US" dirty="0">
                <a:effectLst/>
              </a:rPr>
              <a:t>:  </a:t>
            </a:r>
            <a:r>
              <a:rPr lang="en-US" sz="2800" dirty="0">
                <a:effectLst/>
              </a:rPr>
              <a:t>A diagram of the spectrum of hues in a continuous circle representing their relationship to each other.</a:t>
            </a:r>
          </a:p>
          <a:p>
            <a:pPr lvl="1"/>
            <a:r>
              <a:rPr lang="en-US" sz="2000" dirty="0">
                <a:effectLst/>
              </a:rPr>
              <a:t>Where each color falls on the wheel is based on its relationship to all the other colors</a:t>
            </a:r>
          </a:p>
          <a:p>
            <a:pPr lvl="1"/>
            <a:r>
              <a:rPr lang="en-US" sz="2000" dirty="0">
                <a:effectLst/>
              </a:rPr>
              <a:t>You may start with any color, but once the first color is placed, all the others must go in a certain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02" y="368531"/>
            <a:ext cx="9905998" cy="5209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Colors have relationship to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F8C4F-180E-4622-9173-8B734E22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24" y="1632064"/>
            <a:ext cx="5159634" cy="5043056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>
                <a:solidFill>
                  <a:srgbClr val="FFFF00"/>
                </a:solidFill>
                <a:effectLst/>
              </a:rPr>
              <a:t>Primary colors</a:t>
            </a:r>
            <a:r>
              <a:rPr lang="en-US" sz="2800" dirty="0">
                <a:effectLst/>
              </a:rPr>
              <a:t>: The three hues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red</a:t>
            </a:r>
            <a:r>
              <a:rPr lang="en-US" sz="2800" dirty="0">
                <a:solidFill>
                  <a:srgbClr val="FFFF00"/>
                </a:solidFill>
                <a:effectLst/>
              </a:rPr>
              <a:t>,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yellow</a:t>
            </a:r>
            <a:r>
              <a:rPr lang="en-US" sz="2800" dirty="0">
                <a:effectLst/>
              </a:rPr>
              <a:t>, and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blue</a:t>
            </a:r>
            <a:r>
              <a:rPr lang="en-US" sz="2800" dirty="0">
                <a:effectLst/>
              </a:rPr>
              <a:t> which form the foundation of the color wheel and </a:t>
            </a:r>
            <a:r>
              <a:rPr lang="en-US" sz="2800" b="1" dirty="0">
                <a:effectLst/>
              </a:rPr>
              <a:t>from which all other hues are made</a:t>
            </a:r>
            <a:r>
              <a:rPr lang="en-US" sz="2800" dirty="0">
                <a:effectLst/>
              </a:rPr>
              <a:t>.</a:t>
            </a:r>
          </a:p>
          <a:p>
            <a:pPr lvl="0"/>
            <a:r>
              <a:rPr lang="en-US" sz="2800" dirty="0">
                <a:effectLst/>
              </a:rPr>
              <a:t>You cannot mix other colors to make the primary colors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48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02" y="368531"/>
            <a:ext cx="9905998" cy="5209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Colors have relationship to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F8C4F-180E-4622-9173-8B734E22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2043544"/>
            <a:ext cx="5658398" cy="4090556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>
                <a:solidFill>
                  <a:srgbClr val="FFFF00"/>
                </a:solidFill>
                <a:effectLst/>
              </a:rPr>
              <a:t>Secondary colors</a:t>
            </a:r>
            <a:r>
              <a:rPr lang="en-US" sz="3200" dirty="0">
                <a:solidFill>
                  <a:srgbClr val="FFFF00"/>
                </a:solidFill>
                <a:effectLst/>
              </a:rPr>
              <a:t>:  </a:t>
            </a:r>
            <a:r>
              <a:rPr lang="en-US" sz="2800" dirty="0">
                <a:effectLst/>
              </a:rPr>
              <a:t>Hues created by mixing two primary hues. </a:t>
            </a:r>
          </a:p>
          <a:p>
            <a:pPr lvl="0"/>
            <a:r>
              <a:rPr lang="en-US" sz="2800" dirty="0">
                <a:effectLst/>
              </a:rPr>
              <a:t>They are:                        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orange, violet (purple), green</a:t>
            </a:r>
          </a:p>
          <a:p>
            <a:pPr lvl="1"/>
            <a:r>
              <a:rPr lang="en-US" sz="2600" dirty="0">
                <a:effectLst/>
              </a:rPr>
              <a:t>They are placed between the primary colors which mix to make them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02" y="368531"/>
            <a:ext cx="9905998" cy="5209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Colors have relationship to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F8C4F-180E-4622-9173-8B734E22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0" y="1431261"/>
            <a:ext cx="5517083" cy="530490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u="sng" dirty="0">
                <a:solidFill>
                  <a:srgbClr val="FFFF00"/>
                </a:solidFill>
                <a:effectLst/>
              </a:rPr>
              <a:t>Tertiary colors</a:t>
            </a:r>
            <a:r>
              <a:rPr lang="en-US" sz="3200" dirty="0">
                <a:effectLst/>
              </a:rPr>
              <a:t>: </a:t>
            </a:r>
            <a:r>
              <a:rPr lang="en-US" sz="2800" dirty="0">
                <a:effectLst/>
              </a:rPr>
              <a:t>Hues created by mixing a primary hue and a secondary hue.</a:t>
            </a:r>
          </a:p>
          <a:p>
            <a:pPr lvl="0"/>
            <a:r>
              <a:rPr lang="en-US" sz="2800" dirty="0">
                <a:effectLst/>
              </a:rPr>
              <a:t>The tertiary colors are:               	    </a:t>
            </a:r>
            <a:r>
              <a:rPr lang="en-US" sz="2600" b="1" dirty="0">
                <a:solidFill>
                  <a:srgbClr val="FFFF00"/>
                </a:solidFill>
                <a:effectLst/>
              </a:rPr>
              <a:t>red-orange, Yellow-orange,              	    yellow-green, blue-green,                        	    blue-violet,  red-violet</a:t>
            </a:r>
            <a:r>
              <a:rPr lang="en-US" sz="2600" b="1" dirty="0">
                <a:effectLst/>
              </a:rPr>
              <a:t>.</a:t>
            </a:r>
          </a:p>
          <a:p>
            <a:r>
              <a:rPr lang="en-US" sz="2600" dirty="0"/>
              <a:t>they are named by the primary color hyphenated with secondary color that form them and are placed between those colors on the color wheel.</a:t>
            </a:r>
          </a:p>
        </p:txBody>
      </p:sp>
    </p:spTree>
    <p:extLst>
      <p:ext uri="{BB962C8B-B14F-4D97-AF65-F5344CB8AC3E}">
        <p14:creationId xmlns:p14="http://schemas.microsoft.com/office/powerpoint/2010/main" val="28632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301E-6EA7-44B7-B06C-8765EB43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369569"/>
            <a:ext cx="5468937" cy="1905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Here is the completed color wheel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5A1A9F3-1896-43FF-BAD4-F01A764A1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2512174"/>
            <a:ext cx="5159634" cy="36832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>
                <a:effectLst/>
              </a:rPr>
              <a:t>All the colors are filled in  and labeled </a:t>
            </a:r>
          </a:p>
          <a:p>
            <a:pPr lvl="0"/>
            <a:r>
              <a:rPr lang="en-US" sz="3200" dirty="0">
                <a:effectLst/>
              </a:rPr>
              <a:t>It is a wheel so it doesn’t matter which color is at the top, but they have to follow in the same relationship to each other that we learned</a:t>
            </a:r>
            <a:endParaRPr lang="en-US" sz="2800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301E-6EA7-44B7-B06C-8765EB43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23" y="295275"/>
            <a:ext cx="5972175" cy="62865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Colors have a temperature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5A1A9F3-1896-43FF-BAD4-F01A764A1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2" y="4203944"/>
            <a:ext cx="5530661" cy="242368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u="sng" dirty="0">
                <a:solidFill>
                  <a:srgbClr val="FFFF00"/>
                </a:solidFill>
                <a:effectLst/>
              </a:rPr>
              <a:t>Warm colors</a:t>
            </a:r>
            <a:r>
              <a:rPr lang="en-US" sz="2400" dirty="0">
                <a:effectLst/>
              </a:rPr>
              <a:t>:  The colors from </a:t>
            </a:r>
            <a:r>
              <a:rPr lang="en-US" sz="2400" b="1" dirty="0">
                <a:effectLst/>
              </a:rPr>
              <a:t>yellow</a:t>
            </a:r>
            <a:r>
              <a:rPr lang="en-US" sz="2400" dirty="0">
                <a:effectLst/>
              </a:rPr>
              <a:t> through </a:t>
            </a:r>
            <a:r>
              <a:rPr lang="en-US" sz="2400" b="1" dirty="0">
                <a:effectLst/>
              </a:rPr>
              <a:t>orange </a:t>
            </a:r>
            <a:r>
              <a:rPr lang="en-US" sz="2400" dirty="0">
                <a:effectLst/>
              </a:rPr>
              <a:t>&amp;</a:t>
            </a:r>
            <a:r>
              <a:rPr lang="en-US" sz="2400" b="1" dirty="0">
                <a:effectLst/>
              </a:rPr>
              <a:t> red</a:t>
            </a:r>
            <a:r>
              <a:rPr lang="en-US" sz="2400" dirty="0">
                <a:effectLst/>
              </a:rPr>
              <a:t> to       </a:t>
            </a:r>
            <a:r>
              <a:rPr lang="en-US" sz="2400" b="1" dirty="0">
                <a:effectLst/>
              </a:rPr>
              <a:t>red-violet</a:t>
            </a:r>
            <a:r>
              <a:rPr lang="en-US" sz="2400" dirty="0">
                <a:effectLst/>
              </a:rPr>
              <a:t> on the color wheel. These colors remind us of sun and fire. </a:t>
            </a:r>
          </a:p>
          <a:p>
            <a:pPr lvl="0"/>
            <a:r>
              <a:rPr lang="en-US" sz="2400" dirty="0">
                <a:effectLst/>
              </a:rPr>
              <a:t>They seem to advance </a:t>
            </a:r>
            <a:r>
              <a:rPr lang="en-US" dirty="0">
                <a:effectLst/>
              </a:rPr>
              <a:t>(be closer to you)</a:t>
            </a:r>
            <a:r>
              <a:rPr lang="en-US" sz="2400" dirty="0">
                <a:effectLst/>
              </a:rPr>
              <a:t> and are energizing.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E79063E-A667-44E0-9638-B3B3BDEE67B1}"/>
              </a:ext>
            </a:extLst>
          </p:cNvPr>
          <p:cNvSpPr txBox="1">
            <a:spLocks/>
          </p:cNvSpPr>
          <p:nvPr/>
        </p:nvSpPr>
        <p:spPr>
          <a:xfrm>
            <a:off x="6423660" y="4200135"/>
            <a:ext cx="5768339" cy="239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solidFill>
                  <a:srgbClr val="81FFF9"/>
                </a:solidFill>
                <a:effectLst/>
              </a:rPr>
              <a:t>Cool colors</a:t>
            </a:r>
            <a:r>
              <a:rPr lang="en-US" sz="2600" dirty="0">
                <a:effectLst/>
              </a:rPr>
              <a:t>:  The colors from y</a:t>
            </a:r>
            <a:r>
              <a:rPr lang="en-US" sz="2600" b="1" dirty="0">
                <a:effectLst/>
              </a:rPr>
              <a:t>ellow-green </a:t>
            </a:r>
            <a:r>
              <a:rPr lang="en-US" sz="2600" dirty="0">
                <a:effectLst/>
              </a:rPr>
              <a:t>through </a:t>
            </a:r>
            <a:r>
              <a:rPr lang="en-US" sz="2600" b="1" dirty="0">
                <a:effectLst/>
              </a:rPr>
              <a:t>green</a:t>
            </a:r>
            <a:r>
              <a:rPr lang="en-US" sz="2600" dirty="0">
                <a:effectLst/>
              </a:rPr>
              <a:t> &amp; </a:t>
            </a:r>
            <a:r>
              <a:rPr lang="en-US" sz="2600" b="1" dirty="0">
                <a:effectLst/>
              </a:rPr>
              <a:t>blue</a:t>
            </a:r>
            <a:r>
              <a:rPr lang="en-US" sz="2600" dirty="0">
                <a:effectLst/>
              </a:rPr>
              <a:t> to </a:t>
            </a:r>
            <a:r>
              <a:rPr lang="en-US" sz="2600" b="1" dirty="0">
                <a:effectLst/>
              </a:rPr>
              <a:t>violet</a:t>
            </a:r>
            <a:r>
              <a:rPr lang="en-US" sz="2600" dirty="0">
                <a:effectLst/>
              </a:rPr>
              <a:t> on the color wheel. These colors remind us of water and sky. </a:t>
            </a:r>
          </a:p>
          <a:p>
            <a:r>
              <a:rPr lang="en-US" sz="2600" dirty="0">
                <a:effectLst/>
              </a:rPr>
              <a:t>They seem to recede </a:t>
            </a:r>
            <a:r>
              <a:rPr lang="en-US" sz="2200" dirty="0">
                <a:effectLst/>
              </a:rPr>
              <a:t>(be further away from you) </a:t>
            </a:r>
            <a:r>
              <a:rPr lang="en-US" sz="2600" dirty="0">
                <a:effectLst/>
              </a:rPr>
              <a:t>and are calming and soothing.</a:t>
            </a:r>
          </a:p>
        </p:txBody>
      </p:sp>
    </p:spTree>
    <p:extLst>
      <p:ext uri="{BB962C8B-B14F-4D97-AF65-F5344CB8AC3E}">
        <p14:creationId xmlns:p14="http://schemas.microsoft.com/office/powerpoint/2010/main" val="4005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31" y="470131"/>
            <a:ext cx="9905998" cy="5209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Colors have relationship to each other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086" y="1913475"/>
            <a:ext cx="37931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US" sz="3200" b="1" u="sng" dirty="0">
                <a:solidFill>
                  <a:srgbClr val="FFFF00"/>
                </a:solidFill>
                <a:latin typeface="+mj-lt"/>
              </a:rPr>
              <a:t>Analogous colors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dirty="0">
                <a:latin typeface="Arial" panose="020B0604020202020204" pitchFamily="34" charset="0"/>
              </a:rPr>
              <a:t>Hues located next to each other on the color </a:t>
            </a:r>
            <a:r>
              <a:rPr lang="en-US" sz="2800" dirty="0" smtClean="0">
                <a:latin typeface="Arial" panose="020B0604020202020204" pitchFamily="34" charset="0"/>
              </a:rPr>
              <a:t>wheel.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Low color contrast because they all have something in common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55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659" y="455617"/>
            <a:ext cx="9905998" cy="5209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Colors have relationship to each other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199" y="2162406"/>
            <a:ext cx="5529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US" sz="3200" b="1" u="sng" dirty="0">
                <a:solidFill>
                  <a:srgbClr val="FFFF00"/>
                </a:solidFill>
              </a:rPr>
              <a:t>Complementary colors</a:t>
            </a:r>
            <a:r>
              <a:rPr lang="en-US" sz="3200" b="1" dirty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   </a:t>
            </a:r>
            <a:r>
              <a:rPr lang="en-US" sz="3200" b="1" dirty="0" smtClean="0"/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800" dirty="0"/>
              <a:t>h</a:t>
            </a:r>
            <a:r>
              <a:rPr lang="en-US" sz="2800" dirty="0" smtClean="0"/>
              <a:t>ues </a:t>
            </a:r>
            <a:r>
              <a:rPr lang="en-US" sz="2800" dirty="0"/>
              <a:t>located opposite each other on the color wheel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Highest color contrast because the 2 colors have nothing in common.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26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752F5-C8EA-44E0-8E31-64B345EF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-209550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Let’s put what we learned about color language together with the color wheel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67B43D4-ECBF-4450-BB74-41CD8BB13A20}"/>
              </a:ext>
            </a:extLst>
          </p:cNvPr>
          <p:cNvSpPr txBox="1">
            <a:spLocks/>
          </p:cNvSpPr>
          <p:nvPr/>
        </p:nvSpPr>
        <p:spPr>
          <a:xfrm>
            <a:off x="1781173" y="2497504"/>
            <a:ext cx="2998789" cy="244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ffectLst/>
              </a:rPr>
              <a:t>The colors on the color wheel are pure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>
                <a:solidFill>
                  <a:srgbClr val="FF89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HUES</a:t>
            </a:r>
            <a:endParaRPr lang="en-US" dirty="0">
              <a:solidFill>
                <a:srgbClr val="FF89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1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DBAA1-3EFB-4C45-9025-B67AD716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2" y="531496"/>
            <a:ext cx="3695700" cy="104393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89AB"/>
                </a:solidFill>
              </a:rPr>
              <a:t>Color is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681E9E-F680-4B9C-8BE1-DDE5A26C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379" y="2339340"/>
            <a:ext cx="2857501" cy="4274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Because color is very personal and very powerful, it is important to be able to communicate it effectively in order to use it effectively. </a:t>
            </a:r>
          </a:p>
          <a:p>
            <a:pPr marL="0" indent="0">
              <a:buNone/>
            </a:pPr>
            <a:r>
              <a:rPr lang="en-US" sz="2400" b="1" dirty="0">
                <a:effectLst/>
              </a:rPr>
              <a:t>This is the language of color.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75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659" y="455617"/>
            <a:ext cx="9905998" cy="5209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Have You Noticed…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349" y="1683848"/>
            <a:ext cx="5529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US" sz="3200" b="1" dirty="0" smtClean="0">
                <a:solidFill>
                  <a:srgbClr val="FFFF00"/>
                </a:solidFill>
              </a:rPr>
              <a:t>Black</a:t>
            </a:r>
            <a:r>
              <a:rPr lang="en-US" sz="3200" b="1" dirty="0" smtClean="0"/>
              <a:t>,</a:t>
            </a:r>
            <a:r>
              <a:rPr lang="en-US" sz="3200" b="1" dirty="0" smtClean="0">
                <a:solidFill>
                  <a:srgbClr val="FFFF00"/>
                </a:solidFill>
              </a:rPr>
              <a:t> white</a:t>
            </a:r>
            <a:r>
              <a:rPr lang="en-US" sz="3200" b="1" dirty="0" smtClean="0"/>
              <a:t>, </a:t>
            </a:r>
            <a:r>
              <a:rPr lang="en-US" sz="3200" dirty="0" smtClean="0"/>
              <a:t>and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gray</a:t>
            </a:r>
            <a:r>
              <a:rPr lang="en-US" sz="3200" b="1" dirty="0" smtClean="0"/>
              <a:t> </a:t>
            </a:r>
            <a:r>
              <a:rPr lang="en-US" sz="3200" dirty="0" smtClean="0"/>
              <a:t>are</a:t>
            </a:r>
            <a:r>
              <a:rPr lang="en-US" sz="3200" b="1" dirty="0" smtClean="0"/>
              <a:t> NOT </a:t>
            </a:r>
            <a:r>
              <a:rPr lang="en-US" sz="3200" dirty="0" smtClean="0"/>
              <a:t>on the </a:t>
            </a:r>
            <a:r>
              <a:rPr lang="en-US" sz="3200" b="1" dirty="0" smtClean="0"/>
              <a:t>color wheel</a:t>
            </a:r>
          </a:p>
          <a:p>
            <a:pPr lvl="0">
              <a:spcAft>
                <a:spcPts val="2400"/>
              </a:spcAft>
            </a:pPr>
            <a:r>
              <a:rPr lang="en-US" sz="2800" dirty="0" smtClean="0"/>
              <a:t>That is because they are not HUES, they are </a:t>
            </a:r>
            <a:r>
              <a:rPr lang="en-US" sz="2800" b="1" u="sng" dirty="0" smtClean="0">
                <a:solidFill>
                  <a:srgbClr val="FFFF00"/>
                </a:solidFill>
              </a:rPr>
              <a:t>NEUTRALS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They affect the other </a:t>
            </a:r>
            <a:r>
              <a:rPr lang="en-US" sz="2400" dirty="0" smtClean="0"/>
              <a:t>colors, creating tints, shades and tones </a:t>
            </a:r>
            <a:endParaRPr lang="en-US" sz="2800" b="1" u="sng" dirty="0" smtClean="0">
              <a:solidFill>
                <a:srgbClr val="FFFF00"/>
              </a:solidFill>
            </a:endParaRPr>
          </a:p>
          <a:p>
            <a:pPr lvl="0">
              <a:spcAft>
                <a:spcPts val="24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Brown </a:t>
            </a:r>
            <a:r>
              <a:rPr lang="en-US" sz="2800" dirty="0" smtClean="0"/>
              <a:t>is also considered a neutral.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67B43D4-ECBF-4450-BB74-41CD8BB13A20}"/>
              </a:ext>
            </a:extLst>
          </p:cNvPr>
          <p:cNvSpPr txBox="1">
            <a:spLocks/>
          </p:cNvSpPr>
          <p:nvPr/>
        </p:nvSpPr>
        <p:spPr>
          <a:xfrm>
            <a:off x="7768094" y="3080890"/>
            <a:ext cx="3711143" cy="1064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effectLst/>
              </a:rPr>
              <a:t>Gray is created by mixing Black with White.  You can do the same with Brown to get tints and shades – what would you call these neutrals?</a:t>
            </a:r>
            <a:endParaRPr 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047" r="31375" b="36672"/>
          <a:stretch/>
        </p:blipFill>
        <p:spPr>
          <a:xfrm>
            <a:off x="7671883" y="4868622"/>
            <a:ext cx="3903563" cy="1381456"/>
          </a:xfrm>
          <a:prstGeom prst="rect">
            <a:avLst/>
          </a:prstGeom>
        </p:spPr>
      </p:pic>
      <p:pic>
        <p:nvPicPr>
          <p:cNvPr id="1026" name="Picture 2" descr="https://tse4.mm.bing.net/th?id=OIP.WXAwnIzmn0LsIjWm_tOsmQIhBy&amp;pid=15.1&amp;P=0&amp;w=547&amp;h=1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68309" b="30315"/>
          <a:stretch/>
        </p:blipFill>
        <p:spPr bwMode="auto">
          <a:xfrm>
            <a:off x="7948248" y="887862"/>
            <a:ext cx="3019474" cy="15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752F5-C8EA-44E0-8E31-64B345EF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24" y="-131395"/>
            <a:ext cx="7256461" cy="143827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Changing the </a:t>
            </a:r>
            <a:r>
              <a:rPr lang="en-US" sz="4400" b="1" dirty="0">
                <a:solidFill>
                  <a:schemeClr val="accent2"/>
                </a:solidFill>
              </a:rPr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B957B-2704-4BF5-A00A-76C2707E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5" y="5188317"/>
            <a:ext cx="5564187" cy="178398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When a color is mixed with white, you create </a:t>
            </a:r>
            <a:r>
              <a:rPr lang="en-US" sz="2800" b="1" dirty="0">
                <a:solidFill>
                  <a:srgbClr val="FF89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tints</a:t>
            </a:r>
            <a:r>
              <a:rPr lang="en-US" sz="2400" dirty="0">
                <a:effectLst/>
              </a:rPr>
              <a:t>. These are lighter than the pure hue.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67B43D4-ECBF-4450-BB74-41CD8BB13A20}"/>
              </a:ext>
            </a:extLst>
          </p:cNvPr>
          <p:cNvSpPr txBox="1">
            <a:spLocks/>
          </p:cNvSpPr>
          <p:nvPr/>
        </p:nvSpPr>
        <p:spPr>
          <a:xfrm>
            <a:off x="581023" y="5547885"/>
            <a:ext cx="5638802" cy="1064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</a:rPr>
              <a:t>When a color is combined with black, you have </a:t>
            </a:r>
            <a:r>
              <a:rPr lang="en-US" sz="2800" b="1" dirty="0">
                <a:solidFill>
                  <a:srgbClr val="FF89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shades</a:t>
            </a:r>
            <a:r>
              <a:rPr lang="en-US" sz="2400" dirty="0">
                <a:effectLst/>
              </a:rPr>
              <a:t>. These are darker than the original hue.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65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752F5-C8EA-44E0-8E31-64B345EF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24" y="-131395"/>
            <a:ext cx="7256461" cy="143827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Changing the </a:t>
            </a:r>
            <a:r>
              <a:rPr lang="en-US" sz="4400" b="1" dirty="0">
                <a:solidFill>
                  <a:schemeClr val="accent2"/>
                </a:solidFill>
              </a:rPr>
              <a:t>intensity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67B43D4-ECBF-4450-BB74-41CD8BB13A20}"/>
              </a:ext>
            </a:extLst>
          </p:cNvPr>
          <p:cNvSpPr txBox="1">
            <a:spLocks/>
          </p:cNvSpPr>
          <p:nvPr/>
        </p:nvSpPr>
        <p:spPr>
          <a:xfrm>
            <a:off x="1438273" y="2492955"/>
            <a:ext cx="3857627" cy="24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</a:rPr>
              <a:t>When a color is mixed with gray, you create </a:t>
            </a:r>
            <a:r>
              <a:rPr lang="en-US" sz="2800" b="1" dirty="0">
                <a:solidFill>
                  <a:srgbClr val="FF89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tones</a:t>
            </a:r>
            <a:r>
              <a:rPr lang="en-US" sz="2800" dirty="0">
                <a:effectLst/>
              </a:rPr>
              <a:t>, which are duller than the pure hue.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19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B20763-F632-4968-820F-A21BFB9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9" y="811641"/>
            <a:ext cx="4466329" cy="5209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Did You know…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192" y="1874415"/>
            <a:ext cx="41638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US" sz="3200" dirty="0" smtClean="0"/>
              <a:t>When you use the </a:t>
            </a:r>
            <a:r>
              <a:rPr lang="en-US" sz="3200" b="1" dirty="0" smtClean="0"/>
              <a:t>tints</a:t>
            </a:r>
            <a:r>
              <a:rPr lang="en-US" sz="3200" dirty="0" smtClean="0"/>
              <a:t>, </a:t>
            </a:r>
            <a:r>
              <a:rPr lang="en-US" sz="3200" b="1" dirty="0" smtClean="0"/>
              <a:t>shades</a:t>
            </a:r>
            <a:r>
              <a:rPr lang="en-US" sz="3200" dirty="0" smtClean="0"/>
              <a:t> and </a:t>
            </a:r>
            <a:r>
              <a:rPr lang="en-US" sz="3200" b="1" dirty="0" smtClean="0"/>
              <a:t>tones</a:t>
            </a:r>
            <a:r>
              <a:rPr lang="en-US" sz="3200" dirty="0" smtClean="0"/>
              <a:t> of one </a:t>
            </a:r>
            <a:r>
              <a:rPr lang="en-US" sz="3200" b="1" dirty="0" smtClean="0"/>
              <a:t>hue</a:t>
            </a:r>
            <a:r>
              <a:rPr lang="en-US" sz="3200" dirty="0" smtClean="0"/>
              <a:t> together we call it </a:t>
            </a:r>
            <a:r>
              <a:rPr lang="en-US" sz="3200" b="1" u="sng" dirty="0" smtClean="0">
                <a:solidFill>
                  <a:srgbClr val="FFFF00"/>
                </a:solidFill>
              </a:rPr>
              <a:t>Monochromatic</a:t>
            </a:r>
            <a:r>
              <a:rPr lang="en-US" sz="3200" b="1" dirty="0" smtClean="0"/>
              <a:t>.</a:t>
            </a:r>
          </a:p>
          <a:p>
            <a:pPr lvl="0">
              <a:spcAft>
                <a:spcPts val="1200"/>
              </a:spcAft>
            </a:pPr>
            <a:r>
              <a:rPr lang="en-US" sz="3200" b="1" dirty="0"/>
              <a:t>	</a:t>
            </a:r>
            <a:r>
              <a:rPr lang="en-US" sz="3200" dirty="0" smtClean="0"/>
              <a:t>mono = one</a:t>
            </a:r>
          </a:p>
          <a:p>
            <a:pPr lvl="0">
              <a:spcAft>
                <a:spcPts val="1200"/>
              </a:spcAft>
            </a:pPr>
            <a:r>
              <a:rPr lang="en-US" sz="3200" dirty="0" smtClean="0"/>
              <a:t>	</a:t>
            </a:r>
            <a:r>
              <a:rPr lang="en-US" sz="3200" dirty="0" err="1" smtClean="0"/>
              <a:t>chroma</a:t>
            </a:r>
            <a:r>
              <a:rPr lang="en-US" sz="3200" dirty="0" smtClean="0"/>
              <a:t> = color</a:t>
            </a:r>
            <a:endParaRPr lang="en-US" sz="2800" dirty="0" smtClean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67B43D4-ECBF-4450-BB74-41CD8BB13A20}"/>
              </a:ext>
            </a:extLst>
          </p:cNvPr>
          <p:cNvSpPr txBox="1">
            <a:spLocks/>
          </p:cNvSpPr>
          <p:nvPr/>
        </p:nvSpPr>
        <p:spPr>
          <a:xfrm>
            <a:off x="5952227" y="4710452"/>
            <a:ext cx="3342213" cy="1064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effectLst/>
              </a:rPr>
              <a:t>These are all variations of </a:t>
            </a:r>
            <a:r>
              <a:rPr lang="en-US" sz="2400" b="1" dirty="0" smtClean="0">
                <a:effectLst/>
              </a:rPr>
              <a:t>ONE HUE</a:t>
            </a:r>
            <a:r>
              <a:rPr lang="en-US" sz="2400" dirty="0" smtClean="0">
                <a:effectLst/>
              </a:rPr>
              <a:t>, blue-green, therefore this picture is </a:t>
            </a:r>
            <a:r>
              <a:rPr lang="en-US" sz="2400" b="1" dirty="0" smtClean="0">
                <a:effectLst/>
              </a:rPr>
              <a:t>MONOCHROMATIC</a:t>
            </a:r>
            <a:r>
              <a:rPr lang="en-US" sz="2400" dirty="0" smtClean="0">
                <a:effectLst/>
              </a:rPr>
              <a:t>.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641144" y="284096"/>
            <a:ext cx="5851267" cy="2713866"/>
            <a:chOff x="1565287" y="2936144"/>
            <a:chExt cx="8174023" cy="39729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B09A904-3B56-48D6-8E99-9CEDF9A684FE}"/>
                </a:ext>
              </a:extLst>
            </p:cNvPr>
            <p:cNvSpPr/>
            <p:nvPr/>
          </p:nvSpPr>
          <p:spPr>
            <a:xfrm>
              <a:off x="2164827" y="3347982"/>
              <a:ext cx="1151470" cy="720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/>
                <a:t>Hue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51CFE9A-AEE2-4AD8-8103-163C6454BE3F}"/>
                </a:ext>
              </a:extLst>
            </p:cNvPr>
            <p:cNvSpPr/>
            <p:nvPr/>
          </p:nvSpPr>
          <p:spPr>
            <a:xfrm>
              <a:off x="5555893" y="2936144"/>
              <a:ext cx="2242029" cy="1306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dirty="0"/>
                <a:t>Intensity:</a:t>
              </a:r>
            </a:p>
            <a:p>
              <a:pPr algn="ctr"/>
              <a:r>
                <a:rPr lang="en-US" sz="2600" dirty="0"/>
                <a:t>Tone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768E01E-E809-4E2F-AB40-D08368CACAD0}"/>
                </a:ext>
              </a:extLst>
            </p:cNvPr>
            <p:cNvSpPr/>
            <p:nvPr/>
          </p:nvSpPr>
          <p:spPr>
            <a:xfrm>
              <a:off x="3697179" y="2961132"/>
              <a:ext cx="1711305" cy="1306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dirty="0"/>
                <a:t>Value:</a:t>
              </a:r>
            </a:p>
            <a:p>
              <a:pPr algn="ctr"/>
              <a:r>
                <a:rPr lang="en-US" sz="2600" dirty="0"/>
                <a:t>Tint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D4F23F5-E1CF-49A4-A5A3-8EACA597E02F}"/>
                </a:ext>
              </a:extLst>
            </p:cNvPr>
            <p:cNvGrpSpPr/>
            <p:nvPr/>
          </p:nvGrpSpPr>
          <p:grpSpPr>
            <a:xfrm>
              <a:off x="1565287" y="4270746"/>
              <a:ext cx="8174023" cy="1987022"/>
              <a:chOff x="2023840" y="2655407"/>
              <a:chExt cx="8174023" cy="19870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AAE33631-4539-448E-8031-B218DEFBD019}"/>
                  </a:ext>
                </a:extLst>
              </p:cNvPr>
              <p:cNvSpPr/>
              <p:nvPr/>
            </p:nvSpPr>
            <p:spPr>
              <a:xfrm>
                <a:off x="2023840" y="2664256"/>
                <a:ext cx="2046994" cy="1976184"/>
              </a:xfrm>
              <a:prstGeom prst="rect">
                <a:avLst/>
              </a:prstGeom>
              <a:solidFill>
                <a:srgbClr val="01FD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E7AC7C7E-4046-4215-B477-68FDED9B8BD1}"/>
                  </a:ext>
                </a:extLst>
              </p:cNvPr>
              <p:cNvSpPr/>
              <p:nvPr/>
            </p:nvSpPr>
            <p:spPr>
              <a:xfrm>
                <a:off x="4059095" y="2664256"/>
                <a:ext cx="2046994" cy="1976184"/>
              </a:xfrm>
              <a:prstGeom prst="rect">
                <a:avLst/>
              </a:prstGeom>
              <a:solidFill>
                <a:srgbClr val="81FF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68AAAF3-46B5-494A-98D1-6D88337CC45F}"/>
                  </a:ext>
                </a:extLst>
              </p:cNvPr>
              <p:cNvSpPr/>
              <p:nvPr/>
            </p:nvSpPr>
            <p:spPr>
              <a:xfrm>
                <a:off x="6103874" y="2655407"/>
                <a:ext cx="2046994" cy="1987022"/>
              </a:xfrm>
              <a:prstGeom prst="rect">
                <a:avLst/>
              </a:prstGeom>
              <a:solidFill>
                <a:srgbClr val="22D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87887197-7C8D-430F-927C-394C8E9A8570}"/>
                  </a:ext>
                </a:extLst>
              </p:cNvPr>
              <p:cNvSpPr/>
              <p:nvPr/>
            </p:nvSpPr>
            <p:spPr>
              <a:xfrm>
                <a:off x="8150869" y="2664256"/>
                <a:ext cx="2046994" cy="1976184"/>
              </a:xfrm>
              <a:prstGeom prst="rect">
                <a:avLst/>
              </a:prstGeom>
              <a:solidFill>
                <a:srgbClr val="018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4443233-B8AA-48FD-A51D-1F6501359055}"/>
                </a:ext>
              </a:extLst>
            </p:cNvPr>
            <p:cNvSpPr/>
            <p:nvPr/>
          </p:nvSpPr>
          <p:spPr>
            <a:xfrm>
              <a:off x="7944210" y="2952036"/>
              <a:ext cx="1713544" cy="1306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dirty="0"/>
                <a:t>Value:</a:t>
              </a:r>
            </a:p>
            <a:p>
              <a:pPr algn="ctr"/>
              <a:r>
                <a:rPr lang="en-US" sz="2600" dirty="0"/>
                <a:t>Shade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9CB5B20-D914-4985-9E09-0E6A12A455ED}"/>
                </a:ext>
              </a:extLst>
            </p:cNvPr>
            <p:cNvSpPr/>
            <p:nvPr/>
          </p:nvSpPr>
          <p:spPr>
            <a:xfrm>
              <a:off x="4352949" y="6143092"/>
              <a:ext cx="2933986" cy="765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Blue-green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9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FC0252F-1A48-4B07-8EAA-BBC75C99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28" y="1434971"/>
            <a:ext cx="5259479" cy="6685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dirty="0">
                <a:effectLst/>
              </a:rPr>
              <a:t>How would you make the color we call CORAL?</a:t>
            </a:r>
            <a:endParaRPr lang="en-US" sz="1800" dirty="0">
              <a:effectLst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8A5F53E2-2A5B-4980-96B8-E3A7FCBF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408979"/>
            <a:ext cx="10298315" cy="78203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Review: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C84409A-8DA2-4F62-AEE6-DC0D61526D6F}"/>
              </a:ext>
            </a:extLst>
          </p:cNvPr>
          <p:cNvSpPr/>
          <p:nvPr/>
        </p:nvSpPr>
        <p:spPr>
          <a:xfrm>
            <a:off x="681644" y="2347484"/>
            <a:ext cx="3117273" cy="2793723"/>
          </a:xfrm>
          <a:prstGeom prst="rect">
            <a:avLst/>
          </a:prstGeom>
          <a:solidFill>
            <a:srgbClr val="FF9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FE9CB8F-7BA7-4A46-83E4-C3EEF0207E6C}"/>
              </a:ext>
            </a:extLst>
          </p:cNvPr>
          <p:cNvSpPr txBox="1"/>
          <p:nvPr/>
        </p:nvSpPr>
        <p:spPr>
          <a:xfrm>
            <a:off x="1000874" y="5691595"/>
            <a:ext cx="27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tint of red-orange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12E6AD8-68C9-4816-B658-5F64CA375131}"/>
              </a:ext>
            </a:extLst>
          </p:cNvPr>
          <p:cNvSpPr/>
          <p:nvPr/>
        </p:nvSpPr>
        <p:spPr>
          <a:xfrm>
            <a:off x="2500017" y="3637706"/>
            <a:ext cx="2082901" cy="2053889"/>
          </a:xfrm>
          <a:prstGeom prst="rect">
            <a:avLst/>
          </a:prstGeom>
          <a:solidFill>
            <a:srgbClr val="F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77283A-E568-4BCE-977B-66F29ADA57D9}"/>
              </a:ext>
            </a:extLst>
          </p:cNvPr>
          <p:cNvSpPr/>
          <p:nvPr/>
        </p:nvSpPr>
        <p:spPr>
          <a:xfrm>
            <a:off x="7010401" y="2347484"/>
            <a:ext cx="3117273" cy="2793723"/>
          </a:xfrm>
          <a:prstGeom prst="rect">
            <a:avLst/>
          </a:prstGeom>
          <a:solidFill>
            <a:srgbClr val="F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8E16B-A08E-464C-8F04-05528AF67A37}"/>
              </a:ext>
            </a:extLst>
          </p:cNvPr>
          <p:cNvSpPr txBox="1"/>
          <p:nvPr/>
        </p:nvSpPr>
        <p:spPr>
          <a:xfrm>
            <a:off x="7329631" y="5691595"/>
            <a:ext cx="27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tint of red-violet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62A983-43B1-4C33-A76A-4E744E70765A}"/>
              </a:ext>
            </a:extLst>
          </p:cNvPr>
          <p:cNvSpPr/>
          <p:nvPr/>
        </p:nvSpPr>
        <p:spPr>
          <a:xfrm>
            <a:off x="8828774" y="3637706"/>
            <a:ext cx="2082901" cy="2053889"/>
          </a:xfrm>
          <a:prstGeom prst="rect">
            <a:avLst/>
          </a:prstGeom>
          <a:solidFill>
            <a:srgbClr val="D00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C6CB3BA-6BE2-4E65-894A-E834699895DF}"/>
              </a:ext>
            </a:extLst>
          </p:cNvPr>
          <p:cNvSpPr txBox="1">
            <a:spLocks/>
          </p:cNvSpPr>
          <p:nvPr/>
        </p:nvSpPr>
        <p:spPr>
          <a:xfrm>
            <a:off x="6746870" y="1434971"/>
            <a:ext cx="5259479" cy="66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effectLst/>
              </a:rPr>
              <a:t>How would you make the color we call Lilac?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53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FC0252F-1A48-4B07-8EAA-BBC75C99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28" y="1434971"/>
            <a:ext cx="7975823" cy="668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effectLst/>
              </a:rPr>
              <a:t>Are these colors ANALOGOUS?   COMPLEMENTARY?</a:t>
            </a:r>
            <a:endParaRPr lang="en-US" sz="1800" dirty="0">
              <a:effectLst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8A5F53E2-2A5B-4980-96B8-E3A7FCBF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408979"/>
            <a:ext cx="10298315" cy="78203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Review: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C84409A-8DA2-4F62-AEE6-DC0D61526D6F}"/>
              </a:ext>
            </a:extLst>
          </p:cNvPr>
          <p:cNvSpPr/>
          <p:nvPr/>
        </p:nvSpPr>
        <p:spPr>
          <a:xfrm>
            <a:off x="2229089" y="2277632"/>
            <a:ext cx="3117273" cy="2793723"/>
          </a:xfrm>
          <a:prstGeom prst="rect">
            <a:avLst/>
          </a:prstGeom>
          <a:solidFill>
            <a:srgbClr val="FF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77283A-E568-4BCE-977B-66F29ADA57D9}"/>
              </a:ext>
            </a:extLst>
          </p:cNvPr>
          <p:cNvSpPr/>
          <p:nvPr/>
        </p:nvSpPr>
        <p:spPr>
          <a:xfrm>
            <a:off x="5884986" y="2277633"/>
            <a:ext cx="3117273" cy="2793723"/>
          </a:xfrm>
          <a:prstGeom prst="rect">
            <a:avLst/>
          </a:prstGeom>
          <a:solidFill>
            <a:srgbClr val="22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C0252F-1A48-4B07-8EAA-BBC75C99EC22}"/>
              </a:ext>
            </a:extLst>
          </p:cNvPr>
          <p:cNvSpPr txBox="1">
            <a:spLocks/>
          </p:cNvSpPr>
          <p:nvPr/>
        </p:nvSpPr>
        <p:spPr>
          <a:xfrm>
            <a:off x="1388229" y="5372066"/>
            <a:ext cx="8993513" cy="1380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effectLst/>
              </a:rPr>
              <a:t>They are </a:t>
            </a:r>
            <a:r>
              <a:rPr lang="en-US" sz="2400" b="1" dirty="0" smtClean="0">
                <a:effectLst/>
              </a:rPr>
              <a:t>COMPLEMENTARY</a:t>
            </a:r>
            <a:r>
              <a:rPr lang="en-US" sz="2400" dirty="0" smtClean="0">
                <a:effectLst/>
              </a:rPr>
              <a:t>.  Pink is a tint of red, while the other block is a shade and tone of green.  Red and Green are opposite each other on the color wheel so any of their variations are also complementary. 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effectLst/>
              </a:rPr>
              <a:t>Do you like them better than the pure hues together?</a:t>
            </a:r>
            <a:endParaRPr lang="en-US" sz="1800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2E6AD8-68C9-4816-B658-5F64CA375131}"/>
              </a:ext>
            </a:extLst>
          </p:cNvPr>
          <p:cNvSpPr/>
          <p:nvPr/>
        </p:nvSpPr>
        <p:spPr>
          <a:xfrm>
            <a:off x="885403" y="3843173"/>
            <a:ext cx="1343686" cy="1223793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12E6AD8-68C9-4816-B658-5F64CA375131}"/>
              </a:ext>
            </a:extLst>
          </p:cNvPr>
          <p:cNvSpPr/>
          <p:nvPr/>
        </p:nvSpPr>
        <p:spPr>
          <a:xfrm>
            <a:off x="9002259" y="3843172"/>
            <a:ext cx="1343686" cy="1223793"/>
          </a:xfrm>
          <a:prstGeom prst="rect">
            <a:avLst/>
          </a:prstGeom>
          <a:solidFill>
            <a:srgbClr val="02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D6D32-339F-4B3C-892F-8C584A53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0A13C-A31F-40F2-8CF4-48DADEBD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888" y="2114549"/>
            <a:ext cx="9905998" cy="312420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2"/>
                </a:solidFill>
                <a:hlinkClick r:id="rId2"/>
              </a:rPr>
              <a:t>http://blog.visme.co/how-to-choose-a-color-scheme/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2"/>
                </a:solidFill>
                <a:hlinkClick r:id="rId3"/>
              </a:rPr>
              <a:t>https://www.colormatters.com/color-and-design/basic-color-theory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2"/>
                </a:solidFill>
                <a:hlinkClick r:id="rId4"/>
              </a:rPr>
              <a:t>https://www.webascender.com/blog/understanding-color-schemes-choosing-colors-website/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3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1E772-D602-4EFE-86C1-7ACAECC2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7DEC06-C359-449F-AAF8-CF96BBB0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43" y="1097937"/>
            <a:ext cx="7120612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1. </a:t>
            </a:r>
            <a:r>
              <a:rPr lang="en-US" sz="3200" b="1" u="sng" dirty="0">
                <a:effectLst/>
              </a:rPr>
              <a:t>Hue</a:t>
            </a:r>
            <a:r>
              <a:rPr lang="en-US" sz="2400" dirty="0">
                <a:effectLst/>
              </a:rPr>
              <a:t>: The pure color at the base of all variations of a color. </a:t>
            </a:r>
          </a:p>
          <a:p>
            <a:pPr lvl="1"/>
            <a:r>
              <a:rPr lang="en-US" sz="2400" dirty="0">
                <a:effectLst/>
              </a:rPr>
              <a:t>For example, the hue blue is at the base of navy, while the hue orange is the base of peach and rust. </a:t>
            </a:r>
          </a:p>
          <a:p>
            <a:pPr lvl="1"/>
            <a:r>
              <a:rPr lang="en-US" sz="2400" dirty="0">
                <a:effectLst/>
              </a:rPr>
              <a:t>Hues are shown on the color wheel.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553B82-7E3C-4421-A43D-EC809DA59DF4}"/>
              </a:ext>
            </a:extLst>
          </p:cNvPr>
          <p:cNvSpPr/>
          <p:nvPr/>
        </p:nvSpPr>
        <p:spPr>
          <a:xfrm>
            <a:off x="8430637" y="5071353"/>
            <a:ext cx="3514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color wheel is a tool for understanding color.  We will learn more about it later.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A4F9977-B986-4D44-BD7E-17637F6ADC2E}"/>
              </a:ext>
            </a:extLst>
          </p:cNvPr>
          <p:cNvGrpSpPr/>
          <p:nvPr/>
        </p:nvGrpSpPr>
        <p:grpSpPr>
          <a:xfrm>
            <a:off x="882007" y="4265221"/>
            <a:ext cx="7038079" cy="1612264"/>
            <a:chOff x="2023840" y="2664256"/>
            <a:chExt cx="8174023" cy="19781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8140C4F-2385-4B8F-8C3F-CECE09DAC24B}"/>
                </a:ext>
              </a:extLst>
            </p:cNvPr>
            <p:cNvSpPr/>
            <p:nvPr/>
          </p:nvSpPr>
          <p:spPr>
            <a:xfrm>
              <a:off x="2023840" y="2664256"/>
              <a:ext cx="2046994" cy="1976184"/>
            </a:xfrm>
            <a:prstGeom prst="rect">
              <a:avLst/>
            </a:prstGeom>
            <a:solidFill>
              <a:srgbClr val="01FD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Hue: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blue-green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4F7A5C3-11D1-406B-8563-835B538A2926}"/>
                </a:ext>
              </a:extLst>
            </p:cNvPr>
            <p:cNvSpPr/>
            <p:nvPr/>
          </p:nvSpPr>
          <p:spPr>
            <a:xfrm>
              <a:off x="4059095" y="2664256"/>
              <a:ext cx="2046994" cy="1976184"/>
            </a:xfrm>
            <a:prstGeom prst="rect">
              <a:avLst/>
            </a:prstGeom>
            <a:solidFill>
              <a:srgbClr val="81F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A272927-4887-431F-B1A1-5B759B13DA97}"/>
                </a:ext>
              </a:extLst>
            </p:cNvPr>
            <p:cNvSpPr/>
            <p:nvPr/>
          </p:nvSpPr>
          <p:spPr>
            <a:xfrm>
              <a:off x="6103875" y="2666245"/>
              <a:ext cx="2046994" cy="1976184"/>
            </a:xfrm>
            <a:prstGeom prst="rect">
              <a:avLst/>
            </a:prstGeom>
            <a:solidFill>
              <a:srgbClr val="22D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3FB7173-0759-4BFF-BA85-DDBE9677218C}"/>
                </a:ext>
              </a:extLst>
            </p:cNvPr>
            <p:cNvSpPr/>
            <p:nvPr/>
          </p:nvSpPr>
          <p:spPr>
            <a:xfrm>
              <a:off x="8150869" y="2664256"/>
              <a:ext cx="2046994" cy="1976184"/>
            </a:xfrm>
            <a:prstGeom prst="rect">
              <a:avLst/>
            </a:prstGeom>
            <a:solidFill>
              <a:srgbClr val="018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D828873-88E7-480D-BC0D-AC6C66AE22DF}"/>
              </a:ext>
            </a:extLst>
          </p:cNvPr>
          <p:cNvSpPr/>
          <p:nvPr/>
        </p:nvSpPr>
        <p:spPr>
          <a:xfrm>
            <a:off x="2644530" y="5918947"/>
            <a:ext cx="5085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Variations on the hue blue-green</a:t>
            </a:r>
          </a:p>
        </p:txBody>
      </p:sp>
    </p:spTree>
    <p:extLst>
      <p:ext uri="{BB962C8B-B14F-4D97-AF65-F5344CB8AC3E}">
        <p14:creationId xmlns:p14="http://schemas.microsoft.com/office/powerpoint/2010/main" val="27369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7DEC06-C359-449F-AAF8-CF96BBB0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86" y="492539"/>
            <a:ext cx="8722436" cy="31242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effectLst/>
              </a:rPr>
              <a:t>2. </a:t>
            </a:r>
            <a:r>
              <a:rPr lang="en-US" sz="3200" b="1" u="sng" dirty="0">
                <a:effectLst/>
              </a:rPr>
              <a:t>Value</a:t>
            </a:r>
            <a:r>
              <a:rPr lang="en-US" sz="2400" dirty="0">
                <a:effectLst/>
              </a:rPr>
              <a:t>:  Describes the lightness or darkness of a color.</a:t>
            </a:r>
          </a:p>
          <a:p>
            <a:pPr lvl="1"/>
            <a:r>
              <a:rPr lang="en-US" sz="2400" b="1" u="sng" dirty="0">
                <a:effectLst/>
              </a:rPr>
              <a:t>Tint</a:t>
            </a:r>
            <a:r>
              <a:rPr lang="en-US" sz="2200" dirty="0">
                <a:effectLst/>
              </a:rPr>
              <a:t>: Lighter value of a hue created by adding white.</a:t>
            </a:r>
          </a:p>
          <a:p>
            <a:pPr lvl="1"/>
            <a:r>
              <a:rPr lang="en-US" sz="2400" b="1" u="sng" dirty="0">
                <a:effectLst/>
              </a:rPr>
              <a:t>Shade</a:t>
            </a:r>
            <a:r>
              <a:rPr lang="en-US" sz="2200" dirty="0">
                <a:effectLst/>
              </a:rPr>
              <a:t>: Darker value of a hue created by adding black.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C96B67-1E7F-4A89-9F63-8842C9CB88CF}"/>
              </a:ext>
            </a:extLst>
          </p:cNvPr>
          <p:cNvSpPr/>
          <p:nvPr/>
        </p:nvSpPr>
        <p:spPr>
          <a:xfrm>
            <a:off x="2940716" y="5465000"/>
            <a:ext cx="1541865" cy="1283271"/>
          </a:xfrm>
          <a:prstGeom prst="rect">
            <a:avLst/>
          </a:prstGeom>
          <a:solidFill>
            <a:srgbClr val="45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632ADE-B349-4F4D-ABEE-DB065CBC3090}"/>
              </a:ext>
            </a:extLst>
          </p:cNvPr>
          <p:cNvSpPr txBox="1"/>
          <p:nvPr/>
        </p:nvSpPr>
        <p:spPr>
          <a:xfrm>
            <a:off x="1157312" y="5963059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blue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A611D6-41C3-4560-87D2-A6DD80AB8CB2}"/>
              </a:ext>
            </a:extLst>
          </p:cNvPr>
          <p:cNvSpPr txBox="1"/>
          <p:nvPr/>
        </p:nvSpPr>
        <p:spPr>
          <a:xfrm>
            <a:off x="4542859" y="5943444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black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DB43A3-6CB6-4C08-8FF7-FBC825D6D074}"/>
              </a:ext>
            </a:extLst>
          </p:cNvPr>
          <p:cNvSpPr/>
          <p:nvPr/>
        </p:nvSpPr>
        <p:spPr>
          <a:xfrm>
            <a:off x="5879018" y="5465000"/>
            <a:ext cx="1463664" cy="1347279"/>
          </a:xfrm>
          <a:prstGeom prst="rect">
            <a:avLst/>
          </a:prstGeom>
          <a:solidFill>
            <a:srgbClr val="033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783C40-C89D-4C4E-999C-E0F8341CFD38}"/>
              </a:ext>
            </a:extLst>
          </p:cNvPr>
          <p:cNvSpPr txBox="1"/>
          <p:nvPr/>
        </p:nvSpPr>
        <p:spPr>
          <a:xfrm>
            <a:off x="7380321" y="5940199"/>
            <a:ext cx="353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navy = a shade of 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FDB88F-E085-41FA-86A4-341E5FD24469}"/>
              </a:ext>
            </a:extLst>
          </p:cNvPr>
          <p:cNvSpPr txBox="1"/>
          <p:nvPr/>
        </p:nvSpPr>
        <p:spPr>
          <a:xfrm>
            <a:off x="891421" y="4298790"/>
            <a:ext cx="215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D4CCD4-76FF-4948-9F6D-9F1830CE0A98}"/>
              </a:ext>
            </a:extLst>
          </p:cNvPr>
          <p:cNvSpPr/>
          <p:nvPr/>
        </p:nvSpPr>
        <p:spPr>
          <a:xfrm>
            <a:off x="2943962" y="3929450"/>
            <a:ext cx="1538620" cy="1355782"/>
          </a:xfrm>
          <a:prstGeom prst="rect">
            <a:avLst/>
          </a:prstGeom>
          <a:solidFill>
            <a:srgbClr val="FE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DD7B9E-005A-4EA9-820D-2B3141770971}"/>
              </a:ext>
            </a:extLst>
          </p:cNvPr>
          <p:cNvSpPr txBox="1"/>
          <p:nvPr/>
        </p:nvSpPr>
        <p:spPr>
          <a:xfrm>
            <a:off x="4542859" y="4298471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white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16B45A-FF14-4478-862A-34171470989B}"/>
              </a:ext>
            </a:extLst>
          </p:cNvPr>
          <p:cNvSpPr/>
          <p:nvPr/>
        </p:nvSpPr>
        <p:spPr>
          <a:xfrm>
            <a:off x="5899438" y="3940320"/>
            <a:ext cx="1458178" cy="1344912"/>
          </a:xfrm>
          <a:prstGeom prst="rect">
            <a:avLst/>
          </a:prstGeom>
          <a:solidFill>
            <a:srgbClr val="FFC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F7172D0-C976-485E-A75B-F2D4DD3A8582}"/>
              </a:ext>
            </a:extLst>
          </p:cNvPr>
          <p:cNvSpPr txBox="1"/>
          <p:nvPr/>
        </p:nvSpPr>
        <p:spPr>
          <a:xfrm>
            <a:off x="7380321" y="4289294"/>
            <a:ext cx="371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peach = a tint of orange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0912BB-54E2-43A4-8795-50ACBA3F4B62}"/>
              </a:ext>
            </a:extLst>
          </p:cNvPr>
          <p:cNvSpPr/>
          <p:nvPr/>
        </p:nvSpPr>
        <p:spPr>
          <a:xfrm>
            <a:off x="3139529" y="3394314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4A894B0-8D4A-40F9-BCFB-56D3F05F8C99}"/>
              </a:ext>
            </a:extLst>
          </p:cNvPr>
          <p:cNvSpPr/>
          <p:nvPr/>
        </p:nvSpPr>
        <p:spPr>
          <a:xfrm>
            <a:off x="5146037" y="3352321"/>
            <a:ext cx="4939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Value = light or dark variation of a hue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E7195C7-C9F1-489B-84EE-F2AAFBB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</p:spTree>
    <p:extLst>
      <p:ext uri="{BB962C8B-B14F-4D97-AF65-F5344CB8AC3E}">
        <p14:creationId xmlns:p14="http://schemas.microsoft.com/office/powerpoint/2010/main" val="200870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7DEC06-C359-449F-AAF8-CF96BBB0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846" y="947562"/>
            <a:ext cx="10976554" cy="31242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effectLst/>
              </a:rPr>
              <a:t>3. </a:t>
            </a:r>
            <a:r>
              <a:rPr lang="en-US" sz="3200" b="1" u="sng" dirty="0">
                <a:effectLst/>
              </a:rPr>
              <a:t>Intensity or Saturation</a:t>
            </a:r>
            <a:r>
              <a:rPr lang="en-US" sz="3200" dirty="0">
                <a:effectLst/>
              </a:rPr>
              <a:t>: </a:t>
            </a:r>
            <a:r>
              <a:rPr lang="en-US" sz="2800" dirty="0">
                <a:effectLst/>
              </a:rPr>
              <a:t>Describes the brightness or dullness of a color. Hues are at full intensity.</a:t>
            </a:r>
          </a:p>
          <a:p>
            <a:pPr lvl="0"/>
            <a:r>
              <a:rPr lang="en-US" sz="2600" b="1" dirty="0">
                <a:effectLst/>
              </a:rPr>
              <a:t>Tone</a:t>
            </a:r>
            <a:r>
              <a:rPr lang="en-US" sz="2600" dirty="0">
                <a:effectLst/>
              </a:rPr>
              <a:t>: </a:t>
            </a:r>
            <a:r>
              <a:rPr lang="en-US" dirty="0">
                <a:effectLst/>
              </a:rPr>
              <a:t>(n) The duller or desaturated version of a hue created by adding gray.         </a:t>
            </a:r>
          </a:p>
          <a:p>
            <a:pPr marL="0" lvl="0" indent="0">
              <a:buNone/>
            </a:pPr>
            <a:r>
              <a:rPr lang="en-US" sz="1800" dirty="0">
                <a:effectLst/>
              </a:rPr>
              <a:t>                        For example, the color olive is a tone of the hue yellow-green. 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                 (v) To make a hue duller by adding gray. </a:t>
            </a:r>
          </a:p>
          <a:p>
            <a:pPr marL="914400" lvl="2" indent="0">
              <a:buNone/>
            </a:pPr>
            <a:r>
              <a:rPr lang="en-US" sz="1800" dirty="0">
                <a:effectLst/>
              </a:rPr>
              <a:t>          For example, You may need to tone the hue orange if you plan to use it as a wall color.</a:t>
            </a:r>
          </a:p>
          <a:p>
            <a:pPr lvl="1"/>
            <a:endParaRPr lang="en-US" sz="26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FDB88F-E085-41FA-86A4-341E5FD24469}"/>
              </a:ext>
            </a:extLst>
          </p:cNvPr>
          <p:cNvSpPr txBox="1"/>
          <p:nvPr/>
        </p:nvSpPr>
        <p:spPr>
          <a:xfrm>
            <a:off x="1155214" y="4730082"/>
            <a:ext cx="215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Start with orange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DD7B9E-005A-4EA9-820D-2B3141770971}"/>
              </a:ext>
            </a:extLst>
          </p:cNvPr>
          <p:cNvSpPr txBox="1"/>
          <p:nvPr/>
        </p:nvSpPr>
        <p:spPr>
          <a:xfrm>
            <a:off x="4662563" y="4737588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gray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F7172D0-C976-485E-A75B-F2D4DD3A8582}"/>
              </a:ext>
            </a:extLst>
          </p:cNvPr>
          <p:cNvSpPr txBox="1"/>
          <p:nvPr/>
        </p:nvSpPr>
        <p:spPr>
          <a:xfrm>
            <a:off x="7197667" y="4733747"/>
            <a:ext cx="371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rust = a tone of orange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0912BB-54E2-43A4-8795-50ACBA3F4B62}"/>
              </a:ext>
            </a:extLst>
          </p:cNvPr>
          <p:cNvSpPr/>
          <p:nvPr/>
        </p:nvSpPr>
        <p:spPr>
          <a:xfrm>
            <a:off x="3663142" y="3844512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4A894B0-8D4A-40F9-BCFB-56D3F05F8C99}"/>
              </a:ext>
            </a:extLst>
          </p:cNvPr>
          <p:cNvSpPr/>
          <p:nvPr/>
        </p:nvSpPr>
        <p:spPr>
          <a:xfrm>
            <a:off x="5290549" y="3871629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Variation in intensity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A8433D-4F87-4E1A-8DF7-1368D36F6910}"/>
              </a:ext>
            </a:extLst>
          </p:cNvPr>
          <p:cNvSpPr txBox="1"/>
          <p:nvPr/>
        </p:nvSpPr>
        <p:spPr>
          <a:xfrm>
            <a:off x="624840" y="6019877"/>
            <a:ext cx="27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Start with yellow-green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3671DF8-1BD4-414D-A3D3-4EF914CC4A36}"/>
              </a:ext>
            </a:extLst>
          </p:cNvPr>
          <p:cNvSpPr txBox="1"/>
          <p:nvPr/>
        </p:nvSpPr>
        <p:spPr>
          <a:xfrm>
            <a:off x="4700663" y="6031775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gray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E1DA926-40DA-4400-A15E-71B8731B5BB3}"/>
              </a:ext>
            </a:extLst>
          </p:cNvPr>
          <p:cNvSpPr txBox="1"/>
          <p:nvPr/>
        </p:nvSpPr>
        <p:spPr>
          <a:xfrm>
            <a:off x="7211845" y="6042121"/>
            <a:ext cx="430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olive = a tone of yellow-green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F9444EF-4137-4A79-9955-99ED5EE35B39}"/>
              </a:ext>
            </a:extLst>
          </p:cNvPr>
          <p:cNvSpPr/>
          <p:nvPr/>
        </p:nvSpPr>
        <p:spPr>
          <a:xfrm>
            <a:off x="3395699" y="4267200"/>
            <a:ext cx="1311319" cy="1153446"/>
          </a:xfrm>
          <a:prstGeom prst="rect">
            <a:avLst/>
          </a:prstGeom>
          <a:solidFill>
            <a:srgbClr val="FE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1C28473-4F53-4ACA-98FF-8197C98F3F61}"/>
              </a:ext>
            </a:extLst>
          </p:cNvPr>
          <p:cNvSpPr/>
          <p:nvPr/>
        </p:nvSpPr>
        <p:spPr>
          <a:xfrm>
            <a:off x="3397212" y="5527342"/>
            <a:ext cx="1309805" cy="1178258"/>
          </a:xfrm>
          <a:prstGeom prst="rect">
            <a:avLst/>
          </a:prstGeom>
          <a:solidFill>
            <a:srgbClr val="AE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6792FEE-1748-4285-9657-FFB543CCB3C1}"/>
              </a:ext>
            </a:extLst>
          </p:cNvPr>
          <p:cNvSpPr/>
          <p:nvPr/>
        </p:nvSpPr>
        <p:spPr>
          <a:xfrm>
            <a:off x="5940344" y="4267200"/>
            <a:ext cx="1230075" cy="1163226"/>
          </a:xfrm>
          <a:prstGeom prst="rect">
            <a:avLst/>
          </a:prstGeom>
          <a:solidFill>
            <a:srgbClr val="D07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B0CB627-5ADA-4B48-96DE-4EADA8638E48}"/>
              </a:ext>
            </a:extLst>
          </p:cNvPr>
          <p:cNvSpPr/>
          <p:nvPr/>
        </p:nvSpPr>
        <p:spPr>
          <a:xfrm>
            <a:off x="5941857" y="5527342"/>
            <a:ext cx="1228561" cy="1174585"/>
          </a:xfrm>
          <a:prstGeom prst="rect">
            <a:avLst/>
          </a:prstGeom>
          <a:solidFill>
            <a:srgbClr val="7C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E2185F1F-1409-4165-B519-DE5D643D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</p:spTree>
    <p:extLst>
      <p:ext uri="{BB962C8B-B14F-4D97-AF65-F5344CB8AC3E}">
        <p14:creationId xmlns:p14="http://schemas.microsoft.com/office/powerpoint/2010/main" val="300725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3FBAF0-5938-4C7C-8250-C6D03208B58C}"/>
              </a:ext>
            </a:extLst>
          </p:cNvPr>
          <p:cNvSpPr/>
          <p:nvPr/>
        </p:nvSpPr>
        <p:spPr>
          <a:xfrm>
            <a:off x="2049296" y="1778278"/>
            <a:ext cx="1031132" cy="810934"/>
          </a:xfrm>
          <a:prstGeom prst="rect">
            <a:avLst/>
          </a:prstGeom>
          <a:solidFill>
            <a:srgbClr val="45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72043F-38F1-4C7A-A573-62CB89FD0B88}"/>
              </a:ext>
            </a:extLst>
          </p:cNvPr>
          <p:cNvSpPr txBox="1"/>
          <p:nvPr/>
        </p:nvSpPr>
        <p:spPr>
          <a:xfrm>
            <a:off x="265891" y="1853793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1E1338-5852-4117-974E-7CBA1FAE93C9}"/>
              </a:ext>
            </a:extLst>
          </p:cNvPr>
          <p:cNvSpPr txBox="1"/>
          <p:nvPr/>
        </p:nvSpPr>
        <p:spPr>
          <a:xfrm>
            <a:off x="3148518" y="1857038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black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BD2253-9635-4871-9234-14C3766277BD}"/>
              </a:ext>
            </a:extLst>
          </p:cNvPr>
          <p:cNvSpPr/>
          <p:nvPr/>
        </p:nvSpPr>
        <p:spPr>
          <a:xfrm>
            <a:off x="4539375" y="1756964"/>
            <a:ext cx="1031132" cy="852536"/>
          </a:xfrm>
          <a:prstGeom prst="rect">
            <a:avLst/>
          </a:prstGeom>
          <a:solidFill>
            <a:srgbClr val="033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5B9DFB-AF93-4677-9EBA-BBD616C58B22}"/>
              </a:ext>
            </a:extLst>
          </p:cNvPr>
          <p:cNvSpPr txBox="1"/>
          <p:nvPr/>
        </p:nvSpPr>
        <p:spPr>
          <a:xfrm>
            <a:off x="5611583" y="1853793"/>
            <a:ext cx="38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shade of blue, then add gray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063AD98-4D00-47A3-86BB-FAE6FE0FD48C}"/>
              </a:ext>
            </a:extLst>
          </p:cNvPr>
          <p:cNvSpPr/>
          <p:nvPr/>
        </p:nvSpPr>
        <p:spPr>
          <a:xfrm>
            <a:off x="2248108" y="14262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Hue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51EB517-E712-47E3-8666-C4AC08D65556}"/>
              </a:ext>
            </a:extLst>
          </p:cNvPr>
          <p:cNvSpPr/>
          <p:nvPr/>
        </p:nvSpPr>
        <p:spPr>
          <a:xfrm>
            <a:off x="4055560" y="139983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Change in </a:t>
            </a:r>
            <a:r>
              <a:rPr lang="en-US" b="1" dirty="0"/>
              <a:t>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CAB4763-D89F-4C42-A920-D880A4C1A185}"/>
              </a:ext>
            </a:extLst>
          </p:cNvPr>
          <p:cNvSpPr/>
          <p:nvPr/>
        </p:nvSpPr>
        <p:spPr>
          <a:xfrm>
            <a:off x="2049295" y="2783757"/>
            <a:ext cx="1031132" cy="763148"/>
          </a:xfrm>
          <a:prstGeom prst="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31F44C-F29A-4435-9558-71CD76F893B2}"/>
              </a:ext>
            </a:extLst>
          </p:cNvPr>
          <p:cNvSpPr txBox="1"/>
          <p:nvPr/>
        </p:nvSpPr>
        <p:spPr>
          <a:xfrm>
            <a:off x="-201168" y="2976859"/>
            <a:ext cx="231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Start with orange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EB747C-785F-49F3-9310-134D84DB09E0}"/>
              </a:ext>
            </a:extLst>
          </p:cNvPr>
          <p:cNvSpPr txBox="1"/>
          <p:nvPr/>
        </p:nvSpPr>
        <p:spPr>
          <a:xfrm>
            <a:off x="3148518" y="3128162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white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E21B4F6-DD0D-4D51-B5CE-F6EADDA3994E}"/>
              </a:ext>
            </a:extLst>
          </p:cNvPr>
          <p:cNvSpPr txBox="1"/>
          <p:nvPr/>
        </p:nvSpPr>
        <p:spPr>
          <a:xfrm>
            <a:off x="5626824" y="3134931"/>
            <a:ext cx="42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tint of orange, then add gray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FC0252F-1A48-4B07-8EAA-BBC75C99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078" y="678513"/>
            <a:ext cx="9906000" cy="668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effectLst/>
              </a:rPr>
              <a:t>You can change BOTH the </a:t>
            </a:r>
            <a:r>
              <a:rPr lang="en-US" sz="2600" b="1" dirty="0">
                <a:effectLst/>
              </a:rPr>
              <a:t>VALUE and INTENSITY of a HUE:</a:t>
            </a:r>
            <a:endParaRPr lang="en-US" sz="1800" b="1" dirty="0">
              <a:effectLst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FC50F8E-3541-442B-A808-463B285E308F}"/>
              </a:ext>
            </a:extLst>
          </p:cNvPr>
          <p:cNvSpPr/>
          <p:nvPr/>
        </p:nvSpPr>
        <p:spPr>
          <a:xfrm>
            <a:off x="10440709" y="1795105"/>
            <a:ext cx="1031132" cy="788429"/>
          </a:xfrm>
          <a:prstGeom prst="rect">
            <a:avLst/>
          </a:prstGeom>
          <a:solidFill>
            <a:srgbClr val="273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56CE968-F160-4733-9CA4-A656E7D8E223}"/>
              </a:ext>
            </a:extLst>
          </p:cNvPr>
          <p:cNvSpPr/>
          <p:nvPr/>
        </p:nvSpPr>
        <p:spPr>
          <a:xfrm>
            <a:off x="4553366" y="2772770"/>
            <a:ext cx="1031132" cy="774135"/>
          </a:xfrm>
          <a:prstGeom prst="rect">
            <a:avLst/>
          </a:prstGeom>
          <a:solidFill>
            <a:srgbClr val="FE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F54A6F5-DCA1-40E5-B4BA-1EBBB9C0F7A5}"/>
              </a:ext>
            </a:extLst>
          </p:cNvPr>
          <p:cNvSpPr/>
          <p:nvPr/>
        </p:nvSpPr>
        <p:spPr>
          <a:xfrm>
            <a:off x="10435498" y="2746805"/>
            <a:ext cx="1031132" cy="800100"/>
          </a:xfrm>
          <a:prstGeom prst="rect">
            <a:avLst/>
          </a:prstGeom>
          <a:solidFill>
            <a:srgbClr val="E49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A4AFA21-2CD6-4BDB-8BF6-FB2E115A8315}"/>
              </a:ext>
            </a:extLst>
          </p:cNvPr>
          <p:cNvSpPr/>
          <p:nvPr/>
        </p:nvSpPr>
        <p:spPr>
          <a:xfrm>
            <a:off x="8654279" y="1410565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Change in </a:t>
            </a:r>
            <a:r>
              <a:rPr lang="en-US" b="1" dirty="0"/>
              <a:t>Value &amp; Intensity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3958085-BC58-4737-B6F3-2825F6713FA3}"/>
              </a:ext>
            </a:extLst>
          </p:cNvPr>
          <p:cNvSpPr/>
          <p:nvPr/>
        </p:nvSpPr>
        <p:spPr>
          <a:xfrm>
            <a:off x="2032602" y="4361330"/>
            <a:ext cx="1031132" cy="724634"/>
          </a:xfrm>
          <a:prstGeom prst="rect">
            <a:avLst/>
          </a:prstGeom>
          <a:solidFill>
            <a:srgbClr val="45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390A0F6-5D34-4C81-9FE1-BB5FBE1AC4C8}"/>
              </a:ext>
            </a:extLst>
          </p:cNvPr>
          <p:cNvSpPr txBox="1"/>
          <p:nvPr/>
        </p:nvSpPr>
        <p:spPr>
          <a:xfrm>
            <a:off x="249197" y="4573927"/>
            <a:ext cx="180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blue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AE33631-4539-448E-8031-B218DEFBD019}"/>
              </a:ext>
            </a:extLst>
          </p:cNvPr>
          <p:cNvSpPr/>
          <p:nvPr/>
        </p:nvSpPr>
        <p:spPr>
          <a:xfrm>
            <a:off x="2031048" y="5217469"/>
            <a:ext cx="1031132" cy="744087"/>
          </a:xfrm>
          <a:prstGeom prst="rect">
            <a:avLst/>
          </a:prstGeom>
          <a:solidFill>
            <a:srgbClr val="01F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B3094D8-BF68-4254-8D65-8B22A0248DC3}"/>
              </a:ext>
            </a:extLst>
          </p:cNvPr>
          <p:cNvSpPr txBox="1"/>
          <p:nvPr/>
        </p:nvSpPr>
        <p:spPr>
          <a:xfrm>
            <a:off x="498213" y="5300070"/>
            <a:ext cx="144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Start with </a:t>
            </a:r>
          </a:p>
          <a:p>
            <a:pPr algn="r"/>
            <a:r>
              <a:rPr lang="en-US" dirty="0"/>
              <a:t>blue-green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CDA1B93-2065-44B1-A247-D4D98AE2BD22}"/>
              </a:ext>
            </a:extLst>
          </p:cNvPr>
          <p:cNvSpPr/>
          <p:nvPr/>
        </p:nvSpPr>
        <p:spPr>
          <a:xfrm>
            <a:off x="2032602" y="6089572"/>
            <a:ext cx="1031132" cy="724625"/>
          </a:xfrm>
          <a:prstGeom prst="rect">
            <a:avLst/>
          </a:prstGeom>
          <a:solidFill>
            <a:srgbClr val="AE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4E7061D-97FD-4255-AF91-A450F4877083}"/>
              </a:ext>
            </a:extLst>
          </p:cNvPr>
          <p:cNvSpPr txBox="1"/>
          <p:nvPr/>
        </p:nvSpPr>
        <p:spPr>
          <a:xfrm>
            <a:off x="20110" y="6145743"/>
            <a:ext cx="183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Start with </a:t>
            </a:r>
          </a:p>
          <a:p>
            <a:pPr algn="r"/>
            <a:r>
              <a:rPr lang="en-US" dirty="0"/>
              <a:t>yellow-green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9CFCCE5-35E6-4132-85A6-D6A9C8E57791}"/>
              </a:ext>
            </a:extLst>
          </p:cNvPr>
          <p:cNvSpPr/>
          <p:nvPr/>
        </p:nvSpPr>
        <p:spPr>
          <a:xfrm>
            <a:off x="3098640" y="4579203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Add gray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BF83FC2-05D9-4B2D-B2A4-90CB92C16AB2}"/>
              </a:ext>
            </a:extLst>
          </p:cNvPr>
          <p:cNvSpPr/>
          <p:nvPr/>
        </p:nvSpPr>
        <p:spPr>
          <a:xfrm>
            <a:off x="3098607" y="5438569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Add gray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E0915679-E0D9-4A29-B60C-A18CBD12CE58}"/>
              </a:ext>
            </a:extLst>
          </p:cNvPr>
          <p:cNvSpPr/>
          <p:nvPr/>
        </p:nvSpPr>
        <p:spPr>
          <a:xfrm>
            <a:off x="3062180" y="631159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Add gray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B09A904-3B56-48D6-8E99-9CEDF9A684FE}"/>
              </a:ext>
            </a:extLst>
          </p:cNvPr>
          <p:cNvSpPr/>
          <p:nvPr/>
        </p:nvSpPr>
        <p:spPr>
          <a:xfrm>
            <a:off x="2266287" y="397838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Hue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351CFE9A-AEE2-4AD8-8103-163C6454BE3F}"/>
              </a:ext>
            </a:extLst>
          </p:cNvPr>
          <p:cNvSpPr/>
          <p:nvPr/>
        </p:nvSpPr>
        <p:spPr>
          <a:xfrm>
            <a:off x="3878225" y="3991998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Change in </a:t>
            </a:r>
            <a:r>
              <a:rPr lang="en-US" b="1" dirty="0"/>
              <a:t>Intensity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62CEE307-34C5-4651-9FB2-D89D6885176B}"/>
              </a:ext>
            </a:extLst>
          </p:cNvPr>
          <p:cNvSpPr/>
          <p:nvPr/>
        </p:nvSpPr>
        <p:spPr>
          <a:xfrm>
            <a:off x="4539375" y="4361330"/>
            <a:ext cx="1031132" cy="724634"/>
          </a:xfrm>
          <a:prstGeom prst="rect">
            <a:avLst/>
          </a:prstGeom>
          <a:solidFill>
            <a:srgbClr val="7A9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AB54545-1C8C-4240-A144-789A76A1D501}"/>
              </a:ext>
            </a:extLst>
          </p:cNvPr>
          <p:cNvSpPr/>
          <p:nvPr/>
        </p:nvSpPr>
        <p:spPr>
          <a:xfrm>
            <a:off x="4537821" y="5217469"/>
            <a:ext cx="1031132" cy="744087"/>
          </a:xfrm>
          <a:prstGeom prst="rect">
            <a:avLst/>
          </a:prstGeom>
          <a:solidFill>
            <a:srgbClr val="36C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19306B-896B-43BF-80D6-E9F3C90B5A75}"/>
              </a:ext>
            </a:extLst>
          </p:cNvPr>
          <p:cNvSpPr/>
          <p:nvPr/>
        </p:nvSpPr>
        <p:spPr>
          <a:xfrm>
            <a:off x="4539375" y="6089572"/>
            <a:ext cx="1031132" cy="724625"/>
          </a:xfrm>
          <a:prstGeom prst="rect">
            <a:avLst/>
          </a:prstGeom>
          <a:solidFill>
            <a:srgbClr val="7E8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C7F91E5-CC47-465D-9844-E49C8BF78ABC}"/>
              </a:ext>
            </a:extLst>
          </p:cNvPr>
          <p:cNvSpPr txBox="1"/>
          <p:nvPr/>
        </p:nvSpPr>
        <p:spPr>
          <a:xfrm>
            <a:off x="5593642" y="4573927"/>
            <a:ext cx="38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tone of blue, then add 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432EFDA-5DF1-4671-A437-0AA70B9F6961}"/>
              </a:ext>
            </a:extLst>
          </p:cNvPr>
          <p:cNvSpPr txBox="1"/>
          <p:nvPr/>
        </p:nvSpPr>
        <p:spPr>
          <a:xfrm>
            <a:off x="5593642" y="5433773"/>
            <a:ext cx="441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tone of blue-green, then add black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2891E03-33FE-4157-B3E9-85ADCBF1E8D0}"/>
              </a:ext>
            </a:extLst>
          </p:cNvPr>
          <p:cNvSpPr txBox="1"/>
          <p:nvPr/>
        </p:nvSpPr>
        <p:spPr>
          <a:xfrm>
            <a:off x="5568953" y="6284475"/>
            <a:ext cx="467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tone of yellow-green, then add white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85FDC89-F52C-407B-9D51-4B9F504188AC}"/>
              </a:ext>
            </a:extLst>
          </p:cNvPr>
          <p:cNvSpPr/>
          <p:nvPr/>
        </p:nvSpPr>
        <p:spPr>
          <a:xfrm>
            <a:off x="10435498" y="4416346"/>
            <a:ext cx="1031132" cy="724634"/>
          </a:xfrm>
          <a:prstGeom prst="rect">
            <a:avLst/>
          </a:prstGeom>
          <a:solidFill>
            <a:srgbClr val="AA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05F60F8-019F-4F9A-8A4E-7EFF34E2D7AB}"/>
              </a:ext>
            </a:extLst>
          </p:cNvPr>
          <p:cNvSpPr/>
          <p:nvPr/>
        </p:nvSpPr>
        <p:spPr>
          <a:xfrm>
            <a:off x="10433944" y="5281629"/>
            <a:ext cx="1031132" cy="689071"/>
          </a:xfrm>
          <a:prstGeom prst="rect">
            <a:avLst/>
          </a:prstGeom>
          <a:solidFill>
            <a:srgbClr val="27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E123EC5-548C-4F21-8933-A4C10D3B1FAB}"/>
              </a:ext>
            </a:extLst>
          </p:cNvPr>
          <p:cNvSpPr/>
          <p:nvPr/>
        </p:nvSpPr>
        <p:spPr>
          <a:xfrm>
            <a:off x="10435498" y="6108012"/>
            <a:ext cx="1031132" cy="724625"/>
          </a:xfrm>
          <a:prstGeom prst="rect">
            <a:avLst/>
          </a:prstGeom>
          <a:solidFill>
            <a:srgbClr val="A3B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2F101E29-5745-4015-83E0-789D9DE5FF12}"/>
              </a:ext>
            </a:extLst>
          </p:cNvPr>
          <p:cNvCxnSpPr/>
          <p:nvPr/>
        </p:nvCxnSpPr>
        <p:spPr>
          <a:xfrm>
            <a:off x="265891" y="3820445"/>
            <a:ext cx="1162130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B0E7DE2B-9C91-4503-B6CA-C81CA2B6F36B}"/>
              </a:ext>
            </a:extLst>
          </p:cNvPr>
          <p:cNvCxnSpPr/>
          <p:nvPr/>
        </p:nvCxnSpPr>
        <p:spPr>
          <a:xfrm>
            <a:off x="265891" y="1327314"/>
            <a:ext cx="1162130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825E80BE-A83D-4A82-BBCA-A771AC21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1302735-A62D-4E42-A8CE-2E05539C2E28}"/>
              </a:ext>
            </a:extLst>
          </p:cNvPr>
          <p:cNvSpPr/>
          <p:nvPr/>
        </p:nvSpPr>
        <p:spPr>
          <a:xfrm>
            <a:off x="8788301" y="3968238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Change in </a:t>
            </a:r>
            <a:r>
              <a:rPr lang="en-US" b="1" dirty="0"/>
              <a:t>Value &amp; Intensity</a:t>
            </a:r>
          </a:p>
        </p:txBody>
      </p:sp>
    </p:spTree>
    <p:extLst>
      <p:ext uri="{BB962C8B-B14F-4D97-AF65-F5344CB8AC3E}">
        <p14:creationId xmlns:p14="http://schemas.microsoft.com/office/powerpoint/2010/main" val="77223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B09A904-3B56-48D6-8E99-9CEDF9A684FE}"/>
              </a:ext>
            </a:extLst>
          </p:cNvPr>
          <p:cNvSpPr/>
          <p:nvPr/>
        </p:nvSpPr>
        <p:spPr>
          <a:xfrm>
            <a:off x="2623380" y="2007177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Hue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351CFE9A-AEE2-4AD8-8103-163C6454BE3F}"/>
              </a:ext>
            </a:extLst>
          </p:cNvPr>
          <p:cNvSpPr/>
          <p:nvPr/>
        </p:nvSpPr>
        <p:spPr>
          <a:xfrm>
            <a:off x="6278494" y="1595340"/>
            <a:ext cx="171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Intensity:</a:t>
            </a:r>
          </a:p>
          <a:p>
            <a:pPr algn="ctr"/>
            <a:r>
              <a:rPr lang="en-US" sz="2800" dirty="0"/>
              <a:t>Tone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768E01E-E809-4E2F-AB40-D08368CACAD0}"/>
              </a:ext>
            </a:extLst>
          </p:cNvPr>
          <p:cNvSpPr/>
          <p:nvPr/>
        </p:nvSpPr>
        <p:spPr>
          <a:xfrm>
            <a:off x="4358802" y="1620328"/>
            <a:ext cx="13051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Value:</a:t>
            </a:r>
          </a:p>
          <a:p>
            <a:pPr algn="ctr"/>
            <a:r>
              <a:rPr lang="en-US" sz="2800" dirty="0"/>
              <a:t>Tint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4F23F5-E1CF-49A4-A5A3-8EACA597E02F}"/>
              </a:ext>
            </a:extLst>
          </p:cNvPr>
          <p:cNvGrpSpPr/>
          <p:nvPr/>
        </p:nvGrpSpPr>
        <p:grpSpPr>
          <a:xfrm>
            <a:off x="2023840" y="2664256"/>
            <a:ext cx="8174023" cy="1978173"/>
            <a:chOff x="2023840" y="2664256"/>
            <a:chExt cx="8174023" cy="197817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AE33631-4539-448E-8031-B218DEFBD019}"/>
                </a:ext>
              </a:extLst>
            </p:cNvPr>
            <p:cNvSpPr/>
            <p:nvPr/>
          </p:nvSpPr>
          <p:spPr>
            <a:xfrm>
              <a:off x="2023840" y="2664256"/>
              <a:ext cx="2046994" cy="1976184"/>
            </a:xfrm>
            <a:prstGeom prst="rect">
              <a:avLst/>
            </a:prstGeom>
            <a:solidFill>
              <a:srgbClr val="01FD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E7AC7C7E-4046-4215-B477-68FDED9B8BD1}"/>
                </a:ext>
              </a:extLst>
            </p:cNvPr>
            <p:cNvSpPr/>
            <p:nvPr/>
          </p:nvSpPr>
          <p:spPr>
            <a:xfrm>
              <a:off x="4059095" y="2664256"/>
              <a:ext cx="2046994" cy="1976184"/>
            </a:xfrm>
            <a:prstGeom prst="rect">
              <a:avLst/>
            </a:prstGeom>
            <a:solidFill>
              <a:srgbClr val="81F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F68AAAF3-46B5-494A-98D1-6D88337CC45F}"/>
                </a:ext>
              </a:extLst>
            </p:cNvPr>
            <p:cNvSpPr/>
            <p:nvPr/>
          </p:nvSpPr>
          <p:spPr>
            <a:xfrm>
              <a:off x="6103875" y="2666245"/>
              <a:ext cx="2046994" cy="1976184"/>
            </a:xfrm>
            <a:prstGeom prst="rect">
              <a:avLst/>
            </a:prstGeom>
            <a:solidFill>
              <a:srgbClr val="22D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87887197-7C8D-430F-927C-394C8E9A8570}"/>
                </a:ext>
              </a:extLst>
            </p:cNvPr>
            <p:cNvSpPr/>
            <p:nvPr/>
          </p:nvSpPr>
          <p:spPr>
            <a:xfrm>
              <a:off x="8150869" y="2664256"/>
              <a:ext cx="2046994" cy="1976184"/>
            </a:xfrm>
            <a:prstGeom prst="rect">
              <a:avLst/>
            </a:prstGeom>
            <a:solidFill>
              <a:srgbClr val="018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84443233-B8AA-48FD-A51D-1F6501359055}"/>
              </a:ext>
            </a:extLst>
          </p:cNvPr>
          <p:cNvSpPr/>
          <p:nvPr/>
        </p:nvSpPr>
        <p:spPr>
          <a:xfrm>
            <a:off x="8606952" y="1611232"/>
            <a:ext cx="13051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Value:</a:t>
            </a:r>
          </a:p>
          <a:p>
            <a:pPr algn="ctr"/>
            <a:r>
              <a:rPr lang="en-US" sz="2800" dirty="0"/>
              <a:t>Shade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9CB5B20-D914-4985-9E09-0E6A12A455ED}"/>
              </a:ext>
            </a:extLst>
          </p:cNvPr>
          <p:cNvSpPr/>
          <p:nvPr/>
        </p:nvSpPr>
        <p:spPr>
          <a:xfrm>
            <a:off x="5082592" y="5054478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Blue-green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7F4203F0-5E6B-4C46-81B1-85FA01CF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</p:spTree>
    <p:extLst>
      <p:ext uri="{BB962C8B-B14F-4D97-AF65-F5344CB8AC3E}">
        <p14:creationId xmlns:p14="http://schemas.microsoft.com/office/powerpoint/2010/main" val="13197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FC0252F-1A48-4B07-8EAA-BBC75C99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1472614"/>
            <a:ext cx="4860468" cy="6685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dirty="0">
                <a:effectLst/>
              </a:rPr>
              <a:t>What do we call the color that is a </a:t>
            </a:r>
            <a:r>
              <a:rPr lang="en-US" sz="2400" b="1" dirty="0">
                <a:effectLst/>
              </a:rPr>
              <a:t>TINT</a:t>
            </a:r>
            <a:r>
              <a:rPr lang="en-US" sz="2400" dirty="0">
                <a:effectLst/>
              </a:rPr>
              <a:t> of </a:t>
            </a:r>
            <a:r>
              <a:rPr lang="en-US" sz="2400" b="1" dirty="0">
                <a:effectLst/>
              </a:rPr>
              <a:t>RED</a:t>
            </a:r>
            <a:r>
              <a:rPr lang="en-US" sz="2400" dirty="0">
                <a:effectLst/>
              </a:rPr>
              <a:t>?</a:t>
            </a:r>
            <a:endParaRPr lang="en-US" sz="1800" dirty="0">
              <a:effectLst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C84409A-8DA2-4F62-AEE6-DC0D61526D6F}"/>
              </a:ext>
            </a:extLst>
          </p:cNvPr>
          <p:cNvSpPr/>
          <p:nvPr/>
        </p:nvSpPr>
        <p:spPr>
          <a:xfrm>
            <a:off x="673331" y="2357282"/>
            <a:ext cx="3117273" cy="2793723"/>
          </a:xfrm>
          <a:prstGeom prst="rect">
            <a:avLst/>
          </a:prstGeom>
          <a:solidFill>
            <a:srgbClr val="D6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FE9CB8F-7BA7-4A46-83E4-C3EEF0207E6C}"/>
              </a:ext>
            </a:extLst>
          </p:cNvPr>
          <p:cNvSpPr txBox="1"/>
          <p:nvPr/>
        </p:nvSpPr>
        <p:spPr>
          <a:xfrm>
            <a:off x="1613162" y="5736578"/>
            <a:ext cx="40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tint of red – what do we call it?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12E6AD8-68C9-4816-B658-5F64CA375131}"/>
              </a:ext>
            </a:extLst>
          </p:cNvPr>
          <p:cNvSpPr/>
          <p:nvPr/>
        </p:nvSpPr>
        <p:spPr>
          <a:xfrm>
            <a:off x="2491704" y="3647504"/>
            <a:ext cx="2082901" cy="2053889"/>
          </a:xfrm>
          <a:prstGeom prst="rect">
            <a:avLst/>
          </a:prstGeom>
          <a:solidFill>
            <a:srgbClr val="FFB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xmlns="" id="{F333AA53-91C4-43BB-BFE6-AA2CBF01DC9F}"/>
              </a:ext>
            </a:extLst>
          </p:cNvPr>
          <p:cNvSpPr txBox="1">
            <a:spLocks/>
          </p:cNvSpPr>
          <p:nvPr/>
        </p:nvSpPr>
        <p:spPr>
          <a:xfrm>
            <a:off x="7211227" y="1601876"/>
            <a:ext cx="5040577" cy="66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effectLst/>
              </a:rPr>
              <a:t>How would you make the color we call MUSTARD?</a:t>
            </a:r>
            <a:endParaRPr lang="en-US" sz="1800" dirty="0">
              <a:effectLst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00967B51-BB22-4F23-B505-AC92002FEA88}"/>
              </a:ext>
            </a:extLst>
          </p:cNvPr>
          <p:cNvSpPr/>
          <p:nvPr/>
        </p:nvSpPr>
        <p:spPr>
          <a:xfrm>
            <a:off x="7791797" y="2392467"/>
            <a:ext cx="3117273" cy="2793723"/>
          </a:xfrm>
          <a:prstGeom prst="rect">
            <a:avLst/>
          </a:prstGeom>
          <a:solidFill>
            <a:srgbClr val="CEC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5B290F8-A936-4B45-8531-1CFCCAC9D47C}"/>
              </a:ext>
            </a:extLst>
          </p:cNvPr>
          <p:cNvSpPr txBox="1"/>
          <p:nvPr/>
        </p:nvSpPr>
        <p:spPr>
          <a:xfrm>
            <a:off x="7670452" y="5245215"/>
            <a:ext cx="206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tone of yellow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906B423-3BB5-4A53-BC6C-8D0986A41FC1}"/>
              </a:ext>
            </a:extLst>
          </p:cNvPr>
          <p:cNvSpPr/>
          <p:nvPr/>
        </p:nvSpPr>
        <p:spPr>
          <a:xfrm>
            <a:off x="9610170" y="3682689"/>
            <a:ext cx="2082901" cy="2053889"/>
          </a:xfrm>
          <a:prstGeom prst="rect">
            <a:avLst/>
          </a:prstGeom>
          <a:solidFill>
            <a:srgbClr val="FEF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FC82F8AF-27C3-4319-B11E-4A97D1DD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</p:spTree>
    <p:extLst>
      <p:ext uri="{BB962C8B-B14F-4D97-AF65-F5344CB8AC3E}">
        <p14:creationId xmlns:p14="http://schemas.microsoft.com/office/powerpoint/2010/main" val="27522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  <p:bldP spid="87" grpId="0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FC0252F-1A48-4B07-8EAA-BBC75C99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1472614"/>
            <a:ext cx="4860468" cy="668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effectLst/>
              </a:rPr>
              <a:t>What is the </a:t>
            </a:r>
            <a:r>
              <a:rPr lang="en-US" sz="2400" b="1" dirty="0">
                <a:effectLst/>
              </a:rPr>
              <a:t>Hue</a:t>
            </a:r>
            <a:r>
              <a:rPr lang="en-US" sz="2400" dirty="0">
                <a:effectLst/>
              </a:rPr>
              <a:t> of this color?</a:t>
            </a:r>
            <a:endParaRPr lang="en-US" sz="1800" dirty="0">
              <a:effectLst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00967B51-BB22-4F23-B505-AC92002FEA88}"/>
              </a:ext>
            </a:extLst>
          </p:cNvPr>
          <p:cNvSpPr/>
          <p:nvPr/>
        </p:nvSpPr>
        <p:spPr>
          <a:xfrm>
            <a:off x="2295872" y="2422770"/>
            <a:ext cx="3117273" cy="2793723"/>
          </a:xfrm>
          <a:prstGeom prst="rect">
            <a:avLst/>
          </a:prstGeom>
          <a:solidFill>
            <a:srgbClr val="6C5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5B290F8-A936-4B45-8531-1CFCCAC9D47C}"/>
              </a:ext>
            </a:extLst>
          </p:cNvPr>
          <p:cNvSpPr txBox="1"/>
          <p:nvPr/>
        </p:nvSpPr>
        <p:spPr>
          <a:xfrm>
            <a:off x="3669795" y="5424396"/>
            <a:ext cx="39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shade of the hue violet (purple)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906B423-3BB5-4A53-BC6C-8D0986A41FC1}"/>
              </a:ext>
            </a:extLst>
          </p:cNvPr>
          <p:cNvSpPr/>
          <p:nvPr/>
        </p:nvSpPr>
        <p:spPr>
          <a:xfrm>
            <a:off x="5885895" y="3138852"/>
            <a:ext cx="2082901" cy="2053889"/>
          </a:xfrm>
          <a:prstGeom prst="rect">
            <a:avLst/>
          </a:prstGeom>
          <a:solidFill>
            <a:srgbClr val="A04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9B5E579-5784-467B-BF15-2CA73A7E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7" y="54303"/>
            <a:ext cx="11063558" cy="936297"/>
          </a:xfrm>
        </p:spPr>
        <p:txBody>
          <a:bodyPr/>
          <a:lstStyle/>
          <a:p>
            <a:r>
              <a:rPr lang="en-US" b="1" dirty="0">
                <a:solidFill>
                  <a:srgbClr val="FF89AB"/>
                </a:solidFill>
              </a:rPr>
              <a:t>The 3 components or characteristics of color:</a:t>
            </a:r>
          </a:p>
        </p:txBody>
      </p:sp>
    </p:spTree>
    <p:extLst>
      <p:ext uri="{BB962C8B-B14F-4D97-AF65-F5344CB8AC3E}">
        <p14:creationId xmlns:p14="http://schemas.microsoft.com/office/powerpoint/2010/main" val="6240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2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A2C84E"/>
      </a:hlink>
      <a:folHlink>
        <a:srgbClr val="93DAC1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832</TotalTime>
  <Words>1242</Words>
  <Application>Microsoft Macintosh PowerPoint</Application>
  <PresentationFormat>Widescreen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Arial</vt:lpstr>
      <vt:lpstr>Mesh</vt:lpstr>
      <vt:lpstr>COLOR THEORY:  The Language of color</vt:lpstr>
      <vt:lpstr>Color is powerful</vt:lpstr>
      <vt:lpstr>The 3 components or characteristics of color:</vt:lpstr>
      <vt:lpstr>The 3 components or characteristics of color:</vt:lpstr>
      <vt:lpstr>The 3 components or characteristics of color:</vt:lpstr>
      <vt:lpstr>The 3 components or characteristics of color:</vt:lpstr>
      <vt:lpstr>The 3 components or characteristics of color:</vt:lpstr>
      <vt:lpstr>The 3 components or characteristics of color:</vt:lpstr>
      <vt:lpstr>The 3 components or characteristics of color:</vt:lpstr>
      <vt:lpstr>Color relationships</vt:lpstr>
      <vt:lpstr>Colors have relationship to each other – to use and communicate color we must understand these relationships.</vt:lpstr>
      <vt:lpstr>Colors have relationship to each other</vt:lpstr>
      <vt:lpstr>Colors have relationship to each other</vt:lpstr>
      <vt:lpstr>Colors have relationship to each other</vt:lpstr>
      <vt:lpstr>Here is the completed color wheel</vt:lpstr>
      <vt:lpstr>Colors have a temperature</vt:lpstr>
      <vt:lpstr>Colors have relationship to each other</vt:lpstr>
      <vt:lpstr>Colors have relationship to each other</vt:lpstr>
      <vt:lpstr>Let’s put what we learned about color language together with the color wheel</vt:lpstr>
      <vt:lpstr>Have You Noticed…</vt:lpstr>
      <vt:lpstr>Changing the VALUE</vt:lpstr>
      <vt:lpstr>Changing the intensity</vt:lpstr>
      <vt:lpstr>Did You know…</vt:lpstr>
      <vt:lpstr>Review:</vt:lpstr>
      <vt:lpstr>Review:</vt:lpstr>
      <vt:lpstr>Sources: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color</dc:title>
  <dc:creator>Lori Hurley</dc:creator>
  <cp:lastModifiedBy>Angela LeMay</cp:lastModifiedBy>
  <cp:revision>69</cp:revision>
  <dcterms:created xsi:type="dcterms:W3CDTF">2017-09-24T17:45:06Z</dcterms:created>
  <dcterms:modified xsi:type="dcterms:W3CDTF">2018-02-23T19:59:29Z</dcterms:modified>
</cp:coreProperties>
</file>