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1"/>
  </p:notesMasterIdLst>
  <p:handoutMasterIdLst>
    <p:handoutMasterId r:id="rId32"/>
  </p:handoutMasterIdLst>
  <p:sldIdLst>
    <p:sldId id="256" r:id="rId2"/>
    <p:sldId id="307" r:id="rId3"/>
    <p:sldId id="257" r:id="rId4"/>
    <p:sldId id="259" r:id="rId5"/>
    <p:sldId id="311" r:id="rId6"/>
    <p:sldId id="268" r:id="rId7"/>
    <p:sldId id="295" r:id="rId8"/>
    <p:sldId id="269" r:id="rId9"/>
    <p:sldId id="294" r:id="rId10"/>
    <p:sldId id="270" r:id="rId11"/>
    <p:sldId id="293" r:id="rId12"/>
    <p:sldId id="261" r:id="rId13"/>
    <p:sldId id="292" r:id="rId14"/>
    <p:sldId id="265" r:id="rId15"/>
    <p:sldId id="309" r:id="rId16"/>
    <p:sldId id="271" r:id="rId17"/>
    <p:sldId id="310" r:id="rId18"/>
    <p:sldId id="305" r:id="rId19"/>
    <p:sldId id="273" r:id="rId20"/>
    <p:sldId id="274" r:id="rId21"/>
    <p:sldId id="298" r:id="rId22"/>
    <p:sldId id="303" r:id="rId23"/>
    <p:sldId id="280" r:id="rId24"/>
    <p:sldId id="283" r:id="rId25"/>
    <p:sldId id="312" r:id="rId26"/>
    <p:sldId id="313" r:id="rId27"/>
    <p:sldId id="306" r:id="rId28"/>
    <p:sldId id="286" r:id="rId29"/>
    <p:sldId id="287" r:id="rId30"/>
  </p:sldIdLst>
  <p:sldSz cx="9144000" cy="6858000" type="screen4x3"/>
  <p:notesSz cx="6858000" cy="9180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77491" autoAdjust="0"/>
  </p:normalViewPr>
  <p:slideViewPr>
    <p:cSldViewPr>
      <p:cViewPr varScale="1">
        <p:scale>
          <a:sx n="112" d="100"/>
          <a:sy n="112" d="100"/>
        </p:scale>
        <p:origin x="157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76803" name="Rectangle 3"/>
          <p:cNvSpPr>
            <a:spLocks noGrp="1" noChangeArrowheads="1"/>
          </p:cNvSpPr>
          <p:nvPr>
            <p:ph type="dt" sz="quarter"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76804" name="Rectangle 4"/>
          <p:cNvSpPr>
            <a:spLocks noGrp="1" noChangeArrowheads="1"/>
          </p:cNvSpPr>
          <p:nvPr>
            <p:ph type="ftr" sz="quarter" idx="2"/>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76805" name="Rectangle 5"/>
          <p:cNvSpPr>
            <a:spLocks noGrp="1" noChangeArrowheads="1"/>
          </p:cNvSpPr>
          <p:nvPr>
            <p:ph type="sldNum" sz="quarter" idx="3"/>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34792A1-6BE6-4010-BA7D-36931488AE9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a:defRPr sz="1200"/>
            </a:lvl1pPr>
          </a:lstStyle>
          <a:p>
            <a:fld id="{FE28F828-22A6-47A5-97FF-8C20D54E5939}" type="datetimeFigureOut">
              <a:rPr lang="en-US" smtClean="0"/>
              <a:t>3/19/18</a:t>
            </a:fld>
            <a:endParaRPr lang="en-US"/>
          </a:p>
        </p:txBody>
      </p:sp>
      <p:sp>
        <p:nvSpPr>
          <p:cNvPr id="4" name="Slide Image Placeholder 3"/>
          <p:cNvSpPr>
            <a:spLocks noGrp="1" noRot="1" noChangeAspect="1"/>
          </p:cNvSpPr>
          <p:nvPr>
            <p:ph type="sldImg" idx="2"/>
          </p:nvPr>
        </p:nvSpPr>
        <p:spPr>
          <a:xfrm>
            <a:off x="1363663" y="1147763"/>
            <a:ext cx="4130675" cy="30988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8013"/>
            <a:ext cx="5486400" cy="36147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20138"/>
            <a:ext cx="2971800"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20138"/>
            <a:ext cx="2971800" cy="460375"/>
          </a:xfrm>
          <a:prstGeom prst="rect">
            <a:avLst/>
          </a:prstGeom>
        </p:spPr>
        <p:txBody>
          <a:bodyPr vert="horz" lIns="91440" tIns="45720" rIns="91440" bIns="45720" rtlCol="0" anchor="b"/>
          <a:lstStyle>
            <a:lvl1pPr algn="r">
              <a:defRPr sz="1200"/>
            </a:lvl1pPr>
          </a:lstStyle>
          <a:p>
            <a:fld id="{12A04F25-0FAE-4398-832F-64DA28D0BCA5}" type="slidenum">
              <a:rPr lang="en-US" smtClean="0"/>
              <a:t>‹#›</a:t>
            </a:fld>
            <a:endParaRPr lang="en-US"/>
          </a:p>
        </p:txBody>
      </p:sp>
    </p:spTree>
    <p:extLst>
      <p:ext uri="{BB962C8B-B14F-4D97-AF65-F5344CB8AC3E}">
        <p14:creationId xmlns:p14="http://schemas.microsoft.com/office/powerpoint/2010/main" val="392302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Avoid designing kitchens where traffic has to walk through the prep zone, keep countertops continuous in the food prep area, plan for extra GFCI electric outlets, lighting is extremely important in kitchens, place the largest countertop between the sink and the range, place refrigerator</a:t>
            </a:r>
            <a:r>
              <a:rPr lang="en-US" baseline="0" dirty="0"/>
              <a:t> close to the sink, do not put tall counter obstructions between sink and stove.</a:t>
            </a:r>
          </a:p>
          <a:p>
            <a:endParaRPr lang="en-US" baseline="0" dirty="0"/>
          </a:p>
          <a:p>
            <a:r>
              <a:rPr lang="en-US" baseline="0" dirty="0"/>
              <a:t>Storage: Two types of storage: Wet goods, and dry goods.  Not everyone will have a separate pantry, additional places might include lazy </a:t>
            </a:r>
            <a:r>
              <a:rPr lang="en-US" baseline="0" dirty="0" err="1"/>
              <a:t>susans</a:t>
            </a:r>
            <a:r>
              <a:rPr lang="en-US" baseline="0" dirty="0"/>
              <a:t> in cabinets, swing out pantries, and or spice racks near the stove.  The refrigerator needs at least 18 inches counter space beside it on the same side as the handle.</a:t>
            </a:r>
          </a:p>
          <a:p>
            <a:endParaRPr lang="en-US" baseline="0" dirty="0"/>
          </a:p>
          <a:p>
            <a:r>
              <a:rPr lang="en-US" baseline="0" dirty="0"/>
              <a:t>Food Preparation: usable counter space is the most important piece of this center.  Try storing appliances somewhere besides the countertop to give you more space, especially in a small kitchen.  Need at least 36 inches wide and 24 inches deep of continuous counter space.</a:t>
            </a:r>
          </a:p>
          <a:p>
            <a:endParaRPr lang="en-US" baseline="0" dirty="0"/>
          </a:p>
          <a:p>
            <a:r>
              <a:rPr lang="en-US" baseline="0" dirty="0"/>
              <a:t>Cooking:  If possible having built-in microwaves, pot racks and utensils nearby will help stream line cooking.  Need at least 12 inches of counter space on one side and 15 inches on the other side. Make sure you have properly vented cooktop.  Do not place the cooktop under a window.  </a:t>
            </a:r>
          </a:p>
          <a:p>
            <a:endParaRPr lang="en-US" baseline="0" dirty="0"/>
          </a:p>
          <a:p>
            <a:r>
              <a:rPr lang="en-US" baseline="0" dirty="0"/>
              <a:t>Cleaning: dishwashers should be near the sink, as well as trash &amp; recycle bins.  Should be located adjacent to or across from the  cooking surface.  Need at least 18 inches on one side of the sink and  24 inches on the other side.  Dishwasher needs to be within 36 inches of the sink.  Keep cleaning supplies close but out of the reach of children or pets.  </a:t>
            </a:r>
          </a:p>
          <a:p>
            <a:endParaRPr lang="en-US" dirty="0"/>
          </a:p>
          <a:p>
            <a:r>
              <a:rPr lang="en-US" dirty="0"/>
              <a:t>You want to make</a:t>
            </a:r>
            <a:r>
              <a:rPr lang="en-US" baseline="0" dirty="0"/>
              <a:t> sure that all outlets in the kitchen have GFCI protection.  You also want to make sure that kitchens have proper lighting and all work spaces are well lit.</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3</a:t>
            </a:fld>
            <a:endParaRPr lang="en-US"/>
          </a:p>
        </p:txBody>
      </p:sp>
    </p:spTree>
    <p:extLst>
      <p:ext uri="{BB962C8B-B14F-4D97-AF65-F5344CB8AC3E}">
        <p14:creationId xmlns:p14="http://schemas.microsoft.com/office/powerpoint/2010/main" val="2217020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Advantages: extra storage, can be used for cooking</a:t>
            </a:r>
            <a:r>
              <a:rPr lang="en-US" baseline="0" dirty="0"/>
              <a:t> space, can add seating to a kitchen, some islands are movable and can be pulled in only when needed.</a:t>
            </a:r>
          </a:p>
          <a:p>
            <a:r>
              <a:rPr lang="en-US" baseline="0" dirty="0"/>
              <a:t>Disadvantages: Can be expensive to install, can interfere with traffic patterns.</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14</a:t>
            </a:fld>
            <a:endParaRPr lang="en-US"/>
          </a:p>
        </p:txBody>
      </p:sp>
    </p:spTree>
    <p:extLst>
      <p:ext uri="{BB962C8B-B14F-4D97-AF65-F5344CB8AC3E}">
        <p14:creationId xmlns:p14="http://schemas.microsoft.com/office/powerpoint/2010/main" val="2540280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both</a:t>
            </a:r>
            <a:r>
              <a:rPr lang="en-US" baseline="0" dirty="0"/>
              <a:t> of these pictures the island adds eat-in space to the kitchen as well as some prep space.  Some people put part of the work triangle in the island, such as the cooktop or a sink.  Islands are a great way to add more storage to a kitchen.  Make sure you add proper lighting and check aisle depths before installing an island.  You want to maintain your 42” clearance around all sides of the island.  </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15</a:t>
            </a:fld>
            <a:endParaRPr lang="en-US"/>
          </a:p>
        </p:txBody>
      </p:sp>
    </p:spTree>
    <p:extLst>
      <p:ext uri="{BB962C8B-B14F-4D97-AF65-F5344CB8AC3E}">
        <p14:creationId xmlns:p14="http://schemas.microsoft.com/office/powerpoint/2010/main" val="3233856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Advantages: extremely space efficient,</a:t>
            </a:r>
            <a:r>
              <a:rPr lang="en-US" baseline="0" dirty="0"/>
              <a:t> creates visual separation between rooms</a:t>
            </a:r>
          </a:p>
          <a:p>
            <a:r>
              <a:rPr lang="en-US" baseline="0" dirty="0"/>
              <a:t>Disadvantages: can cause traffic blockage</a:t>
            </a:r>
          </a:p>
          <a:p>
            <a:endParaRPr lang="en-US" baseline="0" dirty="0"/>
          </a:p>
          <a:p>
            <a:r>
              <a:rPr lang="en-US" baseline="0" dirty="0"/>
              <a:t>Peninsula's can be used in l-shaped kitchens, u-shaped kitchens, or as a 4</a:t>
            </a:r>
            <a:r>
              <a:rPr lang="en-US" baseline="30000" dirty="0"/>
              <a:t>th</a:t>
            </a:r>
            <a:r>
              <a:rPr lang="en-US" baseline="0" dirty="0"/>
              <a:t> wall in a kitchen.  Make sure your clearance into the kitchen meets the 32” rule, 36” for ADA guidelines.</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16</a:t>
            </a:fld>
            <a:endParaRPr lang="en-US"/>
          </a:p>
        </p:txBody>
      </p:sp>
    </p:spTree>
    <p:extLst>
      <p:ext uri="{BB962C8B-B14F-4D97-AF65-F5344CB8AC3E}">
        <p14:creationId xmlns:p14="http://schemas.microsoft.com/office/powerpoint/2010/main" val="1010291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Peninsula’s add great</a:t>
            </a:r>
            <a:r>
              <a:rPr lang="en-US" baseline="0" dirty="0"/>
              <a:t> eat in sections in a kitchen.  Make sure lighting is adequate in over the peninsula.</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17</a:t>
            </a:fld>
            <a:endParaRPr lang="en-US"/>
          </a:p>
        </p:txBody>
      </p:sp>
    </p:spTree>
    <p:extLst>
      <p:ext uri="{BB962C8B-B14F-4D97-AF65-F5344CB8AC3E}">
        <p14:creationId xmlns:p14="http://schemas.microsoft.com/office/powerpoint/2010/main" val="1193590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a:t>
            </a:r>
            <a:r>
              <a:rPr lang="en-US" baseline="0" dirty="0"/>
              <a:t> double ovens put in homes today have one conventional and one convection oven.  Toaster ovens are another example of convection ovens.</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28</a:t>
            </a:fld>
            <a:endParaRPr lang="en-US"/>
          </a:p>
        </p:txBody>
      </p:sp>
    </p:spTree>
    <p:extLst>
      <p:ext uri="{BB962C8B-B14F-4D97-AF65-F5344CB8AC3E}">
        <p14:creationId xmlns:p14="http://schemas.microsoft.com/office/powerpoint/2010/main" val="1838204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work triangle should not be</a:t>
            </a:r>
            <a:r>
              <a:rPr lang="en-US" baseline="0" dirty="0"/>
              <a:t> interrupted by traffic or cabinetry.</a:t>
            </a:r>
            <a:endParaRPr lang="en-US" dirty="0"/>
          </a:p>
          <a:p>
            <a:r>
              <a:rPr lang="en-US" dirty="0"/>
              <a:t>Many kitchens now have multiple work zones</a:t>
            </a:r>
            <a:r>
              <a:rPr lang="en-US" baseline="0" dirty="0"/>
              <a:t> that include additional areas such as a separate oven, prep sink, microwave, or enough room for a second cook.</a:t>
            </a:r>
          </a:p>
          <a:p>
            <a:r>
              <a:rPr lang="en-US" baseline="0" dirty="0"/>
              <a:t>Determine how many people will be cooking at one time to help determine how large your kitchen needs to be and how many work triangles you may need.  </a:t>
            </a:r>
          </a:p>
          <a:p>
            <a:r>
              <a:rPr lang="en-US" baseline="0" dirty="0"/>
              <a:t>Ideally you don’t want anyone not cooking to have to walk through the work triangle while you are preparing foods.</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4</a:t>
            </a:fld>
            <a:endParaRPr lang="en-US"/>
          </a:p>
        </p:txBody>
      </p:sp>
    </p:spTree>
    <p:extLst>
      <p:ext uri="{BB962C8B-B14F-4D97-AF65-F5344CB8AC3E}">
        <p14:creationId xmlns:p14="http://schemas.microsoft.com/office/powerpoint/2010/main" val="541340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Advantages: All the appliances and food prep are easy to access, saves money and materials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Disadvantages: Least efficient plan, difficult for multiple people to use, lack of storage space, n</a:t>
            </a:r>
            <a:r>
              <a:rPr lang="en-US" altLang="en-US" sz="1200" dirty="0"/>
              <a:t>ot for people who cook a lot</a:t>
            </a:r>
          </a:p>
        </p:txBody>
      </p:sp>
      <p:sp>
        <p:nvSpPr>
          <p:cNvPr id="4" name="Slide Number Placeholder 3"/>
          <p:cNvSpPr>
            <a:spLocks noGrp="1"/>
          </p:cNvSpPr>
          <p:nvPr>
            <p:ph type="sldNum" sz="quarter" idx="10"/>
          </p:nvPr>
        </p:nvSpPr>
        <p:spPr/>
        <p:txBody>
          <a:bodyPr/>
          <a:lstStyle/>
          <a:p>
            <a:fld id="{12A04F25-0FAE-4398-832F-64DA28D0BCA5}" type="slidenum">
              <a:rPr lang="en-US" smtClean="0"/>
              <a:t>6</a:t>
            </a:fld>
            <a:endParaRPr lang="en-US"/>
          </a:p>
        </p:txBody>
      </p:sp>
    </p:spTree>
    <p:extLst>
      <p:ext uri="{BB962C8B-B14F-4D97-AF65-F5344CB8AC3E}">
        <p14:creationId xmlns:p14="http://schemas.microsoft.com/office/powerpoint/2010/main" val="744355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Advantages: everything is usually within</a:t>
            </a:r>
            <a:r>
              <a:rPr lang="en-US" baseline="0" dirty="0"/>
              <a:t> arms reach, ideal for long and narrow spaces</a:t>
            </a:r>
          </a:p>
          <a:p>
            <a:r>
              <a:rPr lang="en-US" baseline="0" dirty="0"/>
              <a:t>Disadvantages: does not increase house value</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8</a:t>
            </a:fld>
            <a:endParaRPr lang="en-US"/>
          </a:p>
        </p:txBody>
      </p:sp>
    </p:spTree>
    <p:extLst>
      <p:ext uri="{BB962C8B-B14F-4D97-AF65-F5344CB8AC3E}">
        <p14:creationId xmlns:p14="http://schemas.microsoft.com/office/powerpoint/2010/main" val="265928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Observe how the microwaves</a:t>
            </a:r>
            <a:r>
              <a:rPr lang="en-US" baseline="0" dirty="0"/>
              <a:t> in both kitchens are off the counter to allow for more counter space.  The kitchen on the left is more narrow and would be hard for multiple people to cook at the same time.  You would want to check clearances to see if you could open the bottom cabinets and still have 36” walk space.  The kitchen on the right has a wider aisle, allowing for more people to be in the kitchen at one time.  </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9</a:t>
            </a:fld>
            <a:endParaRPr lang="en-US"/>
          </a:p>
        </p:txBody>
      </p:sp>
    </p:spTree>
    <p:extLst>
      <p:ext uri="{BB962C8B-B14F-4D97-AF65-F5344CB8AC3E}">
        <p14:creationId xmlns:p14="http://schemas.microsoft.com/office/powerpoint/2010/main" val="3482811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Advantages: good use of</a:t>
            </a:r>
            <a:r>
              <a:rPr lang="en-US" baseline="0" dirty="0"/>
              <a:t> space, easily transformed with an island, simplifies cooking and clean-up, most versatile layout</a:t>
            </a:r>
          </a:p>
          <a:p>
            <a:r>
              <a:rPr lang="en-US" baseline="0" dirty="0"/>
              <a:t>Disadvantages: appliances far away from each other makes for a larger work triangle</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10</a:t>
            </a:fld>
            <a:endParaRPr lang="en-US"/>
          </a:p>
        </p:txBody>
      </p:sp>
    </p:spTree>
    <p:extLst>
      <p:ext uri="{BB962C8B-B14F-4D97-AF65-F5344CB8AC3E}">
        <p14:creationId xmlns:p14="http://schemas.microsoft.com/office/powerpoint/2010/main" val="3646721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L-Shaped kitchens</a:t>
            </a:r>
            <a:r>
              <a:rPr lang="en-US" baseline="0" dirty="0"/>
              <a:t> sometimes allow for an eat in table to be placed in the room (depending on size of room and table).  The distance between the two outside appliances will be greater.  Again the more appliances you can get off the countertop the more prep room you will give yourself.</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11</a:t>
            </a:fld>
            <a:endParaRPr lang="en-US"/>
          </a:p>
        </p:txBody>
      </p:sp>
    </p:spTree>
    <p:extLst>
      <p:ext uri="{BB962C8B-B14F-4D97-AF65-F5344CB8AC3E}">
        <p14:creationId xmlns:p14="http://schemas.microsoft.com/office/powerpoint/2010/main" val="3932727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Advantages: great for a large family, lots of counter space, free flowing</a:t>
            </a:r>
            <a:r>
              <a:rPr lang="en-US" baseline="0" dirty="0"/>
              <a:t> traffic, more room for organization</a:t>
            </a:r>
          </a:p>
          <a:p>
            <a:r>
              <a:rPr lang="en-US" baseline="0" dirty="0"/>
              <a:t>Disadvantages: can space out your work triangle, corner cabinets can be difficult to access</a:t>
            </a:r>
            <a:endParaRPr lang="en-US" dirty="0"/>
          </a:p>
          <a:p>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12</a:t>
            </a:fld>
            <a:endParaRPr lang="en-US"/>
          </a:p>
        </p:txBody>
      </p:sp>
    </p:spTree>
    <p:extLst>
      <p:ext uri="{BB962C8B-B14F-4D97-AF65-F5344CB8AC3E}">
        <p14:creationId xmlns:p14="http://schemas.microsoft.com/office/powerpoint/2010/main" val="4035111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Pay attention to the counter space in both of</a:t>
            </a:r>
            <a:r>
              <a:rPr lang="en-US" baseline="0" dirty="0"/>
              <a:t> these designs.  The one on the right appears to have more work counter space and could probably work well with more than one cook.  However look at the storage differences.  Which kitchen do you think has more storage?  Why?  Not all u-shaped kitchens are large, some are very small, but would still give more counter </a:t>
            </a:r>
            <a:r>
              <a:rPr lang="en-US" baseline="0" dirty="0" err="1"/>
              <a:t>sapce</a:t>
            </a:r>
            <a:r>
              <a:rPr lang="en-US" baseline="0" dirty="0"/>
              <a:t> than a galley or one wall kitchen.</a:t>
            </a:r>
            <a:endParaRPr lang="en-US" dirty="0"/>
          </a:p>
        </p:txBody>
      </p:sp>
      <p:sp>
        <p:nvSpPr>
          <p:cNvPr id="4" name="Slide Number Placeholder 3"/>
          <p:cNvSpPr>
            <a:spLocks noGrp="1"/>
          </p:cNvSpPr>
          <p:nvPr>
            <p:ph type="sldNum" sz="quarter" idx="10"/>
          </p:nvPr>
        </p:nvSpPr>
        <p:spPr/>
        <p:txBody>
          <a:bodyPr/>
          <a:lstStyle/>
          <a:p>
            <a:fld id="{12A04F25-0FAE-4398-832F-64DA28D0BCA5}" type="slidenum">
              <a:rPr lang="en-US" smtClean="0"/>
              <a:t>13</a:t>
            </a:fld>
            <a:endParaRPr lang="en-US"/>
          </a:p>
        </p:txBody>
      </p:sp>
    </p:spTree>
    <p:extLst>
      <p:ext uri="{BB962C8B-B14F-4D97-AF65-F5344CB8AC3E}">
        <p14:creationId xmlns:p14="http://schemas.microsoft.com/office/powerpoint/2010/main" val="4141289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D68FC90-5383-4135-BA5C-CE45997262D3}" type="slidenum">
              <a:rPr lang="en-US" altLang="en-US" smtClean="0"/>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64135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565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BD55108-FD48-468A-A608-5D82E281AC12}" type="slidenum">
              <a:rPr lang="en-US" altLang="en-US" smtClean="0"/>
              <a:pPr/>
              <a:t>‹#›</a:t>
            </a:fld>
            <a:endParaRPr lang="en-US" altLang="en-US"/>
          </a:p>
        </p:txBody>
      </p:sp>
    </p:spTree>
    <p:extLst>
      <p:ext uri="{BB962C8B-B14F-4D97-AF65-F5344CB8AC3E}">
        <p14:creationId xmlns:p14="http://schemas.microsoft.com/office/powerpoint/2010/main" val="3408189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9030F3B-44F6-46AD-9786-1B20F364CBF2}" type="slidenum">
              <a:rPr lang="en-US" altLang="en-US" smtClean="0"/>
              <a:pPr/>
              <a:t>‹#›</a:t>
            </a:fld>
            <a:endParaRPr lang="en-US" alt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118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Text Placeholder 2"/>
          <p:cNvSpPr>
            <a:spLocks noGrp="1"/>
          </p:cNvSpPr>
          <p:nvPr>
            <p:ph type="body" sz="half" idx="1"/>
          </p:nvPr>
        </p:nvSpPr>
        <p:spPr>
          <a:xfrm>
            <a:off x="838200" y="2362200"/>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2F31072F-4BA9-4AA9-B5F9-4A26080B2D5C}" type="slidenum">
              <a:rPr lang="en-US" altLang="en-US"/>
              <a:pPr/>
              <a:t>‹#›</a:t>
            </a:fld>
            <a:endParaRPr lang="en-US" altLang="en-US"/>
          </a:p>
        </p:txBody>
      </p:sp>
    </p:spTree>
    <p:extLst>
      <p:ext uri="{BB962C8B-B14F-4D97-AF65-F5344CB8AC3E}">
        <p14:creationId xmlns:p14="http://schemas.microsoft.com/office/powerpoint/2010/main" val="3139338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60913" y="2362200"/>
            <a:ext cx="3770312"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8C26ABE9-9C64-48EA-80BA-6CC4CAD42D59}" type="slidenum">
              <a:rPr lang="en-US" altLang="en-US"/>
              <a:pPr/>
              <a:t>‹#›</a:t>
            </a:fld>
            <a:endParaRPr lang="en-US" altLang="en-US"/>
          </a:p>
        </p:txBody>
      </p:sp>
    </p:spTree>
    <p:extLst>
      <p:ext uri="{BB962C8B-B14F-4D97-AF65-F5344CB8AC3E}">
        <p14:creationId xmlns:p14="http://schemas.microsoft.com/office/powerpoint/2010/main" val="260327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27C701F-23F8-44D6-9269-765CAEE6D478}" type="slidenum">
              <a:rPr lang="en-US" altLang="en-US" smtClean="0"/>
              <a:pPr/>
              <a:t>‹#›</a:t>
            </a:fld>
            <a:endParaRPr lang="en-US" altLang="en-US"/>
          </a:p>
        </p:txBody>
      </p:sp>
    </p:spTree>
    <p:extLst>
      <p:ext uri="{BB962C8B-B14F-4D97-AF65-F5344CB8AC3E}">
        <p14:creationId xmlns:p14="http://schemas.microsoft.com/office/powerpoint/2010/main" val="392977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B6FCFB3-BDE2-469B-9BF0-A93137D83778}" type="slidenum">
              <a:rPr lang="en-US" altLang="en-US" smtClean="0"/>
              <a:pPr/>
              <a:t>‹#›</a:t>
            </a:fld>
            <a:endParaRPr lang="en-US" altLang="en-US"/>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641350" ty="-6350" sx="71000" sy="71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1427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9DDC28ED-52E1-45EC-86E7-66145923F3AB}" type="slidenum">
              <a:rPr lang="en-US" altLang="en-US" smtClean="0"/>
              <a:pPr/>
              <a:t>‹#›</a:t>
            </a:fld>
            <a:endParaRPr lang="en-US" altLang="en-US"/>
          </a:p>
        </p:txBody>
      </p:sp>
    </p:spTree>
    <p:extLst>
      <p:ext uri="{BB962C8B-B14F-4D97-AF65-F5344CB8AC3E}">
        <p14:creationId xmlns:p14="http://schemas.microsoft.com/office/powerpoint/2010/main" val="87823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F5FB032C-4B37-48CD-985E-31E7633A777E}" type="slidenum">
              <a:rPr lang="en-US" altLang="en-US" smtClean="0"/>
              <a:pPr/>
              <a:t>‹#›</a:t>
            </a:fld>
            <a:endParaRPr lang="en-US" altLang="en-US"/>
          </a:p>
        </p:txBody>
      </p:sp>
    </p:spTree>
    <p:extLst>
      <p:ext uri="{BB962C8B-B14F-4D97-AF65-F5344CB8AC3E}">
        <p14:creationId xmlns:p14="http://schemas.microsoft.com/office/powerpoint/2010/main" val="1989509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4B0CB6C0-B010-417C-AF70-2068A0B37E7B}" type="slidenum">
              <a:rPr lang="en-US" altLang="en-US" smtClean="0"/>
              <a:pPr/>
              <a:t>‹#›</a:t>
            </a:fld>
            <a:endParaRPr lang="en-US" altLang="en-US"/>
          </a:p>
        </p:txBody>
      </p:sp>
    </p:spTree>
    <p:extLst>
      <p:ext uri="{BB962C8B-B14F-4D97-AF65-F5344CB8AC3E}">
        <p14:creationId xmlns:p14="http://schemas.microsoft.com/office/powerpoint/2010/main" val="359570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633148B9-3F6E-4DF7-A0BC-C9989878962A}" type="slidenum">
              <a:rPr lang="en-US" altLang="en-US" smtClean="0"/>
              <a:pPr/>
              <a:t>‹#›</a:t>
            </a:fld>
            <a:endParaRPr lang="en-US" altLang="en-US"/>
          </a:p>
        </p:txBody>
      </p:sp>
    </p:spTree>
    <p:extLst>
      <p:ext uri="{BB962C8B-B14F-4D97-AF65-F5344CB8AC3E}">
        <p14:creationId xmlns:p14="http://schemas.microsoft.com/office/powerpoint/2010/main" val="3816066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58E10EF-75AE-466A-A639-89C3F2E5D519}" type="slidenum">
              <a:rPr lang="en-US" altLang="en-US" smtClean="0"/>
              <a:pPr/>
              <a:t>‹#›</a:t>
            </a:fld>
            <a:endParaRPr lang="en-US" altLang="en-US"/>
          </a:p>
        </p:txBody>
      </p:sp>
    </p:spTree>
    <p:extLst>
      <p:ext uri="{BB962C8B-B14F-4D97-AF65-F5344CB8AC3E}">
        <p14:creationId xmlns:p14="http://schemas.microsoft.com/office/powerpoint/2010/main" val="22339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1CC35E5-3BA7-4D83-942D-722B15D66AED}" type="slidenum">
              <a:rPr lang="en-US" altLang="en-US" smtClean="0"/>
              <a:pPr/>
              <a:t>‹#›</a:t>
            </a:fld>
            <a:endParaRPr lang="en-US" alt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89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875656A-834E-4A51-A723-E4760DB3B8C4}" type="slidenum">
              <a:rPr lang="en-US" altLang="en-US" smtClean="0"/>
              <a:pPr/>
              <a:t>‹#›</a:t>
            </a:fld>
            <a:endParaRPr lang="en-US" alt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0289718"/>
      </p:ext>
    </p:extLst>
  </p:cSld>
  <p:clrMap bg1="dk1" tx1="lt1" bg2="dk2" tx2="lt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normAutofit/>
          </a:bodyPr>
          <a:lstStyle/>
          <a:p>
            <a:pPr eaLnBrk="1" hangingPunct="1"/>
            <a:r>
              <a:rPr lang="en-US" altLang="en-US" dirty="0"/>
              <a:t>Kitchen Design</a:t>
            </a:r>
          </a:p>
        </p:txBody>
      </p:sp>
      <p:sp>
        <p:nvSpPr>
          <p:cNvPr id="3075" name="Rectangle 3"/>
          <p:cNvSpPr>
            <a:spLocks noGrp="1" noChangeArrowheads="1"/>
          </p:cNvSpPr>
          <p:nvPr>
            <p:ph type="subTitle" idx="1"/>
          </p:nvPr>
        </p:nvSpPr>
        <p:spPr/>
        <p:txBody>
          <a:bodyPr/>
          <a:lstStyle/>
          <a:p>
            <a:pPr eaLnBrk="1" hangingPunct="1"/>
            <a:r>
              <a:rPr lang="en-US" altLang="en-US" dirty="0">
                <a:latin typeface="Comic Sans MS" panose="030F0702030302020204" pitchFamily="66" charset="0"/>
              </a:rPr>
              <a:t>Interior Design I</a:t>
            </a:r>
          </a:p>
          <a:p>
            <a:pPr eaLnBrk="1" hangingPunct="1"/>
            <a:r>
              <a:rPr lang="en-US" altLang="en-US">
                <a:latin typeface="Comic Sans MS" panose="030F0702030302020204" pitchFamily="66" charset="0"/>
              </a:rPr>
              <a:t>Objective 3.03</a:t>
            </a:r>
            <a:endParaRPr lang="en-US" altLang="en-US" dirty="0">
              <a:latin typeface="Comic Sans MS" panose="030F07020303020202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dirty="0">
                <a:latin typeface="+mn-lt"/>
              </a:rPr>
              <a:t>L-Shaped Kitchen</a:t>
            </a:r>
          </a:p>
        </p:txBody>
      </p:sp>
      <p:sp>
        <p:nvSpPr>
          <p:cNvPr id="12291" name="Rectangle 4"/>
          <p:cNvSpPr>
            <a:spLocks noGrp="1" noChangeArrowheads="1"/>
          </p:cNvSpPr>
          <p:nvPr>
            <p:ph type="body" sz="half" idx="2"/>
          </p:nvPr>
        </p:nvSpPr>
        <p:spPr>
          <a:xfrm>
            <a:off x="4756150" y="2330450"/>
            <a:ext cx="3775075" cy="3756025"/>
          </a:xfrm>
        </p:spPr>
        <p:txBody>
          <a:bodyPr/>
          <a:lstStyle/>
          <a:p>
            <a:pPr eaLnBrk="1" hangingPunct="1">
              <a:lnSpc>
                <a:spcPct val="90000"/>
              </a:lnSpc>
            </a:pPr>
            <a:r>
              <a:rPr lang="en-US" altLang="en-US" sz="2400" dirty="0"/>
              <a:t>Appliances and cabinets are arranged along 2 adjoining walls.  Allows an open area that may be used for dining.  </a:t>
            </a:r>
          </a:p>
          <a:p>
            <a:pPr eaLnBrk="1" hangingPunct="1">
              <a:lnSpc>
                <a:spcPct val="90000"/>
              </a:lnSpc>
            </a:pPr>
            <a:r>
              <a:rPr lang="en-US" altLang="en-US" sz="2400" dirty="0"/>
              <a:t>More than 1 person can work in kitchen</a:t>
            </a:r>
          </a:p>
          <a:p>
            <a:pPr eaLnBrk="1" hangingPunct="1">
              <a:lnSpc>
                <a:spcPct val="90000"/>
              </a:lnSpc>
            </a:pPr>
            <a:r>
              <a:rPr lang="en-US" altLang="en-US" sz="2400" dirty="0"/>
              <a:t>Less efficient than other layouts</a:t>
            </a:r>
          </a:p>
          <a:p>
            <a:pPr eaLnBrk="1" hangingPunct="1">
              <a:lnSpc>
                <a:spcPct val="90000"/>
              </a:lnSpc>
            </a:pPr>
            <a:r>
              <a:rPr lang="en-US" altLang="en-US" sz="2400" dirty="0"/>
              <a:t>Uninterrupted work triangle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L-Shaped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eaLnBrk="1" hangingPunct="1"/>
            <a:r>
              <a:rPr lang="en-US" altLang="en-US" dirty="0">
                <a:latin typeface="+mn-lt"/>
              </a:rPr>
              <a:t>U-Shaped Kitchen</a:t>
            </a:r>
          </a:p>
        </p:txBody>
      </p:sp>
      <p:sp>
        <p:nvSpPr>
          <p:cNvPr id="14339" name="Rectangle 3"/>
          <p:cNvSpPr>
            <a:spLocks noGrp="1" noChangeArrowheads="1"/>
          </p:cNvSpPr>
          <p:nvPr>
            <p:ph type="body" sz="half" idx="1"/>
          </p:nvPr>
        </p:nvSpPr>
        <p:spPr>
          <a:xfrm>
            <a:off x="838200" y="2362200"/>
            <a:ext cx="3775075" cy="3724275"/>
          </a:xfrm>
        </p:spPr>
        <p:txBody>
          <a:bodyPr/>
          <a:lstStyle/>
          <a:p>
            <a:pPr eaLnBrk="1" hangingPunct="1">
              <a:lnSpc>
                <a:spcPct val="90000"/>
              </a:lnSpc>
            </a:pPr>
            <a:r>
              <a:rPr lang="en-US" altLang="en-US" sz="2400" dirty="0"/>
              <a:t>Contains appliances and cabinets that are arranged along 3 adjoining walls.</a:t>
            </a:r>
          </a:p>
          <a:p>
            <a:pPr eaLnBrk="1" hangingPunct="1">
              <a:lnSpc>
                <a:spcPct val="90000"/>
              </a:lnSpc>
            </a:pPr>
            <a:r>
              <a:rPr lang="en-US" altLang="en-US" sz="2400" dirty="0"/>
              <a:t>Most efficient work triangle</a:t>
            </a:r>
          </a:p>
          <a:p>
            <a:pPr eaLnBrk="1" hangingPunct="1">
              <a:lnSpc>
                <a:spcPct val="90000"/>
              </a:lnSpc>
            </a:pPr>
            <a:r>
              <a:rPr lang="en-US" altLang="en-US" sz="2400" dirty="0"/>
              <a:t>The most desirable because most have more continuous counter and cabinet space than other layouts.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U-Shaped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altLang="en-US" dirty="0">
                <a:latin typeface="+mn-lt"/>
              </a:rPr>
              <a:t>Island</a:t>
            </a:r>
          </a:p>
        </p:txBody>
      </p:sp>
      <p:sp>
        <p:nvSpPr>
          <p:cNvPr id="16387" name="Rectangle 4"/>
          <p:cNvSpPr>
            <a:spLocks noGrp="1" noChangeArrowheads="1"/>
          </p:cNvSpPr>
          <p:nvPr>
            <p:ph type="body" sz="half" idx="1"/>
          </p:nvPr>
        </p:nvSpPr>
        <p:spPr>
          <a:xfrm>
            <a:off x="838200" y="2362200"/>
            <a:ext cx="3775075" cy="3724275"/>
          </a:xfrm>
        </p:spPr>
        <p:txBody>
          <a:bodyPr/>
          <a:lstStyle/>
          <a:p>
            <a:pPr eaLnBrk="1" hangingPunct="1"/>
            <a:r>
              <a:rPr lang="en-US" altLang="en-US" sz="2400" dirty="0"/>
              <a:t>A freestanding storage and countertop unit added to a kitchen </a:t>
            </a:r>
          </a:p>
          <a:p>
            <a:pPr eaLnBrk="1" hangingPunct="1"/>
            <a:r>
              <a:rPr lang="en-US" altLang="en-US" sz="2400" dirty="0"/>
              <a:t>Island can include chairs for eat in area</a:t>
            </a:r>
          </a:p>
          <a:p>
            <a:pPr eaLnBrk="1" hangingPunct="1"/>
            <a:r>
              <a:rPr lang="en-US" altLang="en-US" sz="2400" dirty="0"/>
              <a:t>Best used in a one-wall or l-shape kitchen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Island</a:t>
            </a:r>
          </a:p>
        </p:txBody>
      </p:sp>
      <p:sp>
        <p:nvSpPr>
          <p:cNvPr id="4" name="Content Placeholder 3">
            <a:extLst>
              <a:ext uri="{FF2B5EF4-FFF2-40B4-BE49-F238E27FC236}">
                <a16:creationId xmlns:a16="http://schemas.microsoft.com/office/drawing/2014/main" id="{B00AC094-3809-4B3D-810E-63DBA35B1BAD}"/>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175649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dirty="0">
                <a:latin typeface="+mn-lt"/>
              </a:rPr>
              <a:t>Peninsula</a:t>
            </a:r>
          </a:p>
        </p:txBody>
      </p:sp>
      <p:sp>
        <p:nvSpPr>
          <p:cNvPr id="17411" name="Rectangle 3"/>
          <p:cNvSpPr>
            <a:spLocks noGrp="1" noChangeArrowheads="1"/>
          </p:cNvSpPr>
          <p:nvPr>
            <p:ph type="body" sz="half" idx="2"/>
          </p:nvPr>
        </p:nvSpPr>
        <p:spPr>
          <a:xfrm>
            <a:off x="4756355" y="2104103"/>
            <a:ext cx="3770313" cy="3724275"/>
          </a:xfrm>
        </p:spPr>
        <p:txBody>
          <a:bodyPr/>
          <a:lstStyle/>
          <a:p>
            <a:pPr eaLnBrk="1" hangingPunct="1"/>
            <a:r>
              <a:rPr lang="en-US" altLang="en-US" sz="2400" dirty="0"/>
              <a:t>A kitchen countertop that is attached at only one end to a wall.</a:t>
            </a:r>
          </a:p>
          <a:p>
            <a:pPr eaLnBrk="1" hangingPunct="1"/>
            <a:r>
              <a:rPr lang="en-US" altLang="en-US" sz="2400" dirty="0"/>
              <a:t>Usually cabinets beneath countertop</a:t>
            </a:r>
          </a:p>
          <a:p>
            <a:pPr eaLnBrk="1" hangingPunct="1"/>
            <a:r>
              <a:rPr lang="en-US" altLang="en-US" sz="2400" dirty="0"/>
              <a:t>Often serves as an eating area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Peninsula </a:t>
            </a:r>
          </a:p>
        </p:txBody>
      </p:sp>
      <p:sp>
        <p:nvSpPr>
          <p:cNvPr id="4" name="Content Placeholder 3">
            <a:extLst>
              <a:ext uri="{FF2B5EF4-FFF2-40B4-BE49-F238E27FC236}">
                <a16:creationId xmlns:a16="http://schemas.microsoft.com/office/drawing/2014/main" id="{68811FF0-9669-4688-A000-905FBBBAB6A5}"/>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1277371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6719" y="2967335"/>
            <a:ext cx="6750566" cy="1569660"/>
          </a:xfrm>
          <a:prstGeom prst="rect">
            <a:avLst/>
          </a:prstGeom>
          <a:noFill/>
        </p:spPr>
        <p:txBody>
          <a:bodyPr wrap="non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US" sz="9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charset="0"/>
                <a:cs typeface="Arial" charset="0"/>
              </a:rPr>
              <a:t>Appliances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altLang="en-US" dirty="0"/>
              <a:t>Kitchen Sinks	</a:t>
            </a:r>
          </a:p>
        </p:txBody>
      </p:sp>
      <p:sp>
        <p:nvSpPr>
          <p:cNvPr id="20483" name="Rectangle 3"/>
          <p:cNvSpPr>
            <a:spLocks noGrp="1" noChangeArrowheads="1"/>
          </p:cNvSpPr>
          <p:nvPr>
            <p:ph idx="1"/>
          </p:nvPr>
        </p:nvSpPr>
        <p:spPr/>
        <p:txBody>
          <a:bodyPr/>
          <a:lstStyle/>
          <a:p>
            <a:pPr eaLnBrk="1" hangingPunct="1"/>
            <a:r>
              <a:rPr lang="en-US" altLang="en-US" dirty="0"/>
              <a:t>Styles and colors to suit every style</a:t>
            </a:r>
          </a:p>
          <a:p>
            <a:pPr eaLnBrk="1" hangingPunct="1"/>
            <a:r>
              <a:rPr lang="en-US" altLang="en-US" dirty="0"/>
              <a:t>Can be round, square, oval: deep or shallow</a:t>
            </a:r>
          </a:p>
          <a:p>
            <a:pPr eaLnBrk="1" hangingPunct="1"/>
            <a:r>
              <a:rPr lang="en-US" altLang="en-US" dirty="0"/>
              <a:t>Can have single, double, triple bowls</a:t>
            </a:r>
          </a:p>
          <a:p>
            <a:pPr eaLnBrk="1" hangingPunct="1"/>
            <a:r>
              <a:rPr lang="en-US" altLang="en-US" dirty="0"/>
              <a:t>Can be made of porcelain, stainless steel, acrylic  </a:t>
            </a:r>
          </a:p>
          <a:p>
            <a:pPr eaLnBrk="1" hangingPunct="1"/>
            <a:endParaRPr lang="en-US" altLang="en-US" dirty="0"/>
          </a:p>
        </p:txBody>
      </p:sp>
      <p:sp>
        <p:nvSpPr>
          <p:cNvPr id="20484" name="AutoShape 5" descr="data:image/jpg;base64,/9j/4AAQSkZJRgABAQAAAQABAAD/2wCEAAkGBhQSDxUUExQSDw8QFA8QDxAQDxUPDw8RFBQVFBQSEhIXHCYeFxokGRQUHy8gIycpLCwsFR4xNTEqNSYrLCkBCQoKDQwOFA8PFCkYFBgpKSkpKSkpKSkpKTIpKSkpKSkpKSkpKSkpKSkpKSkpKSkpKSkpKSkpKSkpKSkpKSkpKf/AABEIAOEA4QMBIgACEQEDEQH/xAAcAAABBQEBAQAAAAAAAAAAAAAAAQIDBAUHBgj/xABJEAACAQICAwwGBQoGAgMAAAABAgADEQQSBSExBhMUIkFRUmFxkZLRBzJTgZOxcqHB0uEVIzNCVGKUssLwFiSCg6LxNENjo+L/xAAXAQEBAQEAAAAAAAAAAAAAAAAAAQID/8QAGxEBAQEBAQEBAQAAAAAAAAAAABEBEgIxIUH/2gAMAwEAAhEDEQA/AOHwhACAoiiEBDJ0IQgEcojY8QFWPjFj4TSiEBCEEDCBhTDCBi2hQIsAIQhDGmOJiQoEMsUCBgNMSKYkBsIQgEDCBgJCEIDMsLSbeooowVEFjsknWlHbzLEqtlihJZ3mG8xCq2SOCyfeYb3EKiCxRJlox60Igr5YoWWhh4vB4iKuWGSXODw4NEKpb3DJLvBoow0FUgkCkvcFhwSIVR3uJvc0OCxOCxCqG9xGWaHBInBIhWaViZZfbCyE0Ii1VtDLLG8RRQiFVssMssGjDeYhVbJCWd5hEKtcHj1w0tqkkVIZVVw0eMNLipHqkuFUhhYvBJeCRcsqVnNhpFweajU5HvUKp08PLKYST06UuUqcCiuCjxgppLSj96lgyuBRRgpp73IMZmC/m1z1GIVFtfWeX3SQU+BQ4HPSbltxNStVKYqtUwrhUyWAqB6jEkre4VdWU5bXOab2kfRhXpi9J0xI5su9VfCTlb3EdkDnwwUcMHNJqBBIIsQSCCLEEbQRyGJvU1jLO4JDgc0CkTJAz+CdUacKJolIxkgZVShKj0Jr1UlR0k1cURQki4eWAklVJFUjhozg00ckaUhKocGhL2WEFQqJKsiWSrKJAJYwWEeo2WmjVXP6qKXa3PYcnXIBOy+j/Rq0cDTIFnrKKtRv1mzbATzAAC0lhmVzdtx+MGs4asOT1fxkNXc5iV24ev8ACY/ITuqiSrJW+ccAOhK/sK/8PU8pGdDV/YV/4ep92fQ4vznvmdpFm5z3xTfGOF09EVvY1/gVPuy7S0JiP2fEfAqeU6/h1ueXvnosJSAGwdwjfSZ5cFXQWJ/ZsT/D1PKP/ImI/ZsR76Dj7J3PSlcogtqzMFJ2WFidXdHcVVva99gGsn3mOl5cJGh6/wCz4j4L+Uu6CQU67JWVqblbhXXLVABu5F9ajKGv2iew3XaJ0piA2916GGw4BtSo1qlGoyjbvlbIL6r7CBPLYLci9Ci9RLrTaytiaiAVKq67kC+Y8b9bULc95qsSLuXhDNVJqUFetScIF1a7MFuTY8Xllv8ALmkUzItGtUUM606go3OW/Fs1tYAtaQaLxjvQzMcw4TSUktd/UYAkBQOQD3zptA8Rbixyrq90zutZ+uJtufxbEk4bEEkkk70RcnaTAblsWdmFxB/2/wAZ3AWjmprbkFtdxqIjrV5xw7/CWM/Za/gHnD/B+N/Za/hUf1TuNPWAecA7JLlEnenGOEf4Mxv7LW7l+9GtuMxv7LW/4fenebQtHenGPnytuOxg24aqPB96RLuKxh/9Dj6TKPtnctLKLfhMJjHRy5W24TGAXFLN1LVRm9yg65ilCDYgggkEEWII1EEGd2wq6/7M576VcAExiVALGvTu/JmdDlJPXbLLmpufjxhEbaPjTNMGwhCBWtJFjI8QtTItzYbTYDtOqfQGAw+90kQbERE8K2nEdzGF33GUU5N8UnsBBnbNI6SShSao+xbBR02OxR/ey8zrfnFxqgUXJAA1kk2AlGpunoL+szfRpsfsnl6Gk3rkmo1+ig1Io6gNp6zIMQLTFbevXdfh/wD5PhGQYvdFQfZvl+umZ4xdslzRR6Wjp2mp/Wt1IZrUd2dADXvnupfjPAM5H4mMNTXJR0Wpp6jihvKb7na+QinbIQCcxN9QHXLmCwLU6SK7tWdVAarUsGbnJtYDsEzdxWASnQ3y4Z6gGsa7DoiUt1u6A66VM7f0rA8nQB+fdzzSKG6fG4jEsKWCq0qYDXdnKZ6pGwBKllK3tz3nn9NYTTFOkxxGIIogMXO90rWUEm+XqB7pECQwsSNY5dU1cVuhbEYWph2P5ymrOCR+ko5StRL84DX90VNx5HReLxLD8xWClnyllooc1ULmtY8tgTPY0tGaatmfGBF1a3pUQNfbMncToxKYUM4yivisY9xZlXeQgJ17AjMbnpiaOP082LqXOqiD+bp8lhqDEc9pdTzj0OFx9VVAq16L1BqZqbPYnrVQQD75NWxgqFQ9YhFa7qge9QWICksTxddzqmUBqELzNaj1I0/R6R8JjhuhpdI+Ezyka1+S1+uRXrv8SUec+Exj7pqPOe4+U8pEeFjax2m6T7GAHWG8pn1MZTv666+XXb3kjV75l1ElLSDWH28stSPZ4NL6/wDo++eU9LmDvh6FToO6E9Trf5rF0Fuh3hwlTVRbVm5KZOw25puekHB77o2r+4Uqj/SfxlzU344mIhhAzo4mwhCBXEkEjEcDCvY+jTD5sbm6CE9//U9F6R8dd6NLkRTXYchZyVX/AIq3fKHoqw199fluqDuv9si3Vk1cbWI9VWFJeymoT+YNMa35+Lug6vqnn1GXdICxmZoNbUtfI2qaGLJZvcJltnA67SdVjXwDE31D3yZcI1tg8REgiZJDvUucEbmHi/CNOCbq8X4QGYHEPT9RmUEglQxCkXF1tfYRfviu2vt1xy4NhyDxfhBsI3MO8+UorL63vkNMWx1MdLMvuZWU/UZYfCsCDa2sRadL/M0mPITf3gxhrRxejnw+FxYemKeZKa0yFU50aqmY74ovsy6mOq1pmaGFwPdPbbu//HKgamR9YJBHHpcW2wjWPDPHYClZR2RqY2amIA1SI4mVEpMddr9pjxRbmHeZFTb/ABRiJFvB5h3mG8HmHeYE3CYhxEhNE8w7zGNSbmH1wJt/Ez8U9yOrXJWwzW5L9RlWohG3l1QMzSusAdK5M6LoutwnRWuxL0Cj9bIChv13T654DHYXORbkFp7H0eVLUalI/qVMw+jVUf1K0uDj1RLEjmJHdqjWmhugw294usvNUb69f2zNJnRx0QiXhKiEGKsaI6FdW9GNIJhM52F3c/RUG/1CRUqgygnLmbjNxQeM3GP1ky/oalvWitW00WA+lUsv9UxDgmE5a6/xYz3a11C7dQtrnpcBg+LfJRP75U/XrtPJYHDEvPXpopt7Fj2gk2hVevVphtdRB1CibCNGLo+1T4RklXQbttt3yGnuXIN3PFuAEp8Z3J2KL7IEgxNLkqoeykTF4RS9qg7aRHzmbjMU9O60ytBRvg/NLnZjT1uN/bUSLjUt9thslTA6ZqVRcuaiMxQLiUAVmBsQKlgRs22t8pUxuNXpW/Sp8P8ACVauNoctce5D5RMRueaoL0zlI4r0qh41NtRtmG0a7iUF3H176wvjkVrJhAUzLUV15yL2/GZSqN/Wxvxk95vY/OWaO56pTBLcUcwN7zPRf81S5s6fzCB7vdhTBwpJ5Gpj3M6X/lE8vomkC3rC/KCMwI7J6jdmL4Kp20reMTx+h8MSRz2EaPVrUAG2mOfLQUyI41Okv8OvlGjBPyC8Dopm5AOuQHDk6a/w6+UccWoF72HPwZfuyvjaqYZVO1nuKYBG+VSDYm7akW+q529d7TMwm6nfGIFKqCrimRvjZ2YkABRlsdoOuwtrvA2kxqnZUX4C+UZUx4UXz6uqinlG0FFRbjYWCZsoV0qezrJyHZYjUbjbcE1cToeoeUd8B64lK5KioM/M1MKfdqEyNLaPsOMxY8gtslunuZa97gdYOsdkm0ro3Ku0mw2k3vKPOUEUD1jNvcliFXFZQ1w9Mi3WhDD6s3fPOjAm5HXNDQWBNPFUnvqz5T2OCvzIkHnfSPhcmkX/AHwrzy5nv/S3hLVaVTpKVJtyzn950xx36IQhNIgEkpJmYDpFR3m0ivNLc7Qz4uivPUU92v7JGnYMRTy4VF66C+EFz/LMyuk1dKH9GP3qjeFQo/nmViGnN1LonC3cds9qi2UTyugwc4nqyZQCUtKswVit8y0MSyW2h+Ktx1gE98uXiVaRYAiwdCSub1WBFmRuoj7DySQeY0BotRhiHPGAFcHfw60HWoxRlZRdSFIBXq65Djtz6UqByNnXezkYoHemq5mKKWI4rFzc2zWIHNbWq0SisoLKjgje6wZhTFrBabrdcl9ZG07DGVKLVQqBM1NPVDi1EWPFZmZQSQLjiDX1QJdBZrLmvmFDCCpf2lqm3rtl7xNe0iwmFFNbXzMxzO51F2Oom3INQAHIAI9jEFfSC8Q++eNpp/mKfVUX5ieyxWtZ5erhyKyfTX+YSj1O6wXwj9tP+cTz+g6PGnod02vCv20/51mTodxeBvKI7Lfujc0VTJB5fSeGL4u7WNJsNRWmrBWRtqVFOYg3BYni67hZaw2haVJ3AY1KwR6hz5swfIaWdOQNluo1Egcs1sThb6wMwBLABslWmxFi9FzqBPKDq5RaVah42Yb+rWy/+HUqNa6kC4uh2EG9wcx2WBk1axNGYPeGxgGqjvJqhbuSj5roGzi5a+fXyz1jp380zMHo0mylDRw6srlHfPXxDqbpvpBIWmp1hbkmwvbXfVdoxEQSU9M0bpL8hxa3SaHiTSs0nK2W/R43hN/sk2LpgNqjlS47ZkVvSlQz4NHH6jg+4zkt52fdJQ33RR5TvSkdoUeU4uTN5rnuFvFjITVRFPS+j2hnx6HkRWY/L7Z5i8936LMPepWfohVHzPzEhj3OkWu6dSMfE/8A+Zm1ll/HN+d7KdP6y5+2Uam0TLq19B0tc3C0yNECaTHXAfeODyOECdasRqkhvC8CTNGExI1jAZXbizBveun01+Ym3XPFmJSNsRT+mvzgel06t8NU7PkRMTRCzf0y4NCpa/qnb2iYGizskwb14XiAxbyhQ0dvkZeITAeWjC0SBgITEqi6wiMdRgeY0ilm98bRMn0muuV6JmdGph1zYTLt1VF7mb7LTh1enldl6LMvcSPKdx0Y35sjmqN9YU/bOObqMNveMrL++SP9QBm/LHtmxZHeErmhzTqPoww+XCu3Tdu4G39M5Zedk3C0Muj6XOwzH36/tkb8/V/HL+cPWlM+6zD5iUi2ubWOwpZQV1ul7DpqdZXtvrExDrb+9XbI6N/RWyXiZR0X6stXgS3heMEW8sDrxbxt4XkClo0mLliFIENf1Zl4OlmxKDmJPdr8ppYw2HWdgHrHsEm0bo/e7s36RuTblXkW/PzwLmKQtTdRtZWAvsvbV9dp57Rp2cnPPRTPxGAIfOoup1uoGtT0hzj5QLqmKZHTe4FtfZHZoCxDDNEvAIEwzRpgEcDGFoK0DD0ouuUaR1d80NKiZ2GpM5yprblJ9VRztA19Dfo2PSqNbryqgP13HunMfSRh8uNzdNAe4/iJ1ihQFOmqC9lFrnaSTdmPWSSffOcelWlxqLc4Yf33SYz6eDzQjbwmmUBnUtw+6mmcMlM3L0hZlUXaw2MF2kbJyq8cjkG+wjYRqI7CJTNjvq6epW9Zvg1PKJW0lhqnrG56W91VfxBQZw1dKVfa1fiv96O/K1b2tX4recka6dwpaUoLqFWoOrKx+aSQaYo+0c/6H+5OGflWt7Wr8VvOJ+U6vtavxX84hXd10xS6TnsD/djxpaj0qg9z/dnBvylV9pV+K3nD8oVPaVfiv5yROneKmkqVtVWqD9FvuSsNMKP/AGMe0MP6ZxD8oVPaVPiv5xRj6nTqfFbziHTulPTlLlZvdvnlLA0zh+m//wBg+QE4Jw+p7Sp8RvOOGOqe0qfEbziHTvdLTNAeq1jzim5Y9rEXMkGm6XSPgbynARjX6b+NvOLwx+m/jbzjlenfxpqlzt4G8o5dLU+c+BvKfPvC36T+NvOLwpuk/jbziJ0+gX0jSO3WefI4PeBDhVPnbvefP/CW6T+NvOIa7dJvGfOah0+guEU+c+J4cJp858T+c+ezXbpN4m84m+nnbxGSHT6F4TS5/wDk/nIa2JX9Vrf62v8AOfP5qHnPeY3fDznvMQ6d5zD2jD/cYSVGQbajn/dcD5zgGY8/1mNLH+zEOnfa1Ki2tuP9KrUP1Foi4umgsoCgciiwnAc0CYh07xW0woFzqAvtZVHeTqnKt2u6QYqqoUDJTuNRzC/by8uueZPZC8ZibtOvCMzQhlVvDNI80A0rSYNHAyANHBoEwMcDIc0UNAmzRM0jzRQ0CQGOvIc0UNAmBjg0gzR2aESho7NIbxQ0CYNFvIc0XNAmBhmkd4maBJmiZoy8LwH3heMgYDjG5o28QtAcTG3jQYhaA4mNLRuaIYDs8JHCBUvDNGFomaRUoaPDSG8FMosXihpCGjrwJs0M0ivFBgSZooaR3igwJAY4SMGOECQGLeR3iiEPzR0jvFvAkDQzxkWAoaOzRkLwH5ohaJEvAW8QmBMaYClo0mF40wFvGlokSDDrwjYQrPiwhaZCqY4RoEklwKI5Y0RwlDoqxIQHQES8WA4R0YsfAcIsRYsGiOEbaOEIdCJFgEIQgF4QhAI0xTEgNjWjjGGARIQgEIf3shBEFTlkJhCZUojxFhLgdHpCEofyRIQgNMVYQgPbZGrsiwgOEUQhBpwiwhCFEFhCAsBCEAMIQgNaJyRYQGxhhCAkUQhC4twhCB//2Q=="/>
          <p:cNvSpPr>
            <a:spLocks noChangeAspect="1" noChangeArrowheads="1"/>
          </p:cNvSpPr>
          <p:nvPr/>
        </p:nvSpPr>
        <p:spPr bwMode="auto">
          <a:xfrm>
            <a:off x="85725" y="-10287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20485" name="AutoShape 7" descr="data:image/jpg;base64,/9j/4AAQSkZJRgABAQAAAQABAAD/2wCEAAkGBhQSDxUUExQSDw8QFA8QDxAQDxUPDw8RFBQVFBQSEhIXHCYeFxokGRQUHy8gIycpLCwsFR4xNTEqNSYrLCkBCQoKDQwOFA8PFCkYFBgpKSkpKSkpKSkpKTIpKSkpKSkpKSkpKSkpKSkpKSkpKSkpKSkpKSkpKSkpKSkpKSkpKf/AABEIAOEA4QMBIgACEQEDEQH/xAAcAAABBQEBAQAAAAAAAAAAAAAAAQIDBAUHBgj/xABJEAACAQICAwwGBQoGAgMAAAABAgADEQQSBSExBhMUIkFRUmFxkZLRBzJTgZOxcqHB0uEVIzNCVGKUssLwFiSCg6LxNENjo+L/xAAXAQEBAQEAAAAAAAAAAAAAAAAAAQID/8QAGxEBAQEBAQEBAQAAAAAAAAAAABEBEgIxIUH/2gAMAwEAAhEDEQA/AOHwhACAoiiEBDJ0IQgEcojY8QFWPjFj4TSiEBCEEDCBhTDCBi2hQIsAIQhDGmOJiQoEMsUCBgNMSKYkBsIQgEDCBgJCEIDMsLSbeooowVEFjsknWlHbzLEqtlihJZ3mG8xCq2SOCyfeYb3EKiCxRJlox60Igr5YoWWhh4vB4iKuWGSXODw4NEKpb3DJLvBoow0FUgkCkvcFhwSIVR3uJvc0OCxOCxCqG9xGWaHBInBIhWaViZZfbCyE0Ii1VtDLLG8RRQiFVssMssGjDeYhVbJCWd5hEKtcHj1w0tqkkVIZVVw0eMNLipHqkuFUhhYvBJeCRcsqVnNhpFweajU5HvUKp08PLKYST06UuUqcCiuCjxgppLSj96lgyuBRRgpp73IMZmC/m1z1GIVFtfWeX3SQU+BQ4HPSbltxNStVKYqtUwrhUyWAqB6jEkre4VdWU5bXOab2kfRhXpi9J0xI5su9VfCTlb3EdkDnwwUcMHNJqBBIIsQSCCLEEbQRyGJvU1jLO4JDgc0CkTJAz+CdUacKJolIxkgZVShKj0Jr1UlR0k1cURQki4eWAklVJFUjhozg00ckaUhKocGhL2WEFQqJKsiWSrKJAJYwWEeo2WmjVXP6qKXa3PYcnXIBOy+j/Rq0cDTIFnrKKtRv1mzbATzAAC0lhmVzdtx+MGs4asOT1fxkNXc5iV24ev8ACY/ITuqiSrJW+ccAOhK/sK/8PU8pGdDV/YV/4ep92fQ4vznvmdpFm5z3xTfGOF09EVvY1/gVPuy7S0JiP2fEfAqeU6/h1ueXvnosJSAGwdwjfSZ5cFXQWJ/ZsT/D1PKP/ImI/ZsR76Dj7J3PSlcogtqzMFJ2WFidXdHcVVva99gGsn3mOl5cJGh6/wCz4j4L+Uu6CQU67JWVqblbhXXLVABu5F9ajKGv2iew3XaJ0piA2916GGw4BtSo1qlGoyjbvlbIL6r7CBPLYLci9Ci9RLrTaytiaiAVKq67kC+Y8b9bULc95qsSLuXhDNVJqUFetScIF1a7MFuTY8Xllv8ALmkUzItGtUUM606go3OW/Fs1tYAtaQaLxjvQzMcw4TSUktd/UYAkBQOQD3zptA8Rbixyrq90zutZ+uJtufxbEk4bEEkkk70RcnaTAblsWdmFxB/2/wAZ3AWjmprbkFtdxqIjrV5xw7/CWM/Za/gHnD/B+N/Za/hUf1TuNPWAecA7JLlEnenGOEf4Mxv7LW7l+9GtuMxv7LW/4fenebQtHenGPnytuOxg24aqPB96RLuKxh/9Dj6TKPtnctLKLfhMJjHRy5W24TGAXFLN1LVRm9yg65ilCDYgggkEEWII1EEGd2wq6/7M576VcAExiVALGvTu/JmdDlJPXbLLmpufjxhEbaPjTNMGwhCBWtJFjI8QtTItzYbTYDtOqfQGAw+90kQbERE8K2nEdzGF33GUU5N8UnsBBnbNI6SShSao+xbBR02OxR/ey8zrfnFxqgUXJAA1kk2AlGpunoL+szfRpsfsnl6Gk3rkmo1+ig1Io6gNp6zIMQLTFbevXdfh/wD5PhGQYvdFQfZvl+umZ4xdslzRR6Wjp2mp/Wt1IZrUd2dADXvnupfjPAM5H4mMNTXJR0Wpp6jihvKb7na+QinbIQCcxN9QHXLmCwLU6SK7tWdVAarUsGbnJtYDsEzdxWASnQ3y4Z6gGsa7DoiUt1u6A66VM7f0rA8nQB+fdzzSKG6fG4jEsKWCq0qYDXdnKZ6pGwBKllK3tz3nn9NYTTFOkxxGIIogMXO90rWUEm+XqB7pECQwsSNY5dU1cVuhbEYWph2P5ymrOCR+ko5StRL84DX90VNx5HReLxLD8xWClnyllooc1ULmtY8tgTPY0tGaatmfGBF1a3pUQNfbMncToxKYUM4yivisY9xZlXeQgJ17AjMbnpiaOP082LqXOqiD+bp8lhqDEc9pdTzj0OFx9VVAq16L1BqZqbPYnrVQQD75NWxgqFQ9YhFa7qge9QWICksTxddzqmUBqELzNaj1I0/R6R8JjhuhpdI+Ezyka1+S1+uRXrv8SUec+Exj7pqPOe4+U8pEeFjax2m6T7GAHWG8pn1MZTv666+XXb3kjV75l1ElLSDWH28stSPZ4NL6/wDo++eU9LmDvh6FToO6E9Trf5rF0Fuh3hwlTVRbVm5KZOw25puekHB77o2r+4Uqj/SfxlzU344mIhhAzo4mwhCBXEkEjEcDCvY+jTD5sbm6CE9//U9F6R8dd6NLkRTXYchZyVX/AIq3fKHoqw199fluqDuv9si3Vk1cbWI9VWFJeymoT+YNMa35+Lug6vqnn1GXdICxmZoNbUtfI2qaGLJZvcJltnA67SdVjXwDE31D3yZcI1tg8REgiZJDvUucEbmHi/CNOCbq8X4QGYHEPT9RmUEglQxCkXF1tfYRfviu2vt1xy4NhyDxfhBsI3MO8+UorL63vkNMWx1MdLMvuZWU/UZYfCsCDa2sRadL/M0mPITf3gxhrRxejnw+FxYemKeZKa0yFU50aqmY74ovsy6mOq1pmaGFwPdPbbu//HKgamR9YJBHHpcW2wjWPDPHYClZR2RqY2amIA1SI4mVEpMddr9pjxRbmHeZFTb/ABRiJFvB5h3mG8HmHeYE3CYhxEhNE8w7zGNSbmH1wJt/Ez8U9yOrXJWwzW5L9RlWohG3l1QMzSusAdK5M6LoutwnRWuxL0Cj9bIChv13T654DHYXORbkFp7H0eVLUalI/qVMw+jVUf1K0uDj1RLEjmJHdqjWmhugw294usvNUb69f2zNJnRx0QiXhKiEGKsaI6FdW9GNIJhM52F3c/RUG/1CRUqgygnLmbjNxQeM3GP1ky/oalvWitW00WA+lUsv9UxDgmE5a6/xYz3a11C7dQtrnpcBg+LfJRP75U/XrtPJYHDEvPXpopt7Fj2gk2hVevVphtdRB1CibCNGLo+1T4RklXQbttt3yGnuXIN3PFuAEp8Z3J2KL7IEgxNLkqoeykTF4RS9qg7aRHzmbjMU9O60ytBRvg/NLnZjT1uN/bUSLjUt9thslTA6ZqVRcuaiMxQLiUAVmBsQKlgRs22t8pUxuNXpW/Sp8P8ACVauNoctce5D5RMRueaoL0zlI4r0qh41NtRtmG0a7iUF3H176wvjkVrJhAUzLUV15yL2/GZSqN/Wxvxk95vY/OWaO56pTBLcUcwN7zPRf81S5s6fzCB7vdhTBwpJ5Gpj3M6X/lE8vomkC3rC/KCMwI7J6jdmL4Kp20reMTx+h8MSRz2EaPVrUAG2mOfLQUyI41Okv8OvlGjBPyC8Dopm5AOuQHDk6a/w6+UccWoF72HPwZfuyvjaqYZVO1nuKYBG+VSDYm7akW+q529d7TMwm6nfGIFKqCrimRvjZ2YkABRlsdoOuwtrvA2kxqnZUX4C+UZUx4UXz6uqinlG0FFRbjYWCZsoV0qezrJyHZYjUbjbcE1cToeoeUd8B64lK5KioM/M1MKfdqEyNLaPsOMxY8gtslunuZa97gdYOsdkm0ro3Ku0mw2k3vKPOUEUD1jNvcliFXFZQ1w9Mi3WhDD6s3fPOjAm5HXNDQWBNPFUnvqz5T2OCvzIkHnfSPhcmkX/AHwrzy5nv/S3hLVaVTpKVJtyzn950xx36IQhNIgEkpJmYDpFR3m0ivNLc7Qz4uivPUU92v7JGnYMRTy4VF66C+EFz/LMyuk1dKH9GP3qjeFQo/nmViGnN1LonC3cds9qi2UTyugwc4nqyZQCUtKswVit8y0MSyW2h+Ktx1gE98uXiVaRYAiwdCSub1WBFmRuoj7DySQeY0BotRhiHPGAFcHfw60HWoxRlZRdSFIBXq65Djtz6UqByNnXezkYoHemq5mKKWI4rFzc2zWIHNbWq0SisoLKjgje6wZhTFrBabrdcl9ZG07DGVKLVQqBM1NPVDi1EWPFZmZQSQLjiDX1QJdBZrLmvmFDCCpf2lqm3rtl7xNe0iwmFFNbXzMxzO51F2Oom3INQAHIAI9jEFfSC8Q++eNpp/mKfVUX5ieyxWtZ5erhyKyfTX+YSj1O6wXwj9tP+cTz+g6PGnod02vCv20/51mTodxeBvKI7Lfujc0VTJB5fSeGL4u7WNJsNRWmrBWRtqVFOYg3BYni67hZaw2haVJ3AY1KwR6hz5swfIaWdOQNluo1Egcs1sThb6wMwBLABslWmxFi9FzqBPKDq5RaVah42Yb+rWy/+HUqNa6kC4uh2EG9wcx2WBk1axNGYPeGxgGqjvJqhbuSj5roGzi5a+fXyz1jp380zMHo0mylDRw6srlHfPXxDqbpvpBIWmp1hbkmwvbXfVdoxEQSU9M0bpL8hxa3SaHiTSs0nK2W/R43hN/sk2LpgNqjlS47ZkVvSlQz4NHH6jg+4zkt52fdJQ33RR5TvSkdoUeU4uTN5rnuFvFjITVRFPS+j2hnx6HkRWY/L7Z5i8936LMPepWfohVHzPzEhj3OkWu6dSMfE/8A+Zm1ll/HN+d7KdP6y5+2Uam0TLq19B0tc3C0yNECaTHXAfeODyOECdasRqkhvC8CTNGExI1jAZXbizBveun01+Ym3XPFmJSNsRT+mvzgel06t8NU7PkRMTRCzf0y4NCpa/qnb2iYGizskwb14XiAxbyhQ0dvkZeITAeWjC0SBgITEqi6wiMdRgeY0ilm98bRMn0muuV6JmdGph1zYTLt1VF7mb7LTh1enldl6LMvcSPKdx0Y35sjmqN9YU/bOObqMNveMrL++SP9QBm/LHtmxZHeErmhzTqPoww+XCu3Tdu4G39M5Zedk3C0Muj6XOwzH36/tkb8/V/HL+cPWlM+6zD5iUi2ubWOwpZQV1ul7DpqdZXtvrExDrb+9XbI6N/RWyXiZR0X6stXgS3heMEW8sDrxbxt4XkClo0mLliFIENf1Zl4OlmxKDmJPdr8ppYw2HWdgHrHsEm0bo/e7s36RuTblXkW/PzwLmKQtTdRtZWAvsvbV9dp57Rp2cnPPRTPxGAIfOoup1uoGtT0hzj5QLqmKZHTe4FtfZHZoCxDDNEvAIEwzRpgEcDGFoK0DD0ouuUaR1d80NKiZ2GpM5yprblJ9VRztA19Dfo2PSqNbryqgP13HunMfSRh8uNzdNAe4/iJ1ihQFOmqC9lFrnaSTdmPWSSffOcelWlxqLc4Yf33SYz6eDzQjbwmmUBnUtw+6mmcMlM3L0hZlUXaw2MF2kbJyq8cjkG+wjYRqI7CJTNjvq6epW9Zvg1PKJW0lhqnrG56W91VfxBQZw1dKVfa1fiv96O/K1b2tX4recka6dwpaUoLqFWoOrKx+aSQaYo+0c/6H+5OGflWt7Wr8VvOJ+U6vtavxX84hXd10xS6TnsD/djxpaj0qg9z/dnBvylV9pV+K3nD8oVPaVfiv5yROneKmkqVtVWqD9FvuSsNMKP/AGMe0MP6ZxD8oVPaVPiv5xRj6nTqfFbziHTulPTlLlZvdvnlLA0zh+m//wBg+QE4Jw+p7Sp8RvOOGOqe0qfEbziHTvdLTNAeq1jzim5Y9rEXMkGm6XSPgbynARjX6b+NvOLwx+m/jbzjlenfxpqlzt4G8o5dLU+c+BvKfPvC36T+NvOLwpuk/jbziJ0+gX0jSO3WefI4PeBDhVPnbvefP/CW6T+NvOIa7dJvGfOah0+guEU+c+J4cJp858T+c+ezXbpN4m84m+nnbxGSHT6F4TS5/wDk/nIa2JX9Vrf62v8AOfP5qHnPeY3fDznvMQ6d5zD2jD/cYSVGQbajn/dcD5zgGY8/1mNLH+zEOnfa1Ki2tuP9KrUP1Foi4umgsoCgciiwnAc0CYh07xW0woFzqAvtZVHeTqnKt2u6QYqqoUDJTuNRzC/by8uueZPZC8ZibtOvCMzQhlVvDNI80A0rSYNHAyANHBoEwMcDIc0UNAmzRM0jzRQ0CQGOvIc0UNAmBjg0gzR2aESho7NIbxQ0CYNFvIc0XNAmBhmkd4maBJmiZoy8LwH3heMgYDjG5o28QtAcTG3jQYhaA4mNLRuaIYDs8JHCBUvDNGFomaRUoaPDSG8FMosXihpCGjrwJs0M0ivFBgSZooaR3igwJAY4SMGOECQGLeR3iiEPzR0jvFvAkDQzxkWAoaOzRkLwH5ohaJEvAW8QmBMaYClo0mF40wFvGlokSDDrwjYQrPiwhaZCqY4RoEklwKI5Y0RwlDoqxIQHQES8WA4R0YsfAcIsRYsGiOEbaOEIdCJFgEIQgF4QhAI0xTEgNjWjjGGARIQgEIf3shBEFTlkJhCZUojxFhLgdHpCEofyRIQgNMVYQgPbZGrsiwgOEUQhBpwiwhCFEFhCAsBCEAMIQgNaJyRYQGxhhCAkUQhC4twhCB//2Q=="/>
          <p:cNvSpPr>
            <a:spLocks noChangeAspect="1" noChangeArrowheads="1"/>
          </p:cNvSpPr>
          <p:nvPr/>
        </p:nvSpPr>
        <p:spPr bwMode="auto">
          <a:xfrm>
            <a:off x="85725" y="-10287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20486" name="AutoShape 9" descr="data:image/jpg;base64,/9j/4AAQSkZJRgABAQAAAQABAAD/2wCEAAkGBhQSDxUUExQSDw8QFA8QDxAQDxUPDw8RFBQVFBQSEhIXHCYeFxokGRQUHy8gIycpLCwsFR4xNTEqNSYrLCkBCQoKDQwOFA8PFCkYFBgpKSkpKSkpKSkpKTIpKSkpKSkpKSkpKSkpKSkpKSkpKSkpKSkpKSkpKSkpKSkpKSkpKf/AABEIAOEA4QMBIgACEQEDEQH/xAAcAAABBQEBAQAAAAAAAAAAAAAAAQIDBAUHBgj/xABJEAACAQICAwwGBQoGAgMAAAABAgADEQQSBSExBhMUIkFRUmFxkZLRBzJTgZOxcqHB0uEVIzNCVGKUssLwFiSCg6LxNENjo+L/xAAXAQEBAQEAAAAAAAAAAAAAAAAAAQID/8QAGxEBAQEBAQEBAQAAAAAAAAAAABEBEgIxIUH/2gAMAwEAAhEDEQA/AOHwhACAoiiEBDJ0IQgEcojY8QFWPjFj4TSiEBCEEDCBhTDCBi2hQIsAIQhDGmOJiQoEMsUCBgNMSKYkBsIQgEDCBgJCEIDMsLSbeooowVEFjsknWlHbzLEqtlihJZ3mG8xCq2SOCyfeYb3EKiCxRJlox60Igr5YoWWhh4vB4iKuWGSXODw4NEKpb3DJLvBoow0FUgkCkvcFhwSIVR3uJvc0OCxOCxCqG9xGWaHBInBIhWaViZZfbCyE0Ii1VtDLLG8RRQiFVssMssGjDeYhVbJCWd5hEKtcHj1w0tqkkVIZVVw0eMNLipHqkuFUhhYvBJeCRcsqVnNhpFweajU5HvUKp08PLKYST06UuUqcCiuCjxgppLSj96lgyuBRRgpp73IMZmC/m1z1GIVFtfWeX3SQU+BQ4HPSbltxNStVKYqtUwrhUyWAqB6jEkre4VdWU5bXOab2kfRhXpi9J0xI5su9VfCTlb3EdkDnwwUcMHNJqBBIIsQSCCLEEbQRyGJvU1jLO4JDgc0CkTJAz+CdUacKJolIxkgZVShKj0Jr1UlR0k1cURQki4eWAklVJFUjhozg00ckaUhKocGhL2WEFQqJKsiWSrKJAJYwWEeo2WmjVXP6qKXa3PYcnXIBOy+j/Rq0cDTIFnrKKtRv1mzbATzAAC0lhmVzdtx+MGs4asOT1fxkNXc5iV24ev8ACY/ITuqiSrJW+ccAOhK/sK/8PU8pGdDV/YV/4ep92fQ4vznvmdpFm5z3xTfGOF09EVvY1/gVPuy7S0JiP2fEfAqeU6/h1ueXvnosJSAGwdwjfSZ5cFXQWJ/ZsT/D1PKP/ImI/ZsR76Dj7J3PSlcogtqzMFJ2WFidXdHcVVva99gGsn3mOl5cJGh6/wCz4j4L+Uu6CQU67JWVqblbhXXLVABu5F9ajKGv2iew3XaJ0piA2916GGw4BtSo1qlGoyjbvlbIL6r7CBPLYLci9Ci9RLrTaytiaiAVKq67kC+Y8b9bULc95qsSLuXhDNVJqUFetScIF1a7MFuTY8Xllv8ALmkUzItGtUUM606go3OW/Fs1tYAtaQaLxjvQzMcw4TSUktd/UYAkBQOQD3zptA8Rbixyrq90zutZ+uJtufxbEk4bEEkkk70RcnaTAblsWdmFxB/2/wAZ3AWjmprbkFtdxqIjrV5xw7/CWM/Za/gHnD/B+N/Za/hUf1TuNPWAecA7JLlEnenGOEf4Mxv7LW7l+9GtuMxv7LW/4fenebQtHenGPnytuOxg24aqPB96RLuKxh/9Dj6TKPtnctLKLfhMJjHRy5W24TGAXFLN1LVRm9yg65ilCDYgggkEEWII1EEGd2wq6/7M576VcAExiVALGvTu/JmdDlJPXbLLmpufjxhEbaPjTNMGwhCBWtJFjI8QtTItzYbTYDtOqfQGAw+90kQbERE8K2nEdzGF33GUU5N8UnsBBnbNI6SShSao+xbBR02OxR/ey8zrfnFxqgUXJAA1kk2AlGpunoL+szfRpsfsnl6Gk3rkmo1+ig1Io6gNp6zIMQLTFbevXdfh/wD5PhGQYvdFQfZvl+umZ4xdslzRR6Wjp2mp/Wt1IZrUd2dADXvnupfjPAM5H4mMNTXJR0Wpp6jihvKb7na+QinbIQCcxN9QHXLmCwLU6SK7tWdVAarUsGbnJtYDsEzdxWASnQ3y4Z6gGsa7DoiUt1u6A66VM7f0rA8nQB+fdzzSKG6fG4jEsKWCq0qYDXdnKZ6pGwBKllK3tz3nn9NYTTFOkxxGIIogMXO90rWUEm+XqB7pECQwsSNY5dU1cVuhbEYWph2P5ymrOCR+ko5StRL84DX90VNx5HReLxLD8xWClnyllooc1ULmtY8tgTPY0tGaatmfGBF1a3pUQNfbMncToxKYUM4yivisY9xZlXeQgJ17AjMbnpiaOP082LqXOqiD+bp8lhqDEc9pdTzj0OFx9VVAq16L1BqZqbPYnrVQQD75NWxgqFQ9YhFa7qge9QWICksTxddzqmUBqELzNaj1I0/R6R8JjhuhpdI+Ezyka1+S1+uRXrv8SUec+Exj7pqPOe4+U8pEeFjax2m6T7GAHWG8pn1MZTv666+XXb3kjV75l1ElLSDWH28stSPZ4NL6/wDo++eU9LmDvh6FToO6E9Trf5rF0Fuh3hwlTVRbVm5KZOw25puekHB77o2r+4Uqj/SfxlzU344mIhhAzo4mwhCBXEkEjEcDCvY+jTD5sbm6CE9//U9F6R8dd6NLkRTXYchZyVX/AIq3fKHoqw199fluqDuv9si3Vk1cbWI9VWFJeymoT+YNMa35+Lug6vqnn1GXdICxmZoNbUtfI2qaGLJZvcJltnA67SdVjXwDE31D3yZcI1tg8REgiZJDvUucEbmHi/CNOCbq8X4QGYHEPT9RmUEglQxCkXF1tfYRfviu2vt1xy4NhyDxfhBsI3MO8+UorL63vkNMWx1MdLMvuZWU/UZYfCsCDa2sRadL/M0mPITf3gxhrRxejnw+FxYemKeZKa0yFU50aqmY74ovsy6mOq1pmaGFwPdPbbu//HKgamR9YJBHHpcW2wjWPDPHYClZR2RqY2amIA1SI4mVEpMddr9pjxRbmHeZFTb/ABRiJFvB5h3mG8HmHeYE3CYhxEhNE8w7zGNSbmH1wJt/Ez8U9yOrXJWwzW5L9RlWohG3l1QMzSusAdK5M6LoutwnRWuxL0Cj9bIChv13T654DHYXORbkFp7H0eVLUalI/qVMw+jVUf1K0uDj1RLEjmJHdqjWmhugw294usvNUb69f2zNJnRx0QiXhKiEGKsaI6FdW9GNIJhM52F3c/RUG/1CRUqgygnLmbjNxQeM3GP1ky/oalvWitW00WA+lUsv9UxDgmE5a6/xYz3a11C7dQtrnpcBg+LfJRP75U/XrtPJYHDEvPXpopt7Fj2gk2hVevVphtdRB1CibCNGLo+1T4RklXQbttt3yGnuXIN3PFuAEp8Z3J2KL7IEgxNLkqoeykTF4RS9qg7aRHzmbjMU9O60ytBRvg/NLnZjT1uN/bUSLjUt9thslTA6ZqVRcuaiMxQLiUAVmBsQKlgRs22t8pUxuNXpW/Sp8P8ACVauNoctce5D5RMRueaoL0zlI4r0qh41NtRtmG0a7iUF3H176wvjkVrJhAUzLUV15yL2/GZSqN/Wxvxk95vY/OWaO56pTBLcUcwN7zPRf81S5s6fzCB7vdhTBwpJ5Gpj3M6X/lE8vomkC3rC/KCMwI7J6jdmL4Kp20reMTx+h8MSRz2EaPVrUAG2mOfLQUyI41Okv8OvlGjBPyC8Dopm5AOuQHDk6a/w6+UccWoF72HPwZfuyvjaqYZVO1nuKYBG+VSDYm7akW+q529d7TMwm6nfGIFKqCrimRvjZ2YkABRlsdoOuwtrvA2kxqnZUX4C+UZUx4UXz6uqinlG0FFRbjYWCZsoV0qezrJyHZYjUbjbcE1cToeoeUd8B64lK5KioM/M1MKfdqEyNLaPsOMxY8gtslunuZa97gdYOsdkm0ro3Ku0mw2k3vKPOUEUD1jNvcliFXFZQ1w9Mi3WhDD6s3fPOjAm5HXNDQWBNPFUnvqz5T2OCvzIkHnfSPhcmkX/AHwrzy5nv/S3hLVaVTpKVJtyzn950xx36IQhNIgEkpJmYDpFR3m0ivNLc7Qz4uivPUU92v7JGnYMRTy4VF66C+EFz/LMyuk1dKH9GP3qjeFQo/nmViGnN1LonC3cds9qi2UTyugwc4nqyZQCUtKswVit8y0MSyW2h+Ktx1gE98uXiVaRYAiwdCSub1WBFmRuoj7DySQeY0BotRhiHPGAFcHfw60HWoxRlZRdSFIBXq65Djtz6UqByNnXezkYoHemq5mKKWI4rFzc2zWIHNbWq0SisoLKjgje6wZhTFrBabrdcl9ZG07DGVKLVQqBM1NPVDi1EWPFZmZQSQLjiDX1QJdBZrLmvmFDCCpf2lqm3rtl7xNe0iwmFFNbXzMxzO51F2Oom3INQAHIAI9jEFfSC8Q++eNpp/mKfVUX5ieyxWtZ5erhyKyfTX+YSj1O6wXwj9tP+cTz+g6PGnod02vCv20/51mTodxeBvKI7Lfujc0VTJB5fSeGL4u7WNJsNRWmrBWRtqVFOYg3BYni67hZaw2haVJ3AY1KwR6hz5swfIaWdOQNluo1Egcs1sThb6wMwBLABslWmxFi9FzqBPKDq5RaVah42Yb+rWy/+HUqNa6kC4uh2EG9wcx2WBk1axNGYPeGxgGqjvJqhbuSj5roGzi5a+fXyz1jp380zMHo0mylDRw6srlHfPXxDqbpvpBIWmp1hbkmwvbXfVdoxEQSU9M0bpL8hxa3SaHiTSs0nK2W/R43hN/sk2LpgNqjlS47ZkVvSlQz4NHH6jg+4zkt52fdJQ33RR5TvSkdoUeU4uTN5rnuFvFjITVRFPS+j2hnx6HkRWY/L7Z5i8936LMPepWfohVHzPzEhj3OkWu6dSMfE/8A+Zm1ll/HN+d7KdP6y5+2Uam0TLq19B0tc3C0yNECaTHXAfeODyOECdasRqkhvC8CTNGExI1jAZXbizBveun01+Ym3XPFmJSNsRT+mvzgel06t8NU7PkRMTRCzf0y4NCpa/qnb2iYGizskwb14XiAxbyhQ0dvkZeITAeWjC0SBgITEqi6wiMdRgeY0ilm98bRMn0muuV6JmdGph1zYTLt1VF7mb7LTh1enldl6LMvcSPKdx0Y35sjmqN9YU/bOObqMNveMrL++SP9QBm/LHtmxZHeErmhzTqPoww+XCu3Tdu4G39M5Zedk3C0Muj6XOwzH36/tkb8/V/HL+cPWlM+6zD5iUi2ubWOwpZQV1ul7DpqdZXtvrExDrb+9XbI6N/RWyXiZR0X6stXgS3heMEW8sDrxbxt4XkClo0mLliFIENf1Zl4OlmxKDmJPdr8ppYw2HWdgHrHsEm0bo/e7s36RuTblXkW/PzwLmKQtTdRtZWAvsvbV9dp57Rp2cnPPRTPxGAIfOoup1uoGtT0hzj5QLqmKZHTe4FtfZHZoCxDDNEvAIEwzRpgEcDGFoK0DD0ouuUaR1d80NKiZ2GpM5yprblJ9VRztA19Dfo2PSqNbryqgP13HunMfSRh8uNzdNAe4/iJ1ihQFOmqC9lFrnaSTdmPWSSffOcelWlxqLc4Yf33SYz6eDzQjbwmmUBnUtw+6mmcMlM3L0hZlUXaw2MF2kbJyq8cjkG+wjYRqI7CJTNjvq6epW9Zvg1PKJW0lhqnrG56W91VfxBQZw1dKVfa1fiv96O/K1b2tX4recka6dwpaUoLqFWoOrKx+aSQaYo+0c/6H+5OGflWt7Wr8VvOJ+U6vtavxX84hXd10xS6TnsD/djxpaj0qg9z/dnBvylV9pV+K3nD8oVPaVfiv5yROneKmkqVtVWqD9FvuSsNMKP/AGMe0MP6ZxD8oVPaVPiv5xRj6nTqfFbziHTulPTlLlZvdvnlLA0zh+m//wBg+QE4Jw+p7Sp8RvOOGOqe0qfEbziHTvdLTNAeq1jzim5Y9rEXMkGm6XSPgbynARjX6b+NvOLwx+m/jbzjlenfxpqlzt4G8o5dLU+c+BvKfPvC36T+NvOLwpuk/jbziJ0+gX0jSO3WefI4PeBDhVPnbvefP/CW6T+NvOIa7dJvGfOah0+guEU+c+J4cJp858T+c+ezXbpN4m84m+nnbxGSHT6F4TS5/wDk/nIa2JX9Vrf62v8AOfP5qHnPeY3fDznvMQ6d5zD2jD/cYSVGQbajn/dcD5zgGY8/1mNLH+zEOnfa1Ki2tuP9KrUP1Foi4umgsoCgciiwnAc0CYh07xW0woFzqAvtZVHeTqnKt2u6QYqqoUDJTuNRzC/by8uueZPZC8ZibtOvCMzQhlVvDNI80A0rSYNHAyANHBoEwMcDIc0UNAmzRM0jzRQ0CQGOvIc0UNAmBjg0gzR2aESho7NIbxQ0CYNFvIc0XNAmBhmkd4maBJmiZoy8LwH3heMgYDjG5o28QtAcTG3jQYhaA4mNLRuaIYDs8JHCBUvDNGFomaRUoaPDSG8FMosXihpCGjrwJs0M0ivFBgSZooaR3igwJAY4SMGOECQGLeR3iiEPzR0jvFvAkDQzxkWAoaOzRkLwH5ohaJEvAW8QmBMaYClo0mF40wFvGlokSDDrwjYQrPiwhaZCqY4RoEklwKI5Y0RwlDoqxIQHQES8WA4R0YsfAcIsRYsGiOEbaOEIdCJFgEIQgF4QhAI0xTEgNjWjjGGARIQgEIf3shBEFTlkJhCZUojxFhLgdHpCEofyRIQgNMVYQgPbZGrsiwgOEUQhBpwiwhCFEFhCAsBCEAMIQgNaJyRYQGxhhCAkUQhC4twhCB//2Q=="/>
          <p:cNvSpPr>
            <a:spLocks noChangeAspect="1" noChangeArrowheads="1"/>
          </p:cNvSpPr>
          <p:nvPr/>
        </p:nvSpPr>
        <p:spPr bwMode="auto">
          <a:xfrm>
            <a:off x="85725" y="-102870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tx1"/>
              </a:buClr>
              <a:buSzPct val="75000"/>
              <a:buChar char="–"/>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tx1"/>
              </a:buClr>
              <a:buSzPct val="80000"/>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of Kitchen Design	</a:t>
            </a:r>
          </a:p>
        </p:txBody>
      </p:sp>
      <p:sp>
        <p:nvSpPr>
          <p:cNvPr id="3" name="Content Placeholder 2"/>
          <p:cNvSpPr>
            <a:spLocks noGrp="1"/>
          </p:cNvSpPr>
          <p:nvPr>
            <p:ph idx="1"/>
          </p:nvPr>
        </p:nvSpPr>
        <p:spPr/>
        <p:txBody>
          <a:bodyPr>
            <a:normAutofit/>
          </a:bodyPr>
          <a:lstStyle/>
          <a:p>
            <a:pPr marL="401638" indent="-401638">
              <a:buFont typeface="Arial" panose="020B0604020202020204" pitchFamily="34" charset="0"/>
              <a:buChar char="•"/>
            </a:pPr>
            <a:r>
              <a:rPr lang="en-US" sz="2800" dirty="0"/>
              <a:t>Kitchens of the past were built for individual users</a:t>
            </a:r>
          </a:p>
          <a:p>
            <a:pPr marL="401638" indent="-401638">
              <a:buFont typeface="Arial" panose="020B0604020202020204" pitchFamily="34" charset="0"/>
              <a:buChar char="•"/>
            </a:pPr>
            <a:r>
              <a:rPr lang="en-US" sz="2800" dirty="0"/>
              <a:t>Today kitchens are used as gathering spaces for a wide variety of family activities.</a:t>
            </a:r>
          </a:p>
          <a:p>
            <a:pPr marL="401638" indent="-401638">
              <a:buFont typeface="Arial" panose="020B0604020202020204" pitchFamily="34" charset="0"/>
              <a:buChar char="•"/>
            </a:pPr>
            <a:r>
              <a:rPr lang="en-US" sz="2800" dirty="0"/>
              <a:t>Kitchens should be based on individual needs not trends.</a:t>
            </a:r>
          </a:p>
          <a:p>
            <a:pPr marL="401638" indent="-401638">
              <a:buFont typeface="Arial" panose="020B0604020202020204" pitchFamily="34" charset="0"/>
              <a:buChar char="•"/>
            </a:pPr>
            <a:r>
              <a:rPr lang="en-US" sz="2800" dirty="0"/>
              <a:t>Determine the needs of the kitchen before you determine the layout.</a:t>
            </a:r>
          </a:p>
        </p:txBody>
      </p:sp>
    </p:spTree>
    <p:extLst>
      <p:ext uri="{BB962C8B-B14F-4D97-AF65-F5344CB8AC3E}">
        <p14:creationId xmlns:p14="http://schemas.microsoft.com/office/powerpoint/2010/main" val="965426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altLang="en-US" dirty="0"/>
              <a:t>Refrigerators</a:t>
            </a:r>
          </a:p>
        </p:txBody>
      </p:sp>
      <p:sp>
        <p:nvSpPr>
          <p:cNvPr id="23555" name="Rectangle 3"/>
          <p:cNvSpPr>
            <a:spLocks noGrp="1" noChangeArrowheads="1"/>
          </p:cNvSpPr>
          <p:nvPr>
            <p:ph idx="1"/>
          </p:nvPr>
        </p:nvSpPr>
        <p:spPr>
          <a:xfrm>
            <a:off x="838200" y="2362200"/>
            <a:ext cx="7693025" cy="3200400"/>
          </a:xfrm>
        </p:spPr>
        <p:txBody>
          <a:bodyPr>
            <a:normAutofit/>
          </a:bodyPr>
          <a:lstStyle/>
          <a:p>
            <a:pPr eaLnBrk="1" hangingPunct="1"/>
            <a:r>
              <a:rPr lang="en-US" altLang="en-US" sz="3000" dirty="0"/>
              <a:t>The type of refrigerator you need depends on your food habits.  </a:t>
            </a:r>
          </a:p>
          <a:p>
            <a:pPr eaLnBrk="1" hangingPunct="1"/>
            <a:r>
              <a:rPr lang="en-US" altLang="en-US" sz="2800" dirty="0"/>
              <a:t>Ask yourself:  Do we cook most meals?  Do we primarily use take out?  Do we eat lots of fresh fruits and vegetables?  Do we want cold drinks?</a:t>
            </a:r>
          </a:p>
          <a:p>
            <a:pPr eaLnBrk="1" hangingPunct="1"/>
            <a:endParaRPr lang="en-US" altLang="en-US" sz="2800" dirty="0"/>
          </a:p>
          <a:p>
            <a:pPr lvl="1" eaLnBrk="1" hangingPunct="1">
              <a:buFontTx/>
              <a:buNone/>
            </a:pPr>
            <a:endParaRPr lang="en-US" altLang="en-US" sz="2800" dirty="0"/>
          </a:p>
          <a:p>
            <a:pPr lvl="1" eaLnBrk="1" hangingPunct="1">
              <a:buFontTx/>
              <a:buNone/>
            </a:pPr>
            <a:endParaRPr lang="en-US" altLang="en-US" sz="2800" dirty="0"/>
          </a:p>
          <a:p>
            <a:pPr lvl="1" eaLnBrk="1" hangingPunct="1">
              <a:buFontTx/>
              <a:buNone/>
            </a:pPr>
            <a:endParaRPr lang="en-US" altLang="en-US" sz="2800" dirty="0"/>
          </a:p>
          <a:p>
            <a:pPr lvl="1" eaLnBrk="1" hangingPunct="1">
              <a:buFontTx/>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20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checkerboard(across)">
                                      <p:cBhvr>
                                        <p:cTn id="12" dur="2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685800"/>
            <a:ext cx="2514600" cy="1785104"/>
          </a:xfrm>
          <a:prstGeom prst="rect">
            <a:avLst/>
          </a:prstGeom>
          <a:noFill/>
        </p:spPr>
        <p:txBody>
          <a:bodyPr wrap="square" rtlCol="0">
            <a:spAutoFit/>
          </a:bodyPr>
          <a:lstStyle/>
          <a:p>
            <a:r>
              <a:rPr lang="en-US" sz="2000" b="1" dirty="0"/>
              <a:t>Bottom Freezer:  </a:t>
            </a:r>
            <a:r>
              <a:rPr lang="en-US" dirty="0"/>
              <a:t>Refrigerator space is on top.  Easy access to things you use more often.  Variety of door options.</a:t>
            </a:r>
          </a:p>
        </p:txBody>
      </p:sp>
      <p:sp>
        <p:nvSpPr>
          <p:cNvPr id="5" name="TextBox 4"/>
          <p:cNvSpPr txBox="1"/>
          <p:nvPr/>
        </p:nvSpPr>
        <p:spPr>
          <a:xfrm>
            <a:off x="3429000" y="685800"/>
            <a:ext cx="2400300" cy="1508105"/>
          </a:xfrm>
          <a:prstGeom prst="rect">
            <a:avLst/>
          </a:prstGeom>
          <a:noFill/>
        </p:spPr>
        <p:txBody>
          <a:bodyPr wrap="square" rtlCol="0">
            <a:spAutoFit/>
          </a:bodyPr>
          <a:lstStyle/>
          <a:p>
            <a:r>
              <a:rPr lang="en-US" sz="2000" b="1" dirty="0"/>
              <a:t>Side by Side</a:t>
            </a:r>
            <a:r>
              <a:rPr lang="en-US" dirty="0"/>
              <a:t>:  Freezer is to the left of the Refrigerator.  Good for narrow kitchens.  Easy access to both parts.</a:t>
            </a:r>
          </a:p>
        </p:txBody>
      </p:sp>
      <p:sp>
        <p:nvSpPr>
          <p:cNvPr id="7" name="TextBox 6"/>
          <p:cNvSpPr txBox="1"/>
          <p:nvPr/>
        </p:nvSpPr>
        <p:spPr>
          <a:xfrm>
            <a:off x="6553200" y="685800"/>
            <a:ext cx="1828800" cy="1508105"/>
          </a:xfrm>
          <a:prstGeom prst="rect">
            <a:avLst/>
          </a:prstGeom>
          <a:noFill/>
        </p:spPr>
        <p:txBody>
          <a:bodyPr wrap="square" rtlCol="0">
            <a:spAutoFit/>
          </a:bodyPr>
          <a:lstStyle/>
          <a:p>
            <a:r>
              <a:rPr lang="en-US" sz="2000" b="1" dirty="0"/>
              <a:t>Top Freezer:  </a:t>
            </a:r>
            <a:r>
              <a:rPr lang="en-US" dirty="0"/>
              <a:t>Have to bend down to get food out </a:t>
            </a:r>
            <a:r>
              <a:rPr lang="en-US"/>
              <a:t>of refrigerator.</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Ranges, Cooktops &amp; Ovens</a:t>
            </a:r>
          </a:p>
        </p:txBody>
      </p:sp>
      <p:sp>
        <p:nvSpPr>
          <p:cNvPr id="29699" name="Content Placeholder 2"/>
          <p:cNvSpPr>
            <a:spLocks noGrp="1"/>
          </p:cNvSpPr>
          <p:nvPr>
            <p:ph idx="1"/>
          </p:nvPr>
        </p:nvSpPr>
        <p:spPr>
          <a:xfrm>
            <a:off x="838200" y="2362200"/>
            <a:ext cx="7693025" cy="4114800"/>
          </a:xfrm>
        </p:spPr>
        <p:txBody>
          <a:bodyPr>
            <a:normAutofit/>
          </a:bodyPr>
          <a:lstStyle/>
          <a:p>
            <a:r>
              <a:rPr lang="en-US" altLang="en-US" sz="3200" dirty="0"/>
              <a:t>Range= surface cooking and ovens</a:t>
            </a:r>
          </a:p>
          <a:p>
            <a:endParaRPr lang="en-US" altLang="en-US" sz="3200" dirty="0"/>
          </a:p>
          <a:p>
            <a:r>
              <a:rPr lang="en-US" altLang="en-US" sz="3200" dirty="0"/>
              <a:t>Cooktop= surface cooking unit</a:t>
            </a:r>
          </a:p>
          <a:p>
            <a:endParaRPr lang="en-US" altLang="en-US" sz="3200" dirty="0"/>
          </a:p>
          <a:p>
            <a:r>
              <a:rPr lang="en-US" altLang="en-US" sz="3200" dirty="0"/>
              <a:t>Oven= single unit used for baking</a:t>
            </a:r>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a:xfrm>
            <a:off x="762000" y="762000"/>
            <a:ext cx="3657600" cy="1143000"/>
          </a:xfrm>
        </p:spPr>
        <p:txBody>
          <a:bodyPr>
            <a:normAutofit fontScale="90000"/>
          </a:bodyPr>
          <a:lstStyle/>
          <a:p>
            <a:pPr eaLnBrk="1" hangingPunct="1"/>
            <a:r>
              <a:rPr lang="en-US" altLang="en-US" dirty="0"/>
              <a:t>Electric </a:t>
            </a:r>
            <a:br>
              <a:rPr lang="en-US" altLang="en-US" dirty="0"/>
            </a:br>
            <a:r>
              <a:rPr lang="en-US" altLang="en-US" dirty="0"/>
              <a:t>Range</a:t>
            </a:r>
          </a:p>
        </p:txBody>
      </p:sp>
      <p:sp>
        <p:nvSpPr>
          <p:cNvPr id="30723" name="Rectangle 3"/>
          <p:cNvSpPr>
            <a:spLocks noGrp="1" noChangeArrowheads="1"/>
          </p:cNvSpPr>
          <p:nvPr>
            <p:ph idx="1"/>
          </p:nvPr>
        </p:nvSpPr>
        <p:spPr>
          <a:xfrm>
            <a:off x="2819400" y="990600"/>
            <a:ext cx="6324600" cy="1066800"/>
          </a:xfrm>
        </p:spPr>
        <p:txBody>
          <a:bodyPr>
            <a:normAutofit fontScale="92500" lnSpcReduction="20000"/>
          </a:bodyPr>
          <a:lstStyle/>
          <a:p>
            <a:pPr eaLnBrk="1" hangingPunct="1">
              <a:buFont typeface="Wingdings" panose="05000000000000000000" pitchFamily="2" charset="2"/>
              <a:buNone/>
            </a:pPr>
            <a:r>
              <a:rPr lang="en-US" altLang="en-US" sz="2400" dirty="0"/>
              <a:t>A range in which the heat for cooking</a:t>
            </a:r>
          </a:p>
          <a:p>
            <a:pPr eaLnBrk="1" hangingPunct="1">
              <a:buFont typeface="Wingdings" panose="05000000000000000000" pitchFamily="2" charset="2"/>
              <a:buNone/>
            </a:pPr>
            <a:r>
              <a:rPr lang="en-US" altLang="en-US" sz="2400" dirty="0"/>
              <a:t>is provided through coils by electric power</a:t>
            </a:r>
            <a:br>
              <a:rPr lang="en-US" altLang="en-US" sz="2400" dirty="0"/>
            </a:br>
            <a:endParaRPr lang="en-US"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a:xfrm>
            <a:off x="762000" y="762000"/>
            <a:ext cx="4191000" cy="1143000"/>
          </a:xfrm>
        </p:spPr>
        <p:txBody>
          <a:bodyPr/>
          <a:lstStyle/>
          <a:p>
            <a:pPr eaLnBrk="1" hangingPunct="1"/>
            <a:r>
              <a:rPr lang="en-US" altLang="en-US" dirty="0"/>
              <a:t>Gas Ranges</a:t>
            </a:r>
          </a:p>
        </p:txBody>
      </p:sp>
      <p:sp>
        <p:nvSpPr>
          <p:cNvPr id="31747" name="Rectangle 3"/>
          <p:cNvSpPr>
            <a:spLocks noGrp="1" noChangeArrowheads="1"/>
          </p:cNvSpPr>
          <p:nvPr>
            <p:ph idx="1"/>
          </p:nvPr>
        </p:nvSpPr>
        <p:spPr>
          <a:xfrm>
            <a:off x="5181600" y="1358081"/>
            <a:ext cx="3425825" cy="1676400"/>
          </a:xfrm>
        </p:spPr>
        <p:txBody>
          <a:bodyPr>
            <a:noAutofit/>
          </a:bodyPr>
          <a:lstStyle/>
          <a:p>
            <a:pPr eaLnBrk="1" hangingPunct="1">
              <a:lnSpc>
                <a:spcPct val="90000"/>
              </a:lnSpc>
              <a:buFont typeface="Wingdings" panose="05000000000000000000" pitchFamily="2" charset="2"/>
              <a:buNone/>
            </a:pPr>
            <a:r>
              <a:rPr lang="en-US" altLang="en-US" sz="2400" dirty="0"/>
              <a:t>A range with gas rings and an oven for cooking with gas</a:t>
            </a:r>
          </a:p>
          <a:p>
            <a:pPr eaLnBrk="1" hangingPunct="1">
              <a:lnSpc>
                <a:spcPct val="90000"/>
              </a:lnSpc>
              <a:buFont typeface="Wingdings" panose="05000000000000000000" pitchFamily="2" charset="2"/>
              <a:buNone/>
            </a:pPr>
            <a:r>
              <a:rPr lang="en-US" altLang="en-US" sz="2400" dirty="0"/>
              <a:t>Gas is controlled with a valve with electronic igniters (required by law)</a:t>
            </a:r>
          </a:p>
          <a:p>
            <a:pPr eaLnBrk="1" hangingPunct="1">
              <a:lnSpc>
                <a:spcPct val="90000"/>
              </a:lnSpc>
              <a:buFont typeface="Wingdings" panose="05000000000000000000" pitchFamily="2" charset="2"/>
              <a:buNone/>
            </a:pPr>
            <a:r>
              <a:rPr lang="en-US" altLang="en-US" sz="2400" dirty="0"/>
              <a:t>You have to have natural gas source</a:t>
            </a:r>
          </a:p>
          <a:p>
            <a:pPr eaLnBrk="1" hangingPunct="1">
              <a:lnSpc>
                <a:spcPct val="90000"/>
              </a:lnSpc>
              <a:buFont typeface="Wingdings" panose="05000000000000000000" pitchFamily="2" charset="2"/>
              <a:buNone/>
            </a:pPr>
            <a:r>
              <a:rPr lang="en-US" altLang="en-US" sz="2400" dirty="0"/>
              <a:t>Allows for more precise temperature control &amp; more energy efficient than electric</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Induction Range</a:t>
            </a:r>
          </a:p>
        </p:txBody>
      </p:sp>
      <p:sp>
        <p:nvSpPr>
          <p:cNvPr id="3" name="Content Placeholder 2"/>
          <p:cNvSpPr>
            <a:spLocks noGrp="1"/>
          </p:cNvSpPr>
          <p:nvPr>
            <p:ph idx="1"/>
          </p:nvPr>
        </p:nvSpPr>
        <p:spPr>
          <a:xfrm>
            <a:off x="768097" y="2286000"/>
            <a:ext cx="3727703" cy="4023360"/>
          </a:xfrm>
        </p:spPr>
        <p:txBody>
          <a:bodyPr/>
          <a:lstStyle/>
          <a:p>
            <a:pPr marL="55563" indent="0"/>
            <a:r>
              <a:rPr lang="en-US" dirty="0"/>
              <a:t>Heat through an electromagnetic 	field below the glass top.  </a:t>
            </a:r>
          </a:p>
          <a:p>
            <a:pPr marL="55563" indent="0"/>
            <a:r>
              <a:rPr lang="en-US" dirty="0"/>
              <a:t>Precise control over heat</a:t>
            </a:r>
          </a:p>
          <a:p>
            <a:pPr marL="55563" indent="0"/>
            <a:r>
              <a:rPr lang="en-US" dirty="0"/>
              <a:t>Surface stays cool</a:t>
            </a:r>
          </a:p>
          <a:p>
            <a:pPr marL="55563" indent="0"/>
            <a:r>
              <a:rPr lang="en-US" dirty="0"/>
              <a:t>Need special cookware</a:t>
            </a:r>
          </a:p>
          <a:p>
            <a:pPr marL="55563" indent="0"/>
            <a:r>
              <a:rPr lang="en-US" dirty="0"/>
              <a:t>Can sometimes have a clicking 	sound</a:t>
            </a:r>
          </a:p>
        </p:txBody>
      </p:sp>
    </p:spTree>
    <p:extLst>
      <p:ext uri="{BB962C8B-B14F-4D97-AF65-F5344CB8AC3E}">
        <p14:creationId xmlns:p14="http://schemas.microsoft.com/office/powerpoint/2010/main" val="2163962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Range Hoods</a:t>
            </a:r>
          </a:p>
        </p:txBody>
      </p:sp>
      <p:sp>
        <p:nvSpPr>
          <p:cNvPr id="3" name="Content Placeholder 2"/>
          <p:cNvSpPr>
            <a:spLocks noGrp="1"/>
          </p:cNvSpPr>
          <p:nvPr>
            <p:ph idx="1"/>
          </p:nvPr>
        </p:nvSpPr>
        <p:spPr>
          <a:xfrm>
            <a:off x="5012141" y="914400"/>
            <a:ext cx="3409951" cy="4023360"/>
          </a:xfrm>
        </p:spPr>
        <p:txBody>
          <a:bodyPr/>
          <a:lstStyle/>
          <a:p>
            <a:r>
              <a:rPr lang="en-US" dirty="0"/>
              <a:t>Contains a fan and hangs above a stove to remove fumes, smoke, odors, heat, and steam.</a:t>
            </a:r>
          </a:p>
          <a:p>
            <a:r>
              <a:rPr lang="en-US"/>
              <a:t>Standard </a:t>
            </a:r>
            <a:r>
              <a:rPr lang="en-US" dirty="0"/>
              <a:t>range hoods are vented to the outside. </a:t>
            </a:r>
          </a:p>
          <a:p>
            <a:r>
              <a:rPr lang="en-US" dirty="0"/>
              <a:t>Range hoods with microwaves in them recirculate the air back into the kitchen.  </a:t>
            </a:r>
          </a:p>
        </p:txBody>
      </p:sp>
    </p:spTree>
    <p:extLst>
      <p:ext uri="{BB962C8B-B14F-4D97-AF65-F5344CB8AC3E}">
        <p14:creationId xmlns:p14="http://schemas.microsoft.com/office/powerpoint/2010/main" val="4015995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dirty="0"/>
              <a:t>Conventional Ovens</a:t>
            </a:r>
          </a:p>
        </p:txBody>
      </p:sp>
      <p:sp>
        <p:nvSpPr>
          <p:cNvPr id="34819" name="Content Placeholder 2"/>
          <p:cNvSpPr>
            <a:spLocks noGrp="1"/>
          </p:cNvSpPr>
          <p:nvPr>
            <p:ph idx="1"/>
          </p:nvPr>
        </p:nvSpPr>
        <p:spPr>
          <a:xfrm>
            <a:off x="768095" y="2084832"/>
            <a:ext cx="7290055" cy="4023360"/>
          </a:xfrm>
        </p:spPr>
        <p:txBody>
          <a:bodyPr/>
          <a:lstStyle/>
          <a:p>
            <a:r>
              <a:rPr lang="en-US" altLang="en-US" sz="3600" dirty="0"/>
              <a:t>Top and bottom burner, no fan </a:t>
            </a:r>
          </a:p>
          <a:p>
            <a:br>
              <a:rPr lang="en-US" altLang="en-US" dirty="0"/>
            </a:br>
            <a:br>
              <a:rPr lang="en-US" altLang="en-US" dirty="0"/>
            </a:br>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850263"/>
            <a:ext cx="7924800" cy="762000"/>
          </a:xfrm>
        </p:spPr>
        <p:txBody>
          <a:bodyPr/>
          <a:lstStyle/>
          <a:p>
            <a:pPr eaLnBrk="1" hangingPunct="1"/>
            <a:r>
              <a:rPr lang="en-US" altLang="en-US" dirty="0"/>
              <a:t>Convection oven</a:t>
            </a:r>
          </a:p>
        </p:txBody>
      </p:sp>
      <p:sp>
        <p:nvSpPr>
          <p:cNvPr id="35843" name="Rectangle 3"/>
          <p:cNvSpPr>
            <a:spLocks noGrp="1" noChangeArrowheads="1"/>
          </p:cNvSpPr>
          <p:nvPr>
            <p:ph idx="1"/>
          </p:nvPr>
        </p:nvSpPr>
        <p:spPr>
          <a:xfrm>
            <a:off x="609600" y="1781592"/>
            <a:ext cx="8077200" cy="1066800"/>
          </a:xfrm>
        </p:spPr>
        <p:txBody>
          <a:bodyPr>
            <a:noAutofit/>
          </a:bodyPr>
          <a:lstStyle/>
          <a:p>
            <a:pPr eaLnBrk="1" hangingPunct="1"/>
            <a:r>
              <a:rPr lang="en-US" altLang="en-US" sz="2800" b="1" dirty="0"/>
              <a:t>Bake foods in a stream of heated air, uses a fan to circulate heat, browns</a:t>
            </a:r>
          </a:p>
          <a:p>
            <a:pPr eaLnBrk="1" hangingPunct="1"/>
            <a:r>
              <a:rPr lang="en-US" altLang="en-US" sz="2800" b="1" dirty="0"/>
              <a:t>Cooks food faster at a lower temperature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AutoShape 2"/>
          <p:cNvSpPr>
            <a:spLocks noGrp="1" noChangeArrowheads="1"/>
          </p:cNvSpPr>
          <p:nvPr>
            <p:ph type="title"/>
          </p:nvPr>
        </p:nvSpPr>
        <p:spPr/>
        <p:txBody>
          <a:bodyPr/>
          <a:lstStyle/>
          <a:p>
            <a:pPr eaLnBrk="1" hangingPunct="1"/>
            <a:r>
              <a:rPr lang="en-US" altLang="en-US" dirty="0"/>
              <a:t>Dishwasher</a:t>
            </a:r>
          </a:p>
        </p:txBody>
      </p:sp>
      <p:sp>
        <p:nvSpPr>
          <p:cNvPr id="37892" name="Rectangle 3"/>
          <p:cNvSpPr>
            <a:spLocks noGrp="1" noChangeArrowheads="1"/>
          </p:cNvSpPr>
          <p:nvPr>
            <p:ph idx="1"/>
          </p:nvPr>
        </p:nvSpPr>
        <p:spPr>
          <a:xfrm>
            <a:off x="838200" y="2084832"/>
            <a:ext cx="3505200" cy="4458843"/>
          </a:xfrm>
        </p:spPr>
        <p:txBody>
          <a:bodyPr>
            <a:normAutofit/>
          </a:bodyPr>
          <a:lstStyle/>
          <a:p>
            <a:pPr eaLnBrk="1" hangingPunct="1"/>
            <a:r>
              <a:rPr lang="en-US" altLang="en-US" sz="2800" dirty="0"/>
              <a:t>Saves time, energy &amp; water. </a:t>
            </a:r>
          </a:p>
          <a:p>
            <a:pPr eaLnBrk="1" hangingPunct="1"/>
            <a:r>
              <a:rPr lang="en-US" altLang="en-US" sz="2800" dirty="0"/>
              <a:t>Uses hotter water &amp; stronger detergents, &amp; dries dishes faster</a:t>
            </a:r>
          </a:p>
          <a:p>
            <a:pPr eaLnBrk="1" hangingPunct="1"/>
            <a:r>
              <a:rPr lang="en-US" altLang="en-US" sz="2800" dirty="0"/>
              <a:t>Recommended to put within 36 inches of sink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685800" y="609600"/>
            <a:ext cx="8229600" cy="1143000"/>
          </a:xfrm>
        </p:spPr>
        <p:txBody>
          <a:bodyPr>
            <a:normAutofit/>
          </a:bodyPr>
          <a:lstStyle/>
          <a:p>
            <a:pPr eaLnBrk="1" hangingPunct="1"/>
            <a:r>
              <a:rPr lang="en-US" altLang="en-US" dirty="0"/>
              <a:t>Work CENTERS for kitchen activities: </a:t>
            </a:r>
          </a:p>
        </p:txBody>
      </p:sp>
      <p:sp>
        <p:nvSpPr>
          <p:cNvPr id="4099" name="Rectangle 3"/>
          <p:cNvSpPr>
            <a:spLocks noGrp="1" noChangeArrowheads="1"/>
          </p:cNvSpPr>
          <p:nvPr>
            <p:ph idx="1"/>
          </p:nvPr>
        </p:nvSpPr>
        <p:spPr>
          <a:xfrm>
            <a:off x="457200" y="1981200"/>
            <a:ext cx="8229600" cy="4343400"/>
          </a:xfrm>
        </p:spPr>
        <p:txBody>
          <a:bodyPr>
            <a:normAutofit/>
          </a:bodyPr>
          <a:lstStyle/>
          <a:p>
            <a:pPr lvl="2"/>
            <a:r>
              <a:rPr lang="en-US" altLang="en-US" sz="2800" b="1" dirty="0">
                <a:latin typeface="Comic Sans MS" panose="030F0702030302020204" pitchFamily="66" charset="0"/>
              </a:rPr>
              <a:t>Storage</a:t>
            </a:r>
            <a:endParaRPr lang="en-US" altLang="en-US" sz="2800" dirty="0">
              <a:latin typeface="Comic Sans MS" panose="030F0702030302020204" pitchFamily="66" charset="0"/>
            </a:endParaRPr>
          </a:p>
          <a:p>
            <a:pPr lvl="3"/>
            <a:r>
              <a:rPr lang="en-US" altLang="en-US" sz="2000" dirty="0">
                <a:latin typeface="Comic Sans MS" panose="030F0702030302020204" pitchFamily="66" charset="0"/>
              </a:rPr>
              <a:t>Refrigerator, cabinets, &amp; pantry for storing food, dishes, &amp; utensils</a:t>
            </a:r>
          </a:p>
          <a:p>
            <a:pPr lvl="2" eaLnBrk="1" hangingPunct="1">
              <a:lnSpc>
                <a:spcPct val="90000"/>
              </a:lnSpc>
            </a:pPr>
            <a:r>
              <a:rPr lang="en-US" altLang="en-US" sz="2800" b="1" dirty="0">
                <a:latin typeface="Comic Sans MS" panose="030F0702030302020204" pitchFamily="66" charset="0"/>
              </a:rPr>
              <a:t>Food Preparation </a:t>
            </a:r>
          </a:p>
          <a:p>
            <a:pPr lvl="3"/>
            <a:r>
              <a:rPr lang="en-US" altLang="en-US" sz="2000" dirty="0">
                <a:latin typeface="Comic Sans MS" panose="030F0702030302020204" pitchFamily="66" charset="0"/>
              </a:rPr>
              <a:t>Has continuous main work counter space and needed small appliances</a:t>
            </a:r>
            <a:endParaRPr lang="en-US" altLang="en-US" sz="2000" b="1" dirty="0">
              <a:latin typeface="Comic Sans MS" panose="030F0702030302020204" pitchFamily="66" charset="0"/>
            </a:endParaRPr>
          </a:p>
          <a:p>
            <a:pPr lvl="2" eaLnBrk="1" hangingPunct="1">
              <a:lnSpc>
                <a:spcPct val="90000"/>
              </a:lnSpc>
            </a:pPr>
            <a:r>
              <a:rPr lang="en-US" altLang="en-US" sz="2800" b="1" dirty="0">
                <a:latin typeface="Comic Sans MS" panose="030F0702030302020204" pitchFamily="66" charset="0"/>
              </a:rPr>
              <a:t>Cooking</a:t>
            </a:r>
          </a:p>
          <a:p>
            <a:pPr lvl="3"/>
            <a:r>
              <a:rPr lang="en-US" altLang="en-US" sz="2000" dirty="0">
                <a:latin typeface="Comic Sans MS" panose="030F0702030302020204" pitchFamily="66" charset="0"/>
              </a:rPr>
              <a:t>Cooking pots and pans, stove, microwave </a:t>
            </a:r>
            <a:endParaRPr lang="en-US" altLang="en-US" sz="2800" b="1" dirty="0">
              <a:latin typeface="Comic Sans MS" panose="030F0702030302020204" pitchFamily="66" charset="0"/>
            </a:endParaRPr>
          </a:p>
          <a:p>
            <a:pPr lvl="2" eaLnBrk="1" hangingPunct="1">
              <a:lnSpc>
                <a:spcPct val="90000"/>
              </a:lnSpc>
            </a:pPr>
            <a:r>
              <a:rPr lang="en-US" altLang="en-US" sz="2800" b="1" dirty="0">
                <a:latin typeface="Comic Sans MS" panose="030F0702030302020204" pitchFamily="66" charset="0"/>
              </a:rPr>
              <a:t>Clean Up</a:t>
            </a:r>
            <a:endParaRPr lang="en-US" altLang="en-US" sz="2800" dirty="0">
              <a:latin typeface="Comic Sans MS" panose="030F0702030302020204" pitchFamily="66" charset="0"/>
            </a:endParaRPr>
          </a:p>
          <a:p>
            <a:pPr lvl="3" eaLnBrk="1" hangingPunct="1">
              <a:lnSpc>
                <a:spcPct val="90000"/>
              </a:lnSpc>
            </a:pPr>
            <a:r>
              <a:rPr lang="en-US" altLang="en-US" sz="2000" dirty="0">
                <a:latin typeface="Comic Sans MS" panose="030F0702030302020204" pitchFamily="66" charset="0"/>
              </a:rPr>
              <a:t>Sink and dishwasher, recycling and waste management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8096" y="914400"/>
            <a:ext cx="7924800" cy="685800"/>
          </a:xfrm>
        </p:spPr>
        <p:txBody>
          <a:bodyPr>
            <a:normAutofit/>
          </a:bodyPr>
          <a:lstStyle/>
          <a:p>
            <a:pPr eaLnBrk="1" hangingPunct="1"/>
            <a:r>
              <a:rPr lang="en-US" altLang="en-US" dirty="0"/>
              <a:t>Work Triangle</a:t>
            </a:r>
          </a:p>
        </p:txBody>
      </p:sp>
      <p:sp>
        <p:nvSpPr>
          <p:cNvPr id="5123" name="Rectangle 3"/>
          <p:cNvSpPr>
            <a:spLocks noGrp="1" noChangeArrowheads="1"/>
          </p:cNvSpPr>
          <p:nvPr>
            <p:ph idx="1"/>
          </p:nvPr>
        </p:nvSpPr>
        <p:spPr>
          <a:xfrm>
            <a:off x="765638" y="1816652"/>
            <a:ext cx="7290055" cy="4404360"/>
          </a:xfrm>
        </p:spPr>
        <p:txBody>
          <a:bodyPr/>
          <a:lstStyle/>
          <a:p>
            <a:pPr lvl="1"/>
            <a:r>
              <a:rPr lang="en-US" altLang="en-US" sz="2400" dirty="0"/>
              <a:t>Determined by the placement of the sink, refrigerator and range.</a:t>
            </a:r>
          </a:p>
          <a:p>
            <a:pPr marL="236538" indent="-90488">
              <a:buFont typeface="Arial" panose="020B0604020202020204" pitchFamily="34" charset="0"/>
              <a:buChar char="•"/>
            </a:pPr>
            <a:r>
              <a:rPr lang="en-US" altLang="en-US" sz="2400" dirty="0"/>
              <a:t> The total walking distance between refrigerator, sink &amp; range should be between 12 to 26 feet in length.</a:t>
            </a:r>
          </a:p>
          <a:p>
            <a:pPr marL="236538" indent="-90488">
              <a:buFont typeface="Arial" panose="020B0604020202020204" pitchFamily="34" charset="0"/>
              <a:buChar char="•"/>
            </a:pPr>
            <a:r>
              <a:rPr lang="en-US" altLang="en-US" sz="2400" dirty="0"/>
              <a:t>Any one side should be between 4-9 ft.</a:t>
            </a:r>
          </a:p>
          <a:p>
            <a:pPr marL="236538" indent="-90488">
              <a:buFont typeface="Arial" panose="020B0604020202020204" pitchFamily="34" charset="0"/>
              <a:buChar char="•"/>
            </a:pPr>
            <a:r>
              <a:rPr lang="en-US" altLang="en-US" sz="2400" dirty="0"/>
              <a:t>Kitchens may have more than one work triangle.</a:t>
            </a:r>
          </a:p>
          <a:p>
            <a:pPr eaLnBrk="1" hangingPunct="1">
              <a:lnSpc>
                <a:spcPct val="90000"/>
              </a:lnSpc>
              <a:buFont typeface="Wingdings" panose="05000000000000000000" pitchFamily="2" charset="2"/>
              <a:buNone/>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ADA Guidelines for Kitchen Design</a:t>
            </a:r>
          </a:p>
        </p:txBody>
      </p:sp>
      <p:sp>
        <p:nvSpPr>
          <p:cNvPr id="3" name="Content Placeholder 2"/>
          <p:cNvSpPr>
            <a:spLocks noGrp="1"/>
          </p:cNvSpPr>
          <p:nvPr>
            <p:ph idx="1"/>
          </p:nvPr>
        </p:nvSpPr>
        <p:spPr>
          <a:xfrm>
            <a:off x="768096" y="1905000"/>
            <a:ext cx="7290055" cy="4404360"/>
          </a:xfrm>
        </p:spPr>
        <p:txBody>
          <a:bodyPr>
            <a:normAutofit/>
          </a:bodyPr>
          <a:lstStyle/>
          <a:p>
            <a:r>
              <a:rPr lang="en-US" sz="2400" b="1" dirty="0"/>
              <a:t>Clearance for movement</a:t>
            </a:r>
            <a:r>
              <a:rPr lang="en-US" dirty="0"/>
              <a:t>: 40 inches for pass-through kitchens, 60 inches for u-shaped kitchens</a:t>
            </a:r>
          </a:p>
          <a:p>
            <a:r>
              <a:rPr lang="en-US" sz="2400" b="1" dirty="0"/>
              <a:t>Work surface</a:t>
            </a:r>
            <a:r>
              <a:rPr lang="en-US" dirty="0"/>
              <a:t>: section of lower countertops between 28-34 inches above floor, have at least one space that is 30 inches wide to wheel under</a:t>
            </a:r>
          </a:p>
          <a:p>
            <a:r>
              <a:rPr lang="en-US" sz="2400" b="1" dirty="0"/>
              <a:t>Sink</a:t>
            </a:r>
            <a:r>
              <a:rPr lang="en-US" dirty="0"/>
              <a:t>:  28-34 inches off floor, no base cabinet obstruction, insulate pipes</a:t>
            </a:r>
          </a:p>
          <a:p>
            <a:r>
              <a:rPr lang="en-US" sz="2400" b="1" dirty="0"/>
              <a:t>Storage</a:t>
            </a:r>
            <a:r>
              <a:rPr lang="en-US" dirty="0"/>
              <a:t>: store most used items between 15 inches and 48 inches</a:t>
            </a:r>
          </a:p>
          <a:p>
            <a:r>
              <a:rPr lang="en-US" sz="2400" b="1" dirty="0"/>
              <a:t>Appliances</a:t>
            </a:r>
            <a:r>
              <a:rPr lang="en-US" dirty="0"/>
              <a:t>: have a clearance space of 30-48 inches in front, appliance doors should not interfere with each other</a:t>
            </a:r>
          </a:p>
          <a:p>
            <a:r>
              <a:rPr lang="en-US" sz="2400" b="1" dirty="0"/>
              <a:t>Cooktop</a:t>
            </a:r>
            <a:r>
              <a:rPr lang="en-US" dirty="0"/>
              <a:t>:  need 12-15 inch counter space on both sides of cooktop</a:t>
            </a:r>
          </a:p>
        </p:txBody>
      </p:sp>
    </p:spTree>
    <p:extLst>
      <p:ext uri="{BB962C8B-B14F-4D97-AF65-F5344CB8AC3E}">
        <p14:creationId xmlns:p14="http://schemas.microsoft.com/office/powerpoint/2010/main" val="628190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dirty="0">
                <a:latin typeface="+mn-lt"/>
              </a:rPr>
              <a:t>One Wall Kitchen</a:t>
            </a:r>
          </a:p>
        </p:txBody>
      </p:sp>
      <p:sp>
        <p:nvSpPr>
          <p:cNvPr id="8195" name="Rectangle 3"/>
          <p:cNvSpPr>
            <a:spLocks noGrp="1" noChangeArrowheads="1"/>
          </p:cNvSpPr>
          <p:nvPr>
            <p:ph type="body" sz="half" idx="1"/>
          </p:nvPr>
        </p:nvSpPr>
        <p:spPr>
          <a:xfrm>
            <a:off x="838200" y="2362200"/>
            <a:ext cx="3775075" cy="3724275"/>
          </a:xfrm>
        </p:spPr>
        <p:txBody>
          <a:bodyPr/>
          <a:lstStyle/>
          <a:p>
            <a:pPr eaLnBrk="1" hangingPunct="1"/>
            <a:r>
              <a:rPr lang="en-US" altLang="en-US" sz="2400" dirty="0"/>
              <a:t>The range, sink, refrigerator and cabinets (work center) are arranged along one wall.  </a:t>
            </a:r>
          </a:p>
          <a:p>
            <a:pPr eaLnBrk="1" hangingPunct="1"/>
            <a:r>
              <a:rPr lang="en-US" altLang="en-US" sz="2400" dirty="0"/>
              <a:t>Great for limited space</a:t>
            </a:r>
          </a:p>
          <a:p>
            <a:pPr eaLnBrk="1" hangingPunct="1"/>
            <a:r>
              <a:rPr lang="en-US" altLang="en-US" sz="2400" dirty="0"/>
              <a:t>Very limited storage &amp; countertop space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85216"/>
            <a:ext cx="9144000" cy="647750"/>
          </a:xfrm>
        </p:spPr>
        <p:txBody>
          <a:bodyPr/>
          <a:lstStyle/>
          <a:p>
            <a:pPr algn="ctr"/>
            <a:r>
              <a:rPr lang="en-US" dirty="0"/>
              <a:t>One Wall Kitchens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n-US" altLang="en-US" dirty="0">
                <a:latin typeface="+mn-lt"/>
              </a:rPr>
              <a:t>Corridor/Galley Kitchen</a:t>
            </a:r>
          </a:p>
        </p:txBody>
      </p:sp>
      <p:sp>
        <p:nvSpPr>
          <p:cNvPr id="10243" name="Rectangle 4"/>
          <p:cNvSpPr>
            <a:spLocks noGrp="1" noChangeArrowheads="1"/>
          </p:cNvSpPr>
          <p:nvPr>
            <p:ph type="body" sz="half" idx="2"/>
          </p:nvPr>
        </p:nvSpPr>
        <p:spPr>
          <a:xfrm>
            <a:off x="4756150" y="2362200"/>
            <a:ext cx="3775075" cy="3724275"/>
          </a:xfrm>
        </p:spPr>
        <p:txBody>
          <a:bodyPr>
            <a:normAutofit/>
          </a:bodyPr>
          <a:lstStyle/>
          <a:p>
            <a:pPr eaLnBrk="1" hangingPunct="1">
              <a:lnSpc>
                <a:spcPct val="90000"/>
              </a:lnSpc>
            </a:pPr>
            <a:r>
              <a:rPr lang="en-US" altLang="en-US" sz="2400" dirty="0"/>
              <a:t>Appliance and cabinets are arranged along 2 walls, with an aisle between them. </a:t>
            </a:r>
          </a:p>
          <a:p>
            <a:pPr eaLnBrk="1" hangingPunct="1">
              <a:lnSpc>
                <a:spcPct val="90000"/>
              </a:lnSpc>
            </a:pPr>
            <a:r>
              <a:rPr lang="en-US" altLang="en-US" sz="2400" dirty="0"/>
              <a:t>Usually has a compact but efficient work triangle</a:t>
            </a:r>
          </a:p>
          <a:p>
            <a:pPr eaLnBrk="1" hangingPunct="1">
              <a:lnSpc>
                <a:spcPct val="90000"/>
              </a:lnSpc>
            </a:pPr>
            <a:r>
              <a:rPr lang="en-US" altLang="en-US" sz="2400" dirty="0"/>
              <a:t>Least desirable work triangle due to potential traffic interference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85216"/>
            <a:ext cx="9144000" cy="1083565"/>
          </a:xfrm>
        </p:spPr>
        <p:txBody>
          <a:bodyPr/>
          <a:lstStyle/>
          <a:p>
            <a:pPr algn="ctr"/>
            <a:r>
              <a:rPr lang="en-US" dirty="0"/>
              <a:t>Corridor/ Galley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A41AC481-B287-49C8-90EF-C669597D2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7069</TotalTime>
  <Words>1842</Words>
  <Application>Microsoft Macintosh PowerPoint</Application>
  <PresentationFormat>On-screen Show (4:3)</PresentationFormat>
  <Paragraphs>158</Paragraphs>
  <Slides>29</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Comic Sans MS</vt:lpstr>
      <vt:lpstr>Tw Cen MT</vt:lpstr>
      <vt:lpstr>Tw Cen MT Condensed</vt:lpstr>
      <vt:lpstr>Wingdings</vt:lpstr>
      <vt:lpstr>Wingdings 3</vt:lpstr>
      <vt:lpstr>Integral</vt:lpstr>
      <vt:lpstr>Kitchen Design</vt:lpstr>
      <vt:lpstr>Evolution of Kitchen Design </vt:lpstr>
      <vt:lpstr>Work CENTERS for kitchen activities: </vt:lpstr>
      <vt:lpstr>Work Triangle</vt:lpstr>
      <vt:lpstr>ADA Guidelines for Kitchen Design</vt:lpstr>
      <vt:lpstr>One Wall Kitchen</vt:lpstr>
      <vt:lpstr>One Wall Kitchens</vt:lpstr>
      <vt:lpstr>Corridor/Galley Kitchen</vt:lpstr>
      <vt:lpstr>Corridor/ Galley</vt:lpstr>
      <vt:lpstr>L-Shaped Kitchen</vt:lpstr>
      <vt:lpstr>L-Shaped </vt:lpstr>
      <vt:lpstr>U-Shaped Kitchen</vt:lpstr>
      <vt:lpstr>U-Shaped</vt:lpstr>
      <vt:lpstr>Island</vt:lpstr>
      <vt:lpstr>Island</vt:lpstr>
      <vt:lpstr>Peninsula</vt:lpstr>
      <vt:lpstr>Peninsula </vt:lpstr>
      <vt:lpstr>PowerPoint Presentation</vt:lpstr>
      <vt:lpstr>Kitchen Sinks </vt:lpstr>
      <vt:lpstr>Refrigerators</vt:lpstr>
      <vt:lpstr>PowerPoint Presentation</vt:lpstr>
      <vt:lpstr>Ranges, Cooktops &amp; Ovens</vt:lpstr>
      <vt:lpstr>Electric  Range</vt:lpstr>
      <vt:lpstr>Gas Ranges</vt:lpstr>
      <vt:lpstr>Induction Range</vt:lpstr>
      <vt:lpstr>Range Hoods</vt:lpstr>
      <vt:lpstr>Conventional Ovens</vt:lpstr>
      <vt:lpstr>Convection oven</vt:lpstr>
      <vt:lpstr>Dishwasher</vt:lpstr>
    </vt:vector>
  </TitlesOfParts>
  <Company>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 7.01 Apply the Elements of a Functional Kitchen</dc:title>
  <dc:creator> </dc:creator>
  <cp:lastModifiedBy>Angela LeMay</cp:lastModifiedBy>
  <cp:revision>120</cp:revision>
  <dcterms:created xsi:type="dcterms:W3CDTF">2006-10-27T01:46:49Z</dcterms:created>
  <dcterms:modified xsi:type="dcterms:W3CDTF">2018-03-19T21:31:07Z</dcterms:modified>
</cp:coreProperties>
</file>