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7" r:id="rId2"/>
    <p:sldId id="256" r:id="rId3"/>
    <p:sldId id="258" r:id="rId4"/>
    <p:sldId id="259" r:id="rId5"/>
    <p:sldId id="260" r:id="rId6"/>
    <p:sldId id="261" r:id="rId7"/>
    <p:sldId id="262" r:id="rId8"/>
    <p:sldId id="263" r:id="rId9"/>
    <p:sldId id="264" r:id="rId10"/>
    <p:sldId id="319" r:id="rId11"/>
    <p:sldId id="285" r:id="rId12"/>
    <p:sldId id="286" r:id="rId13"/>
    <p:sldId id="265" r:id="rId14"/>
    <p:sldId id="287" r:id="rId15"/>
    <p:sldId id="289" r:id="rId16"/>
    <p:sldId id="290" r:id="rId17"/>
    <p:sldId id="288" r:id="rId18"/>
    <p:sldId id="291" r:id="rId19"/>
    <p:sldId id="321" r:id="rId20"/>
    <p:sldId id="322" r:id="rId21"/>
    <p:sldId id="323" r:id="rId22"/>
    <p:sldId id="324" r:id="rId23"/>
    <p:sldId id="325" r:id="rId24"/>
    <p:sldId id="320" r:id="rId25"/>
    <p:sldId id="268" r:id="rId26"/>
    <p:sldId id="300" r:id="rId27"/>
    <p:sldId id="299" r:id="rId28"/>
    <p:sldId id="301" r:id="rId29"/>
    <p:sldId id="302" r:id="rId30"/>
    <p:sldId id="303" r:id="rId31"/>
    <p:sldId id="327" r:id="rId32"/>
    <p:sldId id="326" r:id="rId33"/>
    <p:sldId id="283" r:id="rId34"/>
    <p:sldId id="270" r:id="rId35"/>
    <p:sldId id="271" r:id="rId36"/>
    <p:sldId id="272" r:id="rId37"/>
    <p:sldId id="273" r:id="rId38"/>
    <p:sldId id="269" r:id="rId39"/>
    <p:sldId id="274" r:id="rId40"/>
    <p:sldId id="275" r:id="rId41"/>
    <p:sldId id="276" r:id="rId42"/>
    <p:sldId id="277" r:id="rId43"/>
    <p:sldId id="278" r:id="rId44"/>
    <p:sldId id="279" r:id="rId45"/>
    <p:sldId id="280" r:id="rId46"/>
    <p:sldId id="281" r:id="rId47"/>
    <p:sldId id="282"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05" autoAdjust="0"/>
  </p:normalViewPr>
  <p:slideViewPr>
    <p:cSldViewPr>
      <p:cViewPr varScale="1">
        <p:scale>
          <a:sx n="66" d="100"/>
          <a:sy n="66" d="100"/>
        </p:scale>
        <p:origin x="594"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CB69C-A6C2-4C71-8A25-3E8A5A6918BF}" type="datetimeFigureOut">
              <a:rPr lang="en-US" smtClean="0"/>
              <a:pPr/>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33FED-C837-4081-9476-9708CCAC1213}" type="slidenum">
              <a:rPr lang="en-US" smtClean="0"/>
              <a:pPr/>
              <a:t>‹#›</a:t>
            </a:fld>
            <a:endParaRPr lang="en-US"/>
          </a:p>
        </p:txBody>
      </p:sp>
    </p:spTree>
    <p:extLst>
      <p:ext uri="{BB962C8B-B14F-4D97-AF65-F5344CB8AC3E}">
        <p14:creationId xmlns:p14="http://schemas.microsoft.com/office/powerpoint/2010/main" val="247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92C950D-7015-4086-8490-6C433F15FFD6}" type="slidenum">
              <a:rPr lang="en-US"/>
              <a:pPr/>
              <a:t>31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b="1" dirty="0" smtClean="0"/>
              <a:t>Key Concept:  </a:t>
            </a:r>
            <a:r>
              <a:rPr lang="en-US" dirty="0" smtClean="0"/>
              <a:t>The facilitator should emphasize that a cover letter should make a student stand out from the rest of the applicants.  Each cover letter will be different according to experiences, jobs, and applicants. Remind the tutors that although students may seem hesitant to make more than one cover letter, each cover letter should be tailored to a particular job or assignment to be most effective.  </a:t>
            </a:r>
          </a:p>
          <a:p>
            <a:pPr eaLnBrk="1" hangingPunct="1"/>
            <a:endParaRPr lang="en-US" dirty="0" smtClean="0"/>
          </a:p>
          <a:p>
            <a:pPr eaLnBrk="1" hangingPunct="1"/>
            <a:r>
              <a:rPr lang="en-US" dirty="0" smtClean="0"/>
              <a:t>The tutor should also remind students that although a cover letter should highlight points from their resumes, they don’t need to put every single activity or skill in their cover letter.  They should concentrate on “selling” the main points to the prospective employer.  </a:t>
            </a:r>
          </a:p>
          <a:p>
            <a:pPr eaLnBrk="1" hangingPunct="1"/>
            <a:endParaRPr lang="en-US" b="1" dirty="0" smtClean="0"/>
          </a:p>
        </p:txBody>
      </p:sp>
    </p:spTree>
    <p:extLst>
      <p:ext uri="{BB962C8B-B14F-4D97-AF65-F5344CB8AC3E}">
        <p14:creationId xmlns:p14="http://schemas.microsoft.com/office/powerpoint/2010/main" val="82973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1/28/2016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2177D2E-D8F1-49DE-820D-A4D094BA325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1A54D6A-40D0-444B-94E6-65417332EDD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0AA50F6-0927-4EF6-9CFF-7C403D3BAE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1/28/2016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1/28/2016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1/28/2016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1/28/2016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1/28/2016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1/28/2016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1/28/2016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7200" dirty="0" smtClean="0">
                <a:solidFill>
                  <a:schemeClr val="tx2">
                    <a:lumMod val="75000"/>
                  </a:schemeClr>
                </a:solidFill>
              </a:rPr>
              <a:t>Interior Design II</a:t>
            </a:r>
            <a:endParaRPr lang="en-US" sz="7200" dirty="0">
              <a:solidFill>
                <a:schemeClr val="tx2">
                  <a:lumMod val="75000"/>
                </a:schemeClr>
              </a:solidFill>
            </a:endParaRPr>
          </a:p>
        </p:txBody>
      </p:sp>
      <p:sp>
        <p:nvSpPr>
          <p:cNvPr id="3" name="Title 2"/>
          <p:cNvSpPr>
            <a:spLocks noGrp="1"/>
          </p:cNvSpPr>
          <p:nvPr>
            <p:ph type="title"/>
          </p:nvPr>
        </p:nvSpPr>
        <p:spPr>
          <a:xfrm>
            <a:off x="180475" y="2947085"/>
            <a:ext cx="7896725" cy="1701115"/>
          </a:xfrm>
        </p:spPr>
        <p:txBody>
          <a:bodyPr>
            <a:normAutofit fontScale="90000"/>
          </a:bodyPr>
          <a:lstStyle/>
          <a:p>
            <a:r>
              <a:rPr lang="en-US" dirty="0" smtClean="0"/>
              <a:t>1.03</a:t>
            </a:r>
            <a:br>
              <a:rPr lang="en-US" dirty="0" smtClean="0"/>
            </a:br>
            <a:r>
              <a:rPr lang="en-US" dirty="0" smtClean="0"/>
              <a:t>Demonstrate job seeking skills</a:t>
            </a:r>
            <a:br>
              <a:rPr lang="en-US" dirty="0" smtClean="0"/>
            </a:br>
            <a:endParaRPr lang="en-US" dirty="0"/>
          </a:p>
        </p:txBody>
      </p:sp>
      <p:pic>
        <p:nvPicPr>
          <p:cNvPr id="2050" name="Picture 2" descr="C:\Documents and Settings\cmagno\Local Settings\Temporary Internet Files\Content.IE5\1GM6PEE5\MC900252731[1].wmf"/>
          <p:cNvPicPr>
            <a:picLocks noChangeAspect="1" noChangeArrowheads="1"/>
          </p:cNvPicPr>
          <p:nvPr/>
        </p:nvPicPr>
        <p:blipFill>
          <a:blip r:embed="rId2" cstate="print"/>
          <a:srcRect/>
          <a:stretch>
            <a:fillRect/>
          </a:stretch>
        </p:blipFill>
        <p:spPr bwMode="auto">
          <a:xfrm>
            <a:off x="4876800" y="4127078"/>
            <a:ext cx="2590800" cy="250731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-classwork</a:t>
            </a:r>
            <a:endParaRPr lang="en-US" dirty="0"/>
          </a:p>
        </p:txBody>
      </p:sp>
      <p:sp>
        <p:nvSpPr>
          <p:cNvPr id="3" name="Content Placeholder 2"/>
          <p:cNvSpPr>
            <a:spLocks noGrp="1"/>
          </p:cNvSpPr>
          <p:nvPr>
            <p:ph idx="1"/>
          </p:nvPr>
        </p:nvSpPr>
        <p:spPr/>
        <p:txBody>
          <a:bodyPr/>
          <a:lstStyle/>
          <a:p>
            <a:endParaRPr lang="en-US"/>
          </a:p>
        </p:txBody>
      </p:sp>
      <p:pic>
        <p:nvPicPr>
          <p:cNvPr id="1028" name="Picture 4" descr="C:\Documents and Settings\cmagno\Local Settings\Temporary Internet Files\Content.IE5\D06YHF34\MC900231635[1].wmf"/>
          <p:cNvPicPr>
            <a:picLocks noChangeAspect="1" noChangeArrowheads="1"/>
          </p:cNvPicPr>
          <p:nvPr/>
        </p:nvPicPr>
        <p:blipFill>
          <a:blip r:embed="rId2" cstate="print"/>
          <a:srcRect/>
          <a:stretch>
            <a:fillRect/>
          </a:stretch>
        </p:blipFill>
        <p:spPr bwMode="auto">
          <a:xfrm>
            <a:off x="1905000" y="1876598"/>
            <a:ext cx="4756926" cy="338120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676400" y="301625"/>
            <a:ext cx="7007225" cy="1143000"/>
          </a:xfrm>
        </p:spPr>
        <p:txBody>
          <a:bodyPr>
            <a:normAutofit fontScale="90000"/>
          </a:bodyPr>
          <a:lstStyle/>
          <a:p>
            <a:pPr eaLnBrk="1" hangingPunct="1">
              <a:defRPr/>
            </a:pPr>
            <a:r>
              <a:rPr lang="en-US" dirty="0" smtClean="0">
                <a:solidFill>
                  <a:schemeClr val="tx1"/>
                </a:solidFill>
                <a:effectLst>
                  <a:outerShdw blurRad="38100" dist="38100" dir="2700000" algn="tl">
                    <a:srgbClr val="C0C0C0"/>
                  </a:outerShdw>
                </a:effectLst>
              </a:rPr>
              <a:t>Why a good resume is   important….</a:t>
            </a:r>
          </a:p>
        </p:txBody>
      </p:sp>
      <p:sp>
        <p:nvSpPr>
          <p:cNvPr id="5123" name="Rectangle 3"/>
          <p:cNvSpPr>
            <a:spLocks noGrp="1" noChangeArrowheads="1"/>
          </p:cNvSpPr>
          <p:nvPr>
            <p:ph type="body" idx="1"/>
          </p:nvPr>
        </p:nvSpPr>
        <p:spPr>
          <a:xfrm>
            <a:off x="1143000" y="1600200"/>
            <a:ext cx="7772400" cy="4800600"/>
          </a:xfrm>
        </p:spPr>
        <p:txBody>
          <a:bodyPr/>
          <a:lstStyle/>
          <a:p>
            <a:pPr eaLnBrk="1" hangingPunct="1">
              <a:lnSpc>
                <a:spcPct val="90000"/>
              </a:lnSpc>
            </a:pPr>
            <a:endParaRPr lang="en-US" dirty="0" smtClean="0"/>
          </a:p>
          <a:p>
            <a:pPr eaLnBrk="1" hangingPunct="1">
              <a:lnSpc>
                <a:spcPct val="90000"/>
              </a:lnSpc>
            </a:pPr>
            <a:r>
              <a:rPr lang="en-US" dirty="0" smtClean="0"/>
              <a:t>It’s your personal marketing piece</a:t>
            </a:r>
          </a:p>
          <a:p>
            <a:pPr eaLnBrk="1" hangingPunct="1">
              <a:lnSpc>
                <a:spcPct val="90000"/>
              </a:lnSpc>
            </a:pPr>
            <a:r>
              <a:rPr lang="en-US" dirty="0" smtClean="0"/>
              <a:t>Its purpose is to get you an interview </a:t>
            </a:r>
          </a:p>
        </p:txBody>
      </p:sp>
      <p:pic>
        <p:nvPicPr>
          <p:cNvPr id="5124" name="Picture 3" descr="fish-get-noticed.jpg"/>
          <p:cNvPicPr>
            <a:picLocks noChangeAspect="1"/>
          </p:cNvPicPr>
          <p:nvPr/>
        </p:nvPicPr>
        <p:blipFill>
          <a:blip r:embed="rId2" cstate="print"/>
          <a:srcRect/>
          <a:stretch>
            <a:fillRect/>
          </a:stretch>
        </p:blipFill>
        <p:spPr bwMode="auto">
          <a:xfrm>
            <a:off x="1600200" y="3352800"/>
            <a:ext cx="5524500" cy="2876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wipe(down)">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wipe(down)">
                                      <p:cBhvr>
                                        <p:cTn id="12" dur="500"/>
                                        <p:tgtEl>
                                          <p:spTgt spid="5123">
                                            <p:txEl>
                                              <p:pRg st="2" end="2"/>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301625"/>
            <a:ext cx="7616825" cy="1143000"/>
          </a:xfrm>
        </p:spPr>
        <p:txBody>
          <a:bodyPr/>
          <a:lstStyle/>
          <a:p>
            <a:pPr eaLnBrk="1" hangingPunct="1">
              <a:defRPr/>
            </a:pPr>
            <a:r>
              <a:rPr lang="en-US" dirty="0" smtClean="0">
                <a:solidFill>
                  <a:schemeClr val="accent2"/>
                </a:solidFill>
                <a:effectLst>
                  <a:outerShdw blurRad="38100" dist="38100" dir="2700000" algn="tl">
                    <a:srgbClr val="C0C0C0"/>
                  </a:outerShdw>
                </a:effectLst>
              </a:rPr>
              <a:t>   </a:t>
            </a:r>
            <a:r>
              <a:rPr lang="en-US" dirty="0" smtClean="0">
                <a:solidFill>
                  <a:schemeClr val="tx1"/>
                </a:solidFill>
                <a:effectLst>
                  <a:outerShdw blurRad="38100" dist="38100" dir="2700000" algn="tl">
                    <a:srgbClr val="C0C0C0"/>
                  </a:outerShdw>
                </a:effectLst>
              </a:rPr>
              <a:t>Successful resumes….</a:t>
            </a:r>
          </a:p>
        </p:txBody>
      </p:sp>
      <p:sp>
        <p:nvSpPr>
          <p:cNvPr id="6147" name="Rectangle 3"/>
          <p:cNvSpPr>
            <a:spLocks noGrp="1" noChangeArrowheads="1"/>
          </p:cNvSpPr>
          <p:nvPr>
            <p:ph type="body" idx="1"/>
          </p:nvPr>
        </p:nvSpPr>
        <p:spPr>
          <a:xfrm>
            <a:off x="609600" y="1600200"/>
            <a:ext cx="8305800" cy="4525963"/>
          </a:xfrm>
        </p:spPr>
        <p:txBody>
          <a:bodyPr>
            <a:normAutofit/>
          </a:bodyPr>
          <a:lstStyle/>
          <a:p>
            <a:pPr eaLnBrk="1" hangingPunct="1">
              <a:lnSpc>
                <a:spcPct val="90000"/>
              </a:lnSpc>
            </a:pPr>
            <a:endParaRPr lang="en-US" dirty="0" smtClean="0"/>
          </a:p>
          <a:p>
            <a:pPr eaLnBrk="1" hangingPunct="1">
              <a:lnSpc>
                <a:spcPct val="90000"/>
              </a:lnSpc>
            </a:pPr>
            <a:r>
              <a:rPr lang="en-US" dirty="0" smtClean="0"/>
              <a:t>are tailored for each occupation or job of interest </a:t>
            </a:r>
          </a:p>
          <a:p>
            <a:pPr eaLnBrk="1" hangingPunct="1">
              <a:lnSpc>
                <a:spcPct val="90000"/>
              </a:lnSpc>
            </a:pPr>
            <a:r>
              <a:rPr lang="en-US" dirty="0" smtClean="0"/>
              <a:t>focus on employer’s needs</a:t>
            </a:r>
          </a:p>
          <a:p>
            <a:pPr eaLnBrk="1" hangingPunct="1">
              <a:lnSpc>
                <a:spcPct val="90000"/>
              </a:lnSpc>
            </a:pPr>
            <a:r>
              <a:rPr lang="en-US" dirty="0" smtClean="0"/>
              <a:t>show how your qualifications/skills fit requirements of job </a:t>
            </a:r>
          </a:p>
          <a:p>
            <a:pPr eaLnBrk="1" hangingPunct="1">
              <a:lnSpc>
                <a:spcPct val="90000"/>
              </a:lnSpc>
            </a:pPr>
            <a:r>
              <a:rPr lang="en-US" dirty="0" smtClean="0"/>
              <a:t>highlight specific achievements, increases in responsibility, work-related skills</a:t>
            </a:r>
          </a:p>
          <a:p>
            <a:pPr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Tips</a:t>
            </a:r>
            <a:endParaRPr lang="en-US" dirty="0"/>
          </a:p>
        </p:txBody>
      </p:sp>
      <p:sp>
        <p:nvSpPr>
          <p:cNvPr id="3" name="Content Placeholder 2"/>
          <p:cNvSpPr>
            <a:spLocks noGrp="1"/>
          </p:cNvSpPr>
          <p:nvPr>
            <p:ph idx="1"/>
          </p:nvPr>
        </p:nvSpPr>
        <p:spPr>
          <a:xfrm>
            <a:off x="304800" y="1554162"/>
            <a:ext cx="8686800" cy="5303838"/>
          </a:xfrm>
        </p:spPr>
        <p:txBody>
          <a:bodyPr>
            <a:normAutofit fontScale="62500" lnSpcReduction="20000"/>
          </a:bodyPr>
          <a:lstStyle/>
          <a:p>
            <a:r>
              <a:rPr lang="en-US" dirty="0" smtClean="0"/>
              <a:t>1.Should be only one </a:t>
            </a:r>
            <a:r>
              <a:rPr lang="en-US" b="1" dirty="0" smtClean="0"/>
              <a:t>(1) page long.</a:t>
            </a:r>
          </a:p>
          <a:p>
            <a:r>
              <a:rPr lang="en-US" dirty="0" smtClean="0"/>
              <a:t>2. </a:t>
            </a:r>
            <a:r>
              <a:rPr lang="en-US" b="1" dirty="0" smtClean="0"/>
              <a:t>Typed neatly on 8 ½ X 11 white or off-white, quality paper using a font</a:t>
            </a:r>
          </a:p>
          <a:p>
            <a:pPr>
              <a:buNone/>
            </a:pPr>
            <a:r>
              <a:rPr lang="en-US" dirty="0" smtClean="0"/>
              <a:t>that is easy to read and sized 12-14.</a:t>
            </a:r>
          </a:p>
          <a:p>
            <a:r>
              <a:rPr lang="en-US" b="1" dirty="0" smtClean="0"/>
              <a:t>3.Name and address should be the most obvious information on the page.</a:t>
            </a:r>
          </a:p>
          <a:p>
            <a:r>
              <a:rPr lang="en-US" dirty="0" smtClean="0"/>
              <a:t> 4.Leave out personal information. Examples: birth date, gender, marital</a:t>
            </a:r>
          </a:p>
          <a:p>
            <a:pPr>
              <a:buNone/>
            </a:pPr>
            <a:r>
              <a:rPr lang="en-US" dirty="0" smtClean="0"/>
              <a:t>status, social security numbers, height, weight, religious choice, etc.</a:t>
            </a:r>
          </a:p>
          <a:p>
            <a:r>
              <a:rPr lang="en-US" dirty="0" smtClean="0"/>
              <a:t>5.Organize it carefully. </a:t>
            </a:r>
            <a:r>
              <a:rPr lang="en-US" b="1" dirty="0" smtClean="0"/>
              <a:t>Information should be arranged chronologically</a:t>
            </a:r>
          </a:p>
          <a:p>
            <a:pPr>
              <a:buNone/>
            </a:pPr>
            <a:r>
              <a:rPr lang="en-US" b="1" dirty="0" smtClean="0"/>
              <a:t>from the most recent then back.</a:t>
            </a:r>
          </a:p>
          <a:p>
            <a:pPr marL="342900" lvl="1" indent="-342900">
              <a:buFont typeface="Wingdings 2"/>
              <a:buChar char=""/>
            </a:pPr>
            <a:r>
              <a:rPr lang="en-US" b="1" dirty="0" smtClean="0"/>
              <a:t>It can be organized as Functional – where </a:t>
            </a:r>
            <a:r>
              <a:rPr lang="en-US" dirty="0" smtClean="0"/>
              <a:t>Emphasizes skills not than job history</a:t>
            </a:r>
          </a:p>
          <a:p>
            <a:r>
              <a:rPr lang="en-US" dirty="0" smtClean="0"/>
              <a:t>6.Use phrases or incomplete sentences that start with an ACTION verb.</a:t>
            </a:r>
          </a:p>
          <a:p>
            <a:r>
              <a:rPr lang="en-US" b="1" dirty="0" smtClean="0"/>
              <a:t>7. Avoid abbreviations, contractions, short hand. Make sure all spelling,</a:t>
            </a:r>
          </a:p>
          <a:p>
            <a:r>
              <a:rPr lang="en-US" dirty="0" smtClean="0"/>
              <a:t>grammar and punctuation is perfect. </a:t>
            </a:r>
          </a:p>
          <a:p>
            <a:r>
              <a:rPr lang="en-US" dirty="0" smtClean="0"/>
              <a:t>8. Be precise without writing paragraphs.</a:t>
            </a:r>
          </a:p>
          <a:p>
            <a:r>
              <a:rPr lang="en-US" dirty="0" smtClean="0"/>
              <a:t>9. Avoid being wordy. </a:t>
            </a:r>
          </a:p>
          <a:p>
            <a:r>
              <a:rPr lang="en-US" b="1" i="1" dirty="0" smtClean="0"/>
              <a:t>10. Make strong statements that are relevant to the information you feel best represents your qualifications for the job.</a:t>
            </a:r>
          </a:p>
          <a:p>
            <a:r>
              <a:rPr lang="en-US" b="1" i="1" dirty="0" smtClean="0"/>
              <a:t>Clear and easy  to read.</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6172200" cy="1527175"/>
          </a:xfrm>
        </p:spPr>
        <p:txBody>
          <a:bodyPr/>
          <a:lstStyle/>
          <a:p>
            <a:pPr eaLnBrk="1" hangingPunct="1">
              <a:defRPr/>
            </a:pPr>
            <a:r>
              <a:rPr lang="en-US" dirty="0" smtClean="0">
                <a:solidFill>
                  <a:schemeClr val="tx1"/>
                </a:solidFill>
                <a:effectLst>
                  <a:outerShdw blurRad="38100" dist="38100" dir="2700000" algn="tl">
                    <a:srgbClr val="C0C0C0"/>
                  </a:outerShdw>
                </a:effectLst>
              </a:rPr>
              <a:t>Examples of </a:t>
            </a:r>
            <a:br>
              <a:rPr lang="en-US" dirty="0" smtClean="0">
                <a:solidFill>
                  <a:schemeClr val="tx1"/>
                </a:solidFill>
                <a:effectLst>
                  <a:outerShdw blurRad="38100" dist="38100" dir="2700000" algn="tl">
                    <a:srgbClr val="C0C0C0"/>
                  </a:outerShdw>
                </a:effectLst>
              </a:rPr>
            </a:br>
            <a:r>
              <a:rPr lang="en-US" dirty="0" smtClean="0">
                <a:solidFill>
                  <a:schemeClr val="tx1"/>
                </a:solidFill>
                <a:effectLst>
                  <a:outerShdw blurRad="38100" dist="38100" dir="2700000" algn="tl">
                    <a:srgbClr val="C0C0C0"/>
                  </a:outerShdw>
                </a:effectLst>
              </a:rPr>
              <a:t>action / power verbs</a:t>
            </a:r>
            <a:endParaRPr lang="en-US" dirty="0"/>
          </a:p>
        </p:txBody>
      </p:sp>
      <p:sp>
        <p:nvSpPr>
          <p:cNvPr id="13315" name="Rectangle 3"/>
          <p:cNvSpPr>
            <a:spLocks noChangeArrowheads="1"/>
          </p:cNvSpPr>
          <p:nvPr/>
        </p:nvSpPr>
        <p:spPr bwMode="auto">
          <a:xfrm>
            <a:off x="1143000" y="1143000"/>
            <a:ext cx="6781800" cy="646113"/>
          </a:xfrm>
          <a:prstGeom prst="rect">
            <a:avLst/>
          </a:prstGeom>
          <a:noFill/>
          <a:ln w="9525">
            <a:noFill/>
            <a:miter lim="800000"/>
            <a:headEnd/>
            <a:tailEnd/>
          </a:ln>
        </p:spPr>
        <p:txBody>
          <a:bodyPr>
            <a:spAutoFit/>
          </a:bodyPr>
          <a:lstStyle/>
          <a:p>
            <a:pPr>
              <a:lnSpc>
                <a:spcPct val="90000"/>
              </a:lnSpc>
            </a:pPr>
            <a:r>
              <a:rPr lang="en-US" sz="4000">
                <a:solidFill>
                  <a:srgbClr val="000099"/>
                </a:solidFill>
              </a:rPr>
              <a:t>   </a:t>
            </a:r>
            <a:r>
              <a:rPr lang="en-US" sz="1400">
                <a:solidFill>
                  <a:srgbClr val="000099"/>
                </a:solidFill>
              </a:rPr>
              <a:t>         </a:t>
            </a:r>
          </a:p>
        </p:txBody>
      </p:sp>
      <p:sp>
        <p:nvSpPr>
          <p:cNvPr id="13316" name="TextBox 4"/>
          <p:cNvSpPr txBox="1">
            <a:spLocks noChangeArrowheads="1"/>
          </p:cNvSpPr>
          <p:nvPr/>
        </p:nvSpPr>
        <p:spPr bwMode="auto">
          <a:xfrm>
            <a:off x="533400" y="2209800"/>
            <a:ext cx="3048000" cy="4246563"/>
          </a:xfrm>
          <a:prstGeom prst="rect">
            <a:avLst/>
          </a:prstGeom>
          <a:noFill/>
          <a:ln w="9525">
            <a:noFill/>
            <a:miter lim="800000"/>
            <a:headEnd/>
            <a:tailEnd/>
          </a:ln>
        </p:spPr>
        <p:txBody>
          <a:bodyPr>
            <a:spAutoFit/>
          </a:bodyPr>
          <a:lstStyle/>
          <a:p>
            <a:r>
              <a:rPr lang="en-US"/>
              <a:t>Administered</a:t>
            </a:r>
          </a:p>
          <a:p>
            <a:r>
              <a:rPr lang="en-US"/>
              <a:t>Analyzed</a:t>
            </a:r>
          </a:p>
          <a:p>
            <a:r>
              <a:rPr lang="en-US"/>
              <a:t>Budgeted</a:t>
            </a:r>
          </a:p>
          <a:p>
            <a:r>
              <a:rPr lang="en-US"/>
              <a:t>Collaborated</a:t>
            </a:r>
          </a:p>
          <a:p>
            <a:r>
              <a:rPr lang="en-US"/>
              <a:t>Communicated</a:t>
            </a:r>
          </a:p>
          <a:p>
            <a:r>
              <a:rPr lang="en-US"/>
              <a:t>Compiled</a:t>
            </a:r>
          </a:p>
          <a:p>
            <a:r>
              <a:rPr lang="en-US"/>
              <a:t>Completed</a:t>
            </a:r>
          </a:p>
          <a:p>
            <a:r>
              <a:rPr lang="en-US"/>
              <a:t>Conducted</a:t>
            </a:r>
          </a:p>
          <a:p>
            <a:r>
              <a:rPr lang="en-US"/>
              <a:t>Consulted</a:t>
            </a:r>
          </a:p>
          <a:p>
            <a:r>
              <a:rPr lang="en-US"/>
              <a:t>Contributed</a:t>
            </a:r>
          </a:p>
          <a:p>
            <a:r>
              <a:rPr lang="en-US"/>
              <a:t>Coordinated</a:t>
            </a:r>
          </a:p>
          <a:p>
            <a:r>
              <a:rPr lang="en-US"/>
              <a:t>Created</a:t>
            </a:r>
          </a:p>
          <a:p>
            <a:r>
              <a:rPr lang="en-US"/>
              <a:t>Demonstrated</a:t>
            </a:r>
          </a:p>
          <a:p>
            <a:r>
              <a:rPr lang="en-US"/>
              <a:t>Designed</a:t>
            </a:r>
          </a:p>
          <a:p>
            <a:r>
              <a:rPr lang="en-US"/>
              <a:t>Developed</a:t>
            </a:r>
          </a:p>
        </p:txBody>
      </p:sp>
      <p:sp>
        <p:nvSpPr>
          <p:cNvPr id="13317" name="TextBox 5"/>
          <p:cNvSpPr txBox="1">
            <a:spLocks noChangeArrowheads="1"/>
          </p:cNvSpPr>
          <p:nvPr/>
        </p:nvSpPr>
        <p:spPr bwMode="auto">
          <a:xfrm>
            <a:off x="3352800" y="2362200"/>
            <a:ext cx="3048000" cy="3970338"/>
          </a:xfrm>
          <a:prstGeom prst="rect">
            <a:avLst/>
          </a:prstGeom>
          <a:noFill/>
          <a:ln w="9525">
            <a:noFill/>
            <a:miter lim="800000"/>
            <a:headEnd/>
            <a:tailEnd/>
          </a:ln>
        </p:spPr>
        <p:txBody>
          <a:bodyPr>
            <a:spAutoFit/>
          </a:bodyPr>
          <a:lstStyle/>
          <a:p>
            <a:r>
              <a:rPr lang="en-US"/>
              <a:t>Distributed</a:t>
            </a:r>
          </a:p>
          <a:p>
            <a:r>
              <a:rPr lang="en-US"/>
              <a:t>Documented</a:t>
            </a:r>
          </a:p>
          <a:p>
            <a:r>
              <a:rPr lang="en-US"/>
              <a:t>Enhanced</a:t>
            </a:r>
          </a:p>
          <a:p>
            <a:r>
              <a:rPr lang="en-US"/>
              <a:t>Established</a:t>
            </a:r>
          </a:p>
          <a:p>
            <a:r>
              <a:rPr lang="en-US"/>
              <a:t>Expedited</a:t>
            </a:r>
          </a:p>
          <a:p>
            <a:r>
              <a:rPr lang="en-US"/>
              <a:t>Facilitated</a:t>
            </a:r>
          </a:p>
          <a:p>
            <a:r>
              <a:rPr lang="en-US"/>
              <a:t>Generated</a:t>
            </a:r>
          </a:p>
          <a:p>
            <a:r>
              <a:rPr lang="en-US"/>
              <a:t>Improved</a:t>
            </a:r>
          </a:p>
          <a:p>
            <a:r>
              <a:rPr lang="en-US"/>
              <a:t>Implemented</a:t>
            </a:r>
          </a:p>
          <a:p>
            <a:r>
              <a:rPr lang="en-US"/>
              <a:t>Initiated</a:t>
            </a:r>
          </a:p>
          <a:p>
            <a:r>
              <a:rPr lang="en-US"/>
              <a:t>Investigated</a:t>
            </a:r>
          </a:p>
          <a:p>
            <a:r>
              <a:rPr lang="en-US"/>
              <a:t>Led</a:t>
            </a:r>
          </a:p>
          <a:p>
            <a:r>
              <a:rPr lang="en-US"/>
              <a:t>Managed</a:t>
            </a:r>
          </a:p>
          <a:p>
            <a:r>
              <a:rPr lang="en-US"/>
              <a:t>Organized</a:t>
            </a:r>
          </a:p>
        </p:txBody>
      </p:sp>
      <p:sp>
        <p:nvSpPr>
          <p:cNvPr id="13318" name="TextBox 6"/>
          <p:cNvSpPr txBox="1">
            <a:spLocks noChangeArrowheads="1"/>
          </p:cNvSpPr>
          <p:nvPr/>
        </p:nvSpPr>
        <p:spPr bwMode="auto">
          <a:xfrm>
            <a:off x="5791200" y="2286000"/>
            <a:ext cx="3048000" cy="4246563"/>
          </a:xfrm>
          <a:prstGeom prst="rect">
            <a:avLst/>
          </a:prstGeom>
          <a:noFill/>
          <a:ln w="9525">
            <a:noFill/>
            <a:miter lim="800000"/>
            <a:headEnd/>
            <a:tailEnd/>
          </a:ln>
        </p:spPr>
        <p:txBody>
          <a:bodyPr>
            <a:spAutoFit/>
          </a:bodyPr>
          <a:lstStyle/>
          <a:p>
            <a:r>
              <a:rPr lang="en-US"/>
              <a:t>Planned</a:t>
            </a:r>
          </a:p>
          <a:p>
            <a:r>
              <a:rPr lang="en-US"/>
              <a:t>Presented</a:t>
            </a:r>
          </a:p>
          <a:p>
            <a:r>
              <a:rPr lang="en-US"/>
              <a:t>Prioritized</a:t>
            </a:r>
          </a:p>
          <a:p>
            <a:r>
              <a:rPr lang="en-US"/>
              <a:t>Produced</a:t>
            </a:r>
          </a:p>
          <a:p>
            <a:r>
              <a:rPr lang="en-US"/>
              <a:t>Researched</a:t>
            </a:r>
          </a:p>
          <a:p>
            <a:r>
              <a:rPr lang="en-US"/>
              <a:t>Reviewed</a:t>
            </a:r>
          </a:p>
          <a:p>
            <a:r>
              <a:rPr lang="en-US"/>
              <a:t>Scheduled</a:t>
            </a:r>
          </a:p>
          <a:p>
            <a:r>
              <a:rPr lang="en-US"/>
              <a:t>Shared</a:t>
            </a:r>
          </a:p>
          <a:p>
            <a:r>
              <a:rPr lang="en-US"/>
              <a:t>Supervised</a:t>
            </a:r>
          </a:p>
          <a:p>
            <a:r>
              <a:rPr lang="en-US"/>
              <a:t>Supported</a:t>
            </a:r>
          </a:p>
          <a:p>
            <a:r>
              <a:rPr lang="en-US"/>
              <a:t>Trained</a:t>
            </a:r>
          </a:p>
          <a:p>
            <a:r>
              <a:rPr lang="en-US"/>
              <a:t>Updated</a:t>
            </a:r>
          </a:p>
          <a:p>
            <a:r>
              <a:rPr lang="en-US"/>
              <a:t>Worked</a:t>
            </a:r>
          </a:p>
          <a:p>
            <a:r>
              <a:rPr lang="en-US"/>
              <a:t>Wrote</a:t>
            </a:r>
          </a:p>
          <a:p>
            <a:r>
              <a:rPr lang="en-US"/>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1524000" y="2043113"/>
            <a:ext cx="7010400" cy="3813175"/>
          </a:xfrm>
        </p:spPr>
        <p:txBody>
          <a:bodyPr/>
          <a:lstStyle/>
          <a:p>
            <a:pPr eaLnBrk="1" hangingPunct="1"/>
            <a:r>
              <a:rPr lang="en-US" sz="3200" b="1" smtClean="0"/>
              <a:t>Identifying information</a:t>
            </a:r>
          </a:p>
          <a:p>
            <a:pPr lvl="1" eaLnBrk="1" hangingPunct="1"/>
            <a:r>
              <a:rPr lang="en-US" smtClean="0"/>
              <a:t>Name </a:t>
            </a:r>
          </a:p>
          <a:p>
            <a:pPr lvl="1" eaLnBrk="1" hangingPunct="1"/>
            <a:r>
              <a:rPr lang="en-US" smtClean="0"/>
              <a:t>Address</a:t>
            </a:r>
          </a:p>
          <a:p>
            <a:pPr lvl="1" eaLnBrk="1" hangingPunct="1"/>
            <a:r>
              <a:rPr lang="en-US" smtClean="0"/>
              <a:t>Phone number</a:t>
            </a:r>
          </a:p>
          <a:p>
            <a:pPr lvl="1" eaLnBrk="1" hangingPunct="1"/>
            <a:r>
              <a:rPr lang="en-US" smtClean="0"/>
              <a:t>Email address </a:t>
            </a:r>
          </a:p>
          <a:p>
            <a:pPr eaLnBrk="1" hangingPunct="1"/>
            <a:endParaRPr lang="en-US" smtClean="0"/>
          </a:p>
        </p:txBody>
      </p:sp>
      <p:sp>
        <p:nvSpPr>
          <p:cNvPr id="6148" name="Rectangle 4"/>
          <p:cNvSpPr>
            <a:spLocks noGrp="1" noChangeArrowheads="1"/>
          </p:cNvSpPr>
          <p:nvPr>
            <p:ph type="title" idx="4294967295"/>
          </p:nvPr>
        </p:nvSpPr>
        <p:spPr/>
        <p:txBody>
          <a:bodyPr>
            <a:normAutofit fontScale="90000"/>
          </a:bodyPr>
          <a:lstStyle/>
          <a:p>
            <a:pPr eaLnBrk="1" hangingPunct="1">
              <a:defRPr/>
            </a:pPr>
            <a:r>
              <a:rPr lang="en-US" sz="3800" dirty="0" smtClean="0">
                <a:solidFill>
                  <a:schemeClr val="accent2"/>
                </a:solidFill>
                <a:effectLst>
                  <a:outerShdw blurRad="38100" dist="38100" dir="2700000" algn="tl">
                    <a:srgbClr val="C0C0C0"/>
                  </a:outerShdw>
                </a:effectLst>
              </a:rPr>
              <a:t/>
            </a:r>
            <a:br>
              <a:rPr lang="en-US" sz="3800" dirty="0" smtClean="0">
                <a:solidFill>
                  <a:schemeClr val="accent2"/>
                </a:solidFill>
                <a:effectLst>
                  <a:outerShdw blurRad="38100" dist="38100" dir="2700000" algn="tl">
                    <a:srgbClr val="C0C0C0"/>
                  </a:outerShdw>
                </a:effectLst>
              </a:rPr>
            </a:br>
            <a:r>
              <a:rPr lang="en-US" sz="4000" dirty="0" smtClean="0">
                <a:solidFill>
                  <a:schemeClr val="tx1"/>
                </a:solidFill>
                <a:effectLst>
                  <a:outerShdw blurRad="38100" dist="38100" dir="2700000" algn="tl">
                    <a:srgbClr val="C0C0C0"/>
                  </a:outerShdw>
                </a:effectLst>
              </a:rPr>
              <a:t>Resume basics include:</a:t>
            </a:r>
            <a:br>
              <a:rPr lang="en-US" sz="4000" dirty="0" smtClean="0">
                <a:solidFill>
                  <a:schemeClr val="tx1"/>
                </a:solidFill>
                <a:effectLst>
                  <a:outerShdw blurRad="38100" dist="38100" dir="2700000" algn="tl">
                    <a:srgbClr val="C0C0C0"/>
                  </a:outerShdw>
                </a:effectLst>
              </a:rPr>
            </a:br>
            <a:endParaRPr lang="en-US" sz="4000" dirty="0" smtClean="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1143000" y="2043113"/>
            <a:ext cx="7696200" cy="3813175"/>
          </a:xfrm>
        </p:spPr>
        <p:txBody>
          <a:bodyPr/>
          <a:lstStyle/>
          <a:p>
            <a:pPr eaLnBrk="1" hangingPunct="1">
              <a:lnSpc>
                <a:spcPct val="90000"/>
              </a:lnSpc>
            </a:pPr>
            <a:r>
              <a:rPr lang="en-US" sz="3200" b="1" smtClean="0"/>
              <a:t>Objective</a:t>
            </a:r>
            <a:r>
              <a:rPr lang="en-US" smtClean="0"/>
              <a:t> (optional)</a:t>
            </a:r>
          </a:p>
          <a:p>
            <a:pPr lvl="1" eaLnBrk="1" hangingPunct="1">
              <a:lnSpc>
                <a:spcPct val="90000"/>
              </a:lnSpc>
            </a:pPr>
            <a:r>
              <a:rPr lang="en-US" smtClean="0"/>
              <a:t>Concise statement specifying position, field of work, or skills to be used on the job</a:t>
            </a:r>
          </a:p>
          <a:p>
            <a:pPr lvl="1" eaLnBrk="1" hangingPunct="1">
              <a:lnSpc>
                <a:spcPct val="90000"/>
              </a:lnSpc>
            </a:pPr>
            <a:r>
              <a:rPr lang="en-US" smtClean="0"/>
              <a:t>Near top of resume</a:t>
            </a:r>
          </a:p>
          <a:p>
            <a:pPr lvl="1" eaLnBrk="1" hangingPunct="1">
              <a:lnSpc>
                <a:spcPct val="90000"/>
              </a:lnSpc>
            </a:pPr>
            <a:endParaRPr lang="en-US" sz="1800" smtClean="0"/>
          </a:p>
          <a:p>
            <a:pPr eaLnBrk="1" hangingPunct="1">
              <a:lnSpc>
                <a:spcPct val="90000"/>
              </a:lnSpc>
              <a:buFont typeface="Wingdings" pitchFamily="2" charset="2"/>
              <a:buNone/>
            </a:pPr>
            <a:r>
              <a:rPr lang="en-US" smtClean="0"/>
              <a:t>Example:  </a:t>
            </a:r>
            <a:r>
              <a:rPr lang="en-US" i="1" smtClean="0"/>
              <a:t>“Receptionist position using my customer service, administrative, and communication skills.”</a:t>
            </a:r>
          </a:p>
          <a:p>
            <a:pPr eaLnBrk="1" hangingPunct="1">
              <a:lnSpc>
                <a:spcPct val="90000"/>
              </a:lnSpc>
            </a:pPr>
            <a:endParaRPr lang="en-US" i="1" smtClean="0"/>
          </a:p>
        </p:txBody>
      </p:sp>
      <p:sp>
        <p:nvSpPr>
          <p:cNvPr id="6148" name="Rectangle 4"/>
          <p:cNvSpPr>
            <a:spLocks noGrp="1" noChangeArrowheads="1"/>
          </p:cNvSpPr>
          <p:nvPr>
            <p:ph type="title" idx="4294967295"/>
          </p:nvPr>
        </p:nvSpPr>
        <p:spPr/>
        <p:txBody>
          <a:bodyPr>
            <a:normAutofit fontScale="90000"/>
          </a:bodyPr>
          <a:lstStyle/>
          <a:p>
            <a:pPr eaLnBrk="1" hangingPunct="1">
              <a:defRPr/>
            </a:pPr>
            <a:r>
              <a:rPr lang="en-US" sz="3800" dirty="0" smtClean="0">
                <a:solidFill>
                  <a:schemeClr val="accent2"/>
                </a:solidFill>
                <a:effectLst>
                  <a:outerShdw blurRad="38100" dist="38100" dir="2700000" algn="tl">
                    <a:srgbClr val="C0C0C0"/>
                  </a:outerShdw>
                </a:effectLst>
              </a:rPr>
              <a:t/>
            </a:r>
            <a:br>
              <a:rPr lang="en-US" sz="3800" dirty="0" smtClean="0">
                <a:solidFill>
                  <a:schemeClr val="accent2"/>
                </a:solidFill>
                <a:effectLst>
                  <a:outerShdw blurRad="38100" dist="38100" dir="2700000" algn="tl">
                    <a:srgbClr val="C0C0C0"/>
                  </a:outerShdw>
                </a:effectLst>
              </a:rPr>
            </a:br>
            <a:r>
              <a:rPr lang="en-US" sz="4000" dirty="0" smtClean="0">
                <a:solidFill>
                  <a:schemeClr val="tx1"/>
                </a:solidFill>
                <a:effectLst>
                  <a:outerShdw blurRad="38100" dist="38100" dir="2700000" algn="tl">
                    <a:srgbClr val="C0C0C0"/>
                  </a:outerShdw>
                </a:effectLst>
              </a:rPr>
              <a:t>Resume basics include:</a:t>
            </a:r>
            <a:br>
              <a:rPr lang="en-US" sz="4000" dirty="0" smtClean="0">
                <a:solidFill>
                  <a:schemeClr val="tx1"/>
                </a:solidFill>
                <a:effectLst>
                  <a:outerShdw blurRad="38100" dist="38100" dir="2700000" algn="tl">
                    <a:srgbClr val="C0C0C0"/>
                  </a:outerShdw>
                </a:effectLst>
              </a:rPr>
            </a:br>
            <a:endParaRPr lang="en-US" sz="4000" dirty="0" smtClean="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28600"/>
            <a:ext cx="7010400" cy="1527175"/>
          </a:xfrm>
        </p:spPr>
        <p:txBody>
          <a:bodyPr/>
          <a:lstStyle/>
          <a:p>
            <a:pPr eaLnBrk="1" hangingPunct="1">
              <a:defRPr/>
            </a:pPr>
            <a:r>
              <a:rPr lang="en-US" dirty="0" smtClean="0">
                <a:solidFill>
                  <a:schemeClr val="tx1"/>
                </a:solidFill>
                <a:effectLst>
                  <a:outerShdw blurRad="38100" dist="38100" dir="2700000" algn="tl">
                    <a:srgbClr val="C0C0C0"/>
                  </a:outerShdw>
                </a:effectLst>
              </a:rPr>
              <a:t>  Ask yourself…</a:t>
            </a:r>
            <a:endParaRPr lang="en-US" dirty="0" smtClean="0">
              <a:solidFill>
                <a:schemeClr val="tx1"/>
              </a:solidFill>
            </a:endParaRPr>
          </a:p>
        </p:txBody>
      </p:sp>
      <p:sp>
        <p:nvSpPr>
          <p:cNvPr id="16387" name="Content Placeholder 2"/>
          <p:cNvSpPr>
            <a:spLocks noGrp="1"/>
          </p:cNvSpPr>
          <p:nvPr>
            <p:ph idx="4294967295"/>
          </p:nvPr>
        </p:nvSpPr>
        <p:spPr>
          <a:xfrm>
            <a:off x="1524000" y="2112963"/>
            <a:ext cx="7010400" cy="3906837"/>
          </a:xfrm>
        </p:spPr>
        <p:txBody>
          <a:bodyPr/>
          <a:lstStyle/>
          <a:p>
            <a:pPr eaLnBrk="1" hangingPunct="1"/>
            <a:endParaRPr lang="en-US" smtClean="0"/>
          </a:p>
          <a:p>
            <a:pPr eaLnBrk="1" hangingPunct="1"/>
            <a:r>
              <a:rPr lang="en-US" sz="4000" smtClean="0"/>
              <a:t>What information about me is most  relevant to the job I’m applying for?</a:t>
            </a:r>
            <a:r>
              <a:rPr lang="en-US"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609600" y="1981200"/>
            <a:ext cx="8534400" cy="3736975"/>
          </a:xfrm>
        </p:spPr>
        <p:txBody>
          <a:bodyPr/>
          <a:lstStyle/>
          <a:p>
            <a:pPr eaLnBrk="1" hangingPunct="1"/>
            <a:r>
              <a:rPr lang="en-US" sz="3200" b="1" smtClean="0"/>
              <a:t>Education</a:t>
            </a:r>
          </a:p>
          <a:p>
            <a:pPr lvl="1" eaLnBrk="1" hangingPunct="1"/>
            <a:r>
              <a:rPr lang="en-US" smtClean="0"/>
              <a:t>Relevant training, certifications, schooling</a:t>
            </a:r>
          </a:p>
          <a:p>
            <a:pPr lvl="1" eaLnBrk="1" hangingPunct="1"/>
            <a:r>
              <a:rPr lang="en-US" smtClean="0"/>
              <a:t>Start with most recent</a:t>
            </a:r>
          </a:p>
          <a:p>
            <a:pPr lvl="1" eaLnBrk="1" hangingPunct="1"/>
            <a:r>
              <a:rPr lang="en-US" smtClean="0"/>
              <a:t>For each school, list name, location, diploma/ certificate/degree earned, date of completion</a:t>
            </a:r>
          </a:p>
          <a:p>
            <a:pPr lvl="1" eaLnBrk="1" hangingPunct="1"/>
            <a:r>
              <a:rPr lang="en-US" smtClean="0"/>
              <a:t>If not completed, use </a:t>
            </a:r>
            <a:r>
              <a:rPr lang="en-US" i="1" smtClean="0"/>
              <a:t>“expected” </a:t>
            </a:r>
            <a:r>
              <a:rPr lang="en-US" smtClean="0"/>
              <a:t>plus date, or </a:t>
            </a:r>
            <a:r>
              <a:rPr lang="en-US" i="1" smtClean="0"/>
              <a:t>“in progress”</a:t>
            </a:r>
          </a:p>
        </p:txBody>
      </p:sp>
      <p:sp>
        <p:nvSpPr>
          <p:cNvPr id="6148" name="Rectangle 4"/>
          <p:cNvSpPr>
            <a:spLocks noGrp="1" noChangeArrowheads="1"/>
          </p:cNvSpPr>
          <p:nvPr>
            <p:ph type="title" idx="4294967295"/>
          </p:nvPr>
        </p:nvSpPr>
        <p:spPr>
          <a:xfrm>
            <a:off x="1524000" y="152400"/>
            <a:ext cx="7010400" cy="1527175"/>
          </a:xfrm>
        </p:spPr>
        <p:txBody>
          <a:bodyPr>
            <a:normAutofit fontScale="90000"/>
          </a:bodyPr>
          <a:lstStyle/>
          <a:p>
            <a:pPr eaLnBrk="1" hangingPunct="1">
              <a:defRPr/>
            </a:pPr>
            <a:r>
              <a:rPr lang="en-US" sz="3800" dirty="0" smtClean="0">
                <a:solidFill>
                  <a:schemeClr val="accent2"/>
                </a:solidFill>
                <a:effectLst>
                  <a:outerShdw blurRad="38100" dist="38100" dir="2700000" algn="tl">
                    <a:srgbClr val="C0C0C0"/>
                  </a:outerShdw>
                </a:effectLst>
              </a:rPr>
              <a:t/>
            </a:r>
            <a:br>
              <a:rPr lang="en-US" sz="3800" dirty="0" smtClean="0">
                <a:solidFill>
                  <a:schemeClr val="accent2"/>
                </a:solidFill>
                <a:effectLst>
                  <a:outerShdw blurRad="38100" dist="38100" dir="2700000" algn="tl">
                    <a:srgbClr val="C0C0C0"/>
                  </a:outerShdw>
                </a:effectLst>
              </a:rPr>
            </a:br>
            <a:r>
              <a:rPr lang="en-US" sz="4000" dirty="0" smtClean="0">
                <a:solidFill>
                  <a:schemeClr val="tx1"/>
                </a:solidFill>
                <a:effectLst>
                  <a:outerShdw blurRad="38100" dist="38100" dir="2700000" algn="tl">
                    <a:srgbClr val="C0C0C0"/>
                  </a:outerShdw>
                </a:effectLst>
              </a:rPr>
              <a:t>Resume basics include:</a:t>
            </a:r>
            <a:br>
              <a:rPr lang="en-US" sz="4000" dirty="0" smtClean="0">
                <a:solidFill>
                  <a:schemeClr val="tx1"/>
                </a:solidFill>
                <a:effectLst>
                  <a:outerShdw blurRad="38100" dist="38100" dir="2700000" algn="tl">
                    <a:srgbClr val="C0C0C0"/>
                  </a:outerShdw>
                </a:effectLst>
              </a:rPr>
            </a:br>
            <a:endParaRPr lang="en-US" sz="4000" dirty="0" smtClean="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990600" y="1981200"/>
            <a:ext cx="7924800" cy="4179888"/>
          </a:xfrm>
        </p:spPr>
        <p:txBody>
          <a:bodyPr/>
          <a:lstStyle/>
          <a:p>
            <a:pPr eaLnBrk="1" hangingPunct="1"/>
            <a:r>
              <a:rPr lang="en-US" sz="3200" b="1" smtClean="0"/>
              <a:t>Work/Experience</a:t>
            </a:r>
          </a:p>
          <a:p>
            <a:pPr lvl="1" eaLnBrk="1" hangingPunct="1"/>
            <a:r>
              <a:rPr lang="en-US" smtClean="0"/>
              <a:t>Names and locations of organizations </a:t>
            </a:r>
          </a:p>
          <a:p>
            <a:pPr lvl="1" eaLnBrk="1" hangingPunct="1">
              <a:buFont typeface="Wingdings" pitchFamily="2" charset="2"/>
              <a:buNone/>
            </a:pPr>
            <a:r>
              <a:rPr lang="en-US" smtClean="0"/>
              <a:t>   you’ve worked for, starting with most recent</a:t>
            </a:r>
          </a:p>
          <a:p>
            <a:pPr lvl="1" eaLnBrk="1" hangingPunct="1"/>
            <a:r>
              <a:rPr lang="en-US" smtClean="0"/>
              <a:t>Years worked there</a:t>
            </a:r>
          </a:p>
          <a:p>
            <a:pPr lvl="1" eaLnBrk="1" hangingPunct="1"/>
            <a:r>
              <a:rPr lang="en-US" smtClean="0"/>
              <a:t>Job title</a:t>
            </a:r>
          </a:p>
          <a:p>
            <a:pPr lvl="1" eaLnBrk="1" hangingPunct="1"/>
            <a:r>
              <a:rPr lang="en-US" smtClean="0"/>
              <a:t>Main duties performed, results achieved</a:t>
            </a:r>
          </a:p>
          <a:p>
            <a:pPr lvl="1" eaLnBrk="1" hangingPunct="1"/>
            <a:r>
              <a:rPr lang="en-US" smtClean="0"/>
              <a:t>Relevant volunteer activities, internships, projects (especially if little paid experience)</a:t>
            </a:r>
          </a:p>
        </p:txBody>
      </p:sp>
      <p:sp>
        <p:nvSpPr>
          <p:cNvPr id="6148" name="Rectangle 4"/>
          <p:cNvSpPr>
            <a:spLocks noGrp="1" noChangeArrowheads="1"/>
          </p:cNvSpPr>
          <p:nvPr>
            <p:ph type="title" idx="4294967295"/>
          </p:nvPr>
        </p:nvSpPr>
        <p:spPr/>
        <p:txBody>
          <a:bodyPr>
            <a:normAutofit fontScale="90000"/>
          </a:bodyPr>
          <a:lstStyle/>
          <a:p>
            <a:pPr eaLnBrk="1" hangingPunct="1">
              <a:defRPr/>
            </a:pPr>
            <a:r>
              <a:rPr lang="en-US" sz="3800" dirty="0" smtClean="0">
                <a:solidFill>
                  <a:schemeClr val="accent2"/>
                </a:solidFill>
                <a:effectLst>
                  <a:outerShdw blurRad="38100" dist="38100" dir="2700000" algn="tl">
                    <a:srgbClr val="C0C0C0"/>
                  </a:outerShdw>
                </a:effectLst>
              </a:rPr>
              <a:t/>
            </a:r>
            <a:br>
              <a:rPr lang="en-US" sz="3800" dirty="0" smtClean="0">
                <a:solidFill>
                  <a:schemeClr val="accent2"/>
                </a:solidFill>
                <a:effectLst>
                  <a:outerShdw blurRad="38100" dist="38100" dir="2700000" algn="tl">
                    <a:srgbClr val="C0C0C0"/>
                  </a:outerShdw>
                </a:effectLst>
              </a:rPr>
            </a:br>
            <a:r>
              <a:rPr lang="en-US" sz="4000" dirty="0" smtClean="0">
                <a:solidFill>
                  <a:schemeClr val="tx1"/>
                </a:solidFill>
                <a:effectLst>
                  <a:outerShdw blurRad="38100" dist="38100" dir="2700000" algn="tl">
                    <a:srgbClr val="C0C0C0"/>
                  </a:outerShdw>
                </a:effectLst>
              </a:rPr>
              <a:t>Resume basics include:</a:t>
            </a:r>
            <a:br>
              <a:rPr lang="en-US" sz="4000" dirty="0" smtClean="0">
                <a:solidFill>
                  <a:schemeClr val="tx1"/>
                </a:solidFill>
                <a:effectLst>
                  <a:outerShdw blurRad="38100" dist="38100" dir="2700000" algn="tl">
                    <a:srgbClr val="C0C0C0"/>
                  </a:outerShdw>
                </a:effectLst>
              </a:rPr>
            </a:br>
            <a:endParaRPr lang="en-US" sz="4000" dirty="0" smtClean="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br>
              <a:rPr lang="en-US" dirty="0" smtClean="0"/>
            </a:br>
            <a:endParaRPr lang="en-US" dirty="0"/>
          </a:p>
        </p:txBody>
      </p:sp>
      <p:sp>
        <p:nvSpPr>
          <p:cNvPr id="3" name="Content Placeholder 2"/>
          <p:cNvSpPr>
            <a:spLocks noGrp="1"/>
          </p:cNvSpPr>
          <p:nvPr>
            <p:ph idx="1"/>
          </p:nvPr>
        </p:nvSpPr>
        <p:spPr/>
        <p:txBody>
          <a:bodyPr/>
          <a:lstStyle/>
          <a:p>
            <a:r>
              <a:rPr lang="en-US" dirty="0" smtClean="0"/>
              <a:t>• Job seeking skills</a:t>
            </a:r>
          </a:p>
          <a:p>
            <a:r>
              <a:rPr lang="en-US" dirty="0" smtClean="0"/>
              <a:t>• A. Applications</a:t>
            </a:r>
          </a:p>
          <a:p>
            <a:r>
              <a:rPr lang="en-US" dirty="0" smtClean="0"/>
              <a:t>• B. Resume</a:t>
            </a:r>
          </a:p>
          <a:p>
            <a:r>
              <a:rPr lang="en-US" dirty="0" smtClean="0"/>
              <a:t>• C. Cover letter</a:t>
            </a:r>
          </a:p>
          <a:p>
            <a:r>
              <a:rPr lang="en-US" dirty="0" smtClean="0"/>
              <a:t>• D. Interviews</a:t>
            </a:r>
          </a:p>
          <a:p>
            <a:r>
              <a:rPr lang="en-US" dirty="0" smtClean="0"/>
              <a:t>• E. Follow-up letter</a:t>
            </a:r>
            <a:endParaRPr lang="en-US" dirty="0"/>
          </a:p>
        </p:txBody>
      </p:sp>
      <p:pic>
        <p:nvPicPr>
          <p:cNvPr id="1026" name="Picture 2" descr="C:\Documents and Settings\cmagno\Local Settings\Temporary Internet Files\Content.IE5\HI2EZ7U4\MC900060152[1].wmf"/>
          <p:cNvPicPr>
            <a:picLocks noChangeAspect="1" noChangeArrowheads="1"/>
          </p:cNvPicPr>
          <p:nvPr/>
        </p:nvPicPr>
        <p:blipFill>
          <a:blip r:embed="rId2" cstate="print"/>
          <a:srcRect/>
          <a:stretch>
            <a:fillRect/>
          </a:stretch>
        </p:blipFill>
        <p:spPr bwMode="auto">
          <a:xfrm>
            <a:off x="6400800" y="1600199"/>
            <a:ext cx="2045208" cy="226546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1219200" y="2209800"/>
            <a:ext cx="7391400" cy="4129088"/>
          </a:xfrm>
        </p:spPr>
        <p:txBody>
          <a:bodyPr/>
          <a:lstStyle/>
          <a:p>
            <a:pPr eaLnBrk="1" hangingPunct="1"/>
            <a:r>
              <a:rPr lang="en-US" sz="3200" b="1" smtClean="0"/>
              <a:t>Relevant skills / abilities </a:t>
            </a:r>
            <a:r>
              <a:rPr lang="en-US" smtClean="0"/>
              <a:t>(optional)</a:t>
            </a:r>
            <a:endParaRPr lang="en-US" b="1" smtClean="0"/>
          </a:p>
          <a:p>
            <a:pPr lvl="1" eaLnBrk="1" hangingPunct="1"/>
            <a:r>
              <a:rPr lang="en-US" smtClean="0"/>
              <a:t>If you have specific computer, foreign language, typing, or other technical skills (e.g. equipment operation), consider listing these in a separate section</a:t>
            </a:r>
          </a:p>
          <a:p>
            <a:pPr lvl="1" eaLnBrk="1" hangingPunct="1">
              <a:buFont typeface="Wingdings" pitchFamily="2" charset="2"/>
              <a:buNone/>
            </a:pPr>
            <a:endParaRPr lang="en-US" smtClean="0"/>
          </a:p>
        </p:txBody>
      </p:sp>
      <p:sp>
        <p:nvSpPr>
          <p:cNvPr id="6148" name="Rectangle 4"/>
          <p:cNvSpPr>
            <a:spLocks noGrp="1" noChangeArrowheads="1"/>
          </p:cNvSpPr>
          <p:nvPr>
            <p:ph type="title" idx="4294967295"/>
          </p:nvPr>
        </p:nvSpPr>
        <p:spPr/>
        <p:txBody>
          <a:bodyPr>
            <a:normAutofit fontScale="90000"/>
          </a:bodyPr>
          <a:lstStyle/>
          <a:p>
            <a:pPr eaLnBrk="1" hangingPunct="1">
              <a:defRPr/>
            </a:pPr>
            <a:r>
              <a:rPr lang="en-US" sz="3800" dirty="0" smtClean="0">
                <a:solidFill>
                  <a:schemeClr val="accent2"/>
                </a:solidFill>
                <a:effectLst>
                  <a:outerShdw blurRad="38100" dist="38100" dir="2700000" algn="tl">
                    <a:srgbClr val="C0C0C0"/>
                  </a:outerShdw>
                </a:effectLst>
              </a:rPr>
              <a:t/>
            </a:r>
            <a:br>
              <a:rPr lang="en-US" sz="3800" dirty="0" smtClean="0">
                <a:solidFill>
                  <a:schemeClr val="accent2"/>
                </a:solidFill>
                <a:effectLst>
                  <a:outerShdw blurRad="38100" dist="38100" dir="2700000" algn="tl">
                    <a:srgbClr val="C0C0C0"/>
                  </a:outerShdw>
                </a:effectLst>
              </a:rPr>
            </a:br>
            <a:r>
              <a:rPr lang="en-US" sz="4000" dirty="0" smtClean="0">
                <a:solidFill>
                  <a:schemeClr val="tx1"/>
                </a:solidFill>
                <a:effectLst>
                  <a:outerShdw blurRad="38100" dist="38100" dir="2700000" algn="tl">
                    <a:srgbClr val="C0C0C0"/>
                  </a:outerShdw>
                </a:effectLst>
              </a:rPr>
              <a:t>Resume basics include:</a:t>
            </a:r>
            <a:br>
              <a:rPr lang="en-US" sz="4000" dirty="0" smtClean="0">
                <a:solidFill>
                  <a:schemeClr val="tx1"/>
                </a:solidFill>
                <a:effectLst>
                  <a:outerShdw blurRad="38100" dist="38100" dir="2700000" algn="tl">
                    <a:srgbClr val="C0C0C0"/>
                  </a:outerShdw>
                </a:effectLst>
              </a:rPr>
            </a:br>
            <a:endParaRPr lang="en-US" sz="4000" dirty="0" smtClean="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1143000" y="2043113"/>
            <a:ext cx="7391400" cy="3813175"/>
          </a:xfrm>
        </p:spPr>
        <p:txBody>
          <a:bodyPr/>
          <a:lstStyle/>
          <a:p>
            <a:pPr eaLnBrk="1" hangingPunct="1"/>
            <a:r>
              <a:rPr lang="en-US" sz="3200" b="1" smtClean="0"/>
              <a:t>Activities / associations </a:t>
            </a:r>
            <a:r>
              <a:rPr lang="en-US" smtClean="0"/>
              <a:t>(optional)</a:t>
            </a:r>
          </a:p>
          <a:p>
            <a:pPr lvl="1" eaLnBrk="1" hangingPunct="1"/>
            <a:r>
              <a:rPr lang="en-US" smtClean="0"/>
              <a:t>Include participation in organizations, associations, student government, clubs, or community activities, especially if related to position you’re applying for </a:t>
            </a:r>
          </a:p>
          <a:p>
            <a:pPr lvl="1" eaLnBrk="1" hangingPunct="1">
              <a:buFont typeface="Wingdings" pitchFamily="2" charset="2"/>
              <a:buNone/>
            </a:pPr>
            <a:endParaRPr lang="en-US" smtClean="0"/>
          </a:p>
          <a:p>
            <a:pPr lvl="1" eaLnBrk="1" hangingPunct="1"/>
            <a:endParaRPr lang="en-US" smtClean="0"/>
          </a:p>
        </p:txBody>
      </p:sp>
      <p:sp>
        <p:nvSpPr>
          <p:cNvPr id="6148" name="Rectangle 4"/>
          <p:cNvSpPr>
            <a:spLocks noGrp="1" noChangeArrowheads="1"/>
          </p:cNvSpPr>
          <p:nvPr>
            <p:ph type="title" idx="4294967295"/>
          </p:nvPr>
        </p:nvSpPr>
        <p:spPr/>
        <p:txBody>
          <a:bodyPr>
            <a:normAutofit fontScale="90000"/>
          </a:bodyPr>
          <a:lstStyle/>
          <a:p>
            <a:pPr eaLnBrk="1" hangingPunct="1">
              <a:defRPr/>
            </a:pPr>
            <a:r>
              <a:rPr lang="en-US" sz="3800" dirty="0" smtClean="0">
                <a:solidFill>
                  <a:schemeClr val="accent2"/>
                </a:solidFill>
                <a:effectLst>
                  <a:outerShdw blurRad="38100" dist="38100" dir="2700000" algn="tl">
                    <a:srgbClr val="C0C0C0"/>
                  </a:outerShdw>
                </a:effectLst>
              </a:rPr>
              <a:t/>
            </a:r>
            <a:br>
              <a:rPr lang="en-US" sz="3800" dirty="0" smtClean="0">
                <a:solidFill>
                  <a:schemeClr val="accent2"/>
                </a:solidFill>
                <a:effectLst>
                  <a:outerShdw blurRad="38100" dist="38100" dir="2700000" algn="tl">
                    <a:srgbClr val="C0C0C0"/>
                  </a:outerShdw>
                </a:effectLst>
              </a:rPr>
            </a:br>
            <a:r>
              <a:rPr lang="en-US" sz="4000" dirty="0" smtClean="0">
                <a:solidFill>
                  <a:schemeClr val="tx1"/>
                </a:solidFill>
                <a:effectLst>
                  <a:outerShdw blurRad="38100" dist="38100" dir="2700000" algn="tl">
                    <a:srgbClr val="C0C0C0"/>
                  </a:outerShdw>
                </a:effectLst>
              </a:rPr>
              <a:t>Resume basics include:</a:t>
            </a:r>
            <a:br>
              <a:rPr lang="en-US" sz="4000" dirty="0" smtClean="0">
                <a:solidFill>
                  <a:schemeClr val="tx1"/>
                </a:solidFill>
                <a:effectLst>
                  <a:outerShdw blurRad="38100" dist="38100" dir="2700000" algn="tl">
                    <a:srgbClr val="C0C0C0"/>
                  </a:outerShdw>
                </a:effectLst>
              </a:rPr>
            </a:br>
            <a:endParaRPr lang="en-US" sz="4000" dirty="0" smtClean="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1295400" y="2043113"/>
            <a:ext cx="7620000" cy="3813175"/>
          </a:xfrm>
        </p:spPr>
        <p:txBody>
          <a:bodyPr/>
          <a:lstStyle/>
          <a:p>
            <a:pPr eaLnBrk="1" hangingPunct="1"/>
            <a:r>
              <a:rPr lang="en-US" sz="3200" b="1" smtClean="0"/>
              <a:t>Awards / honors </a:t>
            </a:r>
            <a:r>
              <a:rPr lang="en-US" smtClean="0"/>
              <a:t>(optional)</a:t>
            </a:r>
          </a:p>
          <a:p>
            <a:pPr lvl="1" eaLnBrk="1" hangingPunct="1"/>
            <a:r>
              <a:rPr lang="en-US" smtClean="0"/>
              <a:t>Any formal recognition you’ve received</a:t>
            </a:r>
          </a:p>
          <a:p>
            <a:pPr lvl="1" eaLnBrk="1" hangingPunct="1"/>
            <a:r>
              <a:rPr lang="en-US" smtClean="0"/>
              <a:t>Professional or academic awards (if not listed in education or work experience section)</a:t>
            </a:r>
          </a:p>
          <a:p>
            <a:pPr lvl="1" eaLnBrk="1" hangingPunct="1">
              <a:buFont typeface="Wingdings" pitchFamily="2" charset="2"/>
              <a:buNone/>
            </a:pPr>
            <a:endParaRPr lang="en-US" smtClean="0"/>
          </a:p>
          <a:p>
            <a:pPr lvl="1" eaLnBrk="1" hangingPunct="1"/>
            <a:endParaRPr lang="en-US" smtClean="0"/>
          </a:p>
        </p:txBody>
      </p:sp>
      <p:sp>
        <p:nvSpPr>
          <p:cNvPr id="6148" name="Rectangle 4"/>
          <p:cNvSpPr>
            <a:spLocks noGrp="1" noChangeArrowheads="1"/>
          </p:cNvSpPr>
          <p:nvPr>
            <p:ph type="title" idx="4294967295"/>
          </p:nvPr>
        </p:nvSpPr>
        <p:spPr/>
        <p:txBody>
          <a:bodyPr>
            <a:normAutofit fontScale="90000"/>
          </a:bodyPr>
          <a:lstStyle/>
          <a:p>
            <a:pPr eaLnBrk="1" hangingPunct="1">
              <a:defRPr/>
            </a:pPr>
            <a:r>
              <a:rPr lang="en-US" sz="3800" dirty="0" smtClean="0">
                <a:solidFill>
                  <a:schemeClr val="accent2"/>
                </a:solidFill>
                <a:effectLst>
                  <a:outerShdw blurRad="38100" dist="38100" dir="2700000" algn="tl">
                    <a:srgbClr val="C0C0C0"/>
                  </a:outerShdw>
                </a:effectLst>
              </a:rPr>
              <a:t/>
            </a:r>
            <a:br>
              <a:rPr lang="en-US" sz="3800" dirty="0" smtClean="0">
                <a:solidFill>
                  <a:schemeClr val="accent2"/>
                </a:solidFill>
                <a:effectLst>
                  <a:outerShdw blurRad="38100" dist="38100" dir="2700000" algn="tl">
                    <a:srgbClr val="C0C0C0"/>
                  </a:outerShdw>
                </a:effectLst>
              </a:rPr>
            </a:br>
            <a:r>
              <a:rPr lang="en-US" sz="3800" dirty="0" smtClean="0">
                <a:solidFill>
                  <a:schemeClr val="tx1"/>
                </a:solidFill>
                <a:effectLst>
                  <a:outerShdw blurRad="38100" dist="38100" dir="2700000" algn="tl">
                    <a:srgbClr val="C0C0C0"/>
                  </a:outerShdw>
                </a:effectLst>
              </a:rPr>
              <a:t>Resume basics include:</a:t>
            </a:r>
            <a:br>
              <a:rPr lang="en-US" sz="3800" dirty="0" smtClean="0">
                <a:solidFill>
                  <a:schemeClr val="tx1"/>
                </a:solidFill>
                <a:effectLst>
                  <a:outerShdw blurRad="38100" dist="38100" dir="2700000" algn="tl">
                    <a:srgbClr val="C0C0C0"/>
                  </a:outerShdw>
                </a:effectLst>
              </a:rPr>
            </a:br>
            <a:endParaRPr lang="en-US" sz="3000" dirty="0" smtClean="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1752600" y="1828800"/>
            <a:ext cx="6858000" cy="2209800"/>
          </a:xfrm>
        </p:spPr>
        <p:txBody>
          <a:bodyPr/>
          <a:lstStyle/>
          <a:p>
            <a:pPr eaLnBrk="1" hangingPunct="1"/>
            <a:r>
              <a:rPr lang="en-US" smtClean="0"/>
              <a:t>EITHER “References available upon request” statement  </a:t>
            </a:r>
          </a:p>
          <a:p>
            <a:pPr eaLnBrk="1" hangingPunct="1"/>
            <a:r>
              <a:rPr lang="en-US" smtClean="0"/>
              <a:t>OR separate document with references listed</a:t>
            </a:r>
          </a:p>
        </p:txBody>
      </p:sp>
      <p:sp>
        <p:nvSpPr>
          <p:cNvPr id="6148" name="Rectangle 4"/>
          <p:cNvSpPr>
            <a:spLocks noGrp="1" noChangeArrowheads="1"/>
          </p:cNvSpPr>
          <p:nvPr>
            <p:ph type="title" idx="4294967295"/>
          </p:nvPr>
        </p:nvSpPr>
        <p:spPr/>
        <p:txBody>
          <a:bodyPr>
            <a:normAutofit fontScale="90000"/>
          </a:bodyPr>
          <a:lstStyle/>
          <a:p>
            <a:pPr eaLnBrk="1" hangingPunct="1">
              <a:defRPr/>
            </a:pPr>
            <a:r>
              <a:rPr lang="en-US" sz="3800" dirty="0" smtClean="0">
                <a:solidFill>
                  <a:schemeClr val="accent2"/>
                </a:solidFill>
                <a:effectLst>
                  <a:outerShdw blurRad="38100" dist="38100" dir="2700000" algn="tl">
                    <a:srgbClr val="C0C0C0"/>
                  </a:outerShdw>
                </a:effectLst>
              </a:rPr>
              <a:t>  </a:t>
            </a:r>
            <a:br>
              <a:rPr lang="en-US" sz="3800" dirty="0" smtClean="0">
                <a:solidFill>
                  <a:schemeClr val="accent2"/>
                </a:solidFill>
                <a:effectLst>
                  <a:outerShdw blurRad="38100" dist="38100" dir="2700000" algn="tl">
                    <a:srgbClr val="C0C0C0"/>
                  </a:outerShdw>
                </a:effectLst>
              </a:rPr>
            </a:br>
            <a:r>
              <a:rPr lang="en-US" sz="3800" dirty="0" smtClean="0">
                <a:solidFill>
                  <a:schemeClr val="tx1"/>
                </a:solidFill>
                <a:effectLst>
                  <a:outerShdw blurRad="38100" dist="38100" dir="2700000" algn="tl">
                    <a:srgbClr val="C0C0C0"/>
                  </a:outerShdw>
                </a:effectLst>
              </a:rPr>
              <a:t>Resume basics include:</a:t>
            </a:r>
            <a:br>
              <a:rPr lang="en-US" sz="3800" dirty="0" smtClean="0">
                <a:solidFill>
                  <a:schemeClr val="tx1"/>
                </a:solidFill>
                <a:effectLst>
                  <a:outerShdw blurRad="38100" dist="38100" dir="2700000" algn="tl">
                    <a:srgbClr val="C0C0C0"/>
                  </a:outerShdw>
                </a:effectLst>
              </a:rPr>
            </a:br>
            <a:endParaRPr lang="en-US" sz="3000" dirty="0" smtClean="0">
              <a:solidFill>
                <a:schemeClr val="tx1"/>
              </a:solidFill>
              <a:effectLst>
                <a:outerShdw blurRad="38100" dist="38100" dir="2700000" algn="tl">
                  <a:srgbClr val="C0C0C0"/>
                </a:outerShdw>
              </a:effectLst>
            </a:endParaRPr>
          </a:p>
        </p:txBody>
      </p:sp>
      <p:pic>
        <p:nvPicPr>
          <p:cNvPr id="25604" name="Picture 5" descr="cartoon_grandopening"/>
          <p:cNvPicPr>
            <a:picLocks noChangeAspect="1" noChangeArrowheads="1"/>
          </p:cNvPicPr>
          <p:nvPr/>
        </p:nvPicPr>
        <p:blipFill>
          <a:blip r:embed="rId2" cstate="print"/>
          <a:srcRect/>
          <a:stretch>
            <a:fillRect/>
          </a:stretch>
        </p:blipFill>
        <p:spPr bwMode="auto">
          <a:xfrm>
            <a:off x="3352800" y="4267200"/>
            <a:ext cx="251460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COVER LETTER</a:t>
            </a:r>
            <a:br>
              <a:rPr lang="en-US" dirty="0" smtClean="0"/>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First project</a:t>
            </a:r>
            <a:br>
              <a:rPr lang="en-US" dirty="0" smtClean="0"/>
            </a:br>
            <a:r>
              <a:rPr lang="en-US" dirty="0" smtClean="0"/>
              <a:t>Resume versus Designer Resume</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1.Find a classified ad for a job in your future</a:t>
            </a:r>
          </a:p>
          <a:p>
            <a:pPr>
              <a:buNone/>
            </a:pPr>
            <a:r>
              <a:rPr lang="en-US" dirty="0" smtClean="0"/>
              <a:t>Career.</a:t>
            </a:r>
          </a:p>
          <a:p>
            <a:r>
              <a:rPr lang="en-US" dirty="0" smtClean="0"/>
              <a:t>2.Resume- Geared to your future Career 45pts.</a:t>
            </a:r>
          </a:p>
          <a:p>
            <a:r>
              <a:rPr lang="en-US" dirty="0" smtClean="0"/>
              <a:t>3. Designer Resume- Geared to your future as</a:t>
            </a:r>
          </a:p>
          <a:p>
            <a:pPr>
              <a:buNone/>
            </a:pPr>
            <a:r>
              <a:rPr lang="en-US" dirty="0" smtClean="0"/>
              <a:t>an Interior Designer/ Architect. 35 pts</a:t>
            </a:r>
          </a:p>
          <a:p>
            <a:r>
              <a:rPr lang="en-US" dirty="0" smtClean="0"/>
              <a:t>4.Cover Letter-for job in your future career -</a:t>
            </a:r>
          </a:p>
          <a:p>
            <a:pPr>
              <a:buNone/>
            </a:pPr>
            <a:r>
              <a:rPr lang="en-US" dirty="0" smtClean="0"/>
              <a:t>15pts</a:t>
            </a: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57200"/>
            <a:ext cx="6400800" cy="1200150"/>
          </a:xfrm>
          <a:prstGeom prst="rect">
            <a:avLst/>
          </a:prstGeom>
        </p:spPr>
        <p:txBody>
          <a:bodyPr>
            <a:spAutoFit/>
          </a:bodyPr>
          <a:lstStyle/>
          <a:p>
            <a:pPr>
              <a:defRPr/>
            </a:pPr>
            <a:r>
              <a:rPr lang="en-US" sz="7200" dirty="0">
                <a:effectLst>
                  <a:outerShdw blurRad="38100" dist="38100" dir="2700000" algn="tl">
                    <a:srgbClr val="C0C0C0"/>
                  </a:outerShdw>
                </a:effectLst>
              </a:rPr>
              <a:t>Cover Letters</a:t>
            </a:r>
            <a:endParaRPr lang="en-US" sz="7200" dirty="0"/>
          </a:p>
        </p:txBody>
      </p:sp>
      <p:pic>
        <p:nvPicPr>
          <p:cNvPr id="31747" name="Picture 2" descr="C:\Documents and Settings\MVBryan\Desktop\dvocak_test_letter.jpg"/>
          <p:cNvPicPr>
            <a:picLocks noChangeAspect="1" noChangeArrowheads="1"/>
          </p:cNvPicPr>
          <p:nvPr/>
        </p:nvPicPr>
        <p:blipFill>
          <a:blip r:embed="rId2" cstate="print"/>
          <a:srcRect/>
          <a:stretch>
            <a:fillRect/>
          </a:stretch>
        </p:blipFill>
        <p:spPr bwMode="auto">
          <a:xfrm>
            <a:off x="2514600" y="2362200"/>
            <a:ext cx="3554413" cy="305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Letters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A cover letter should complement, not duplicate, your resume.</a:t>
            </a:r>
          </a:p>
          <a:p>
            <a:r>
              <a:rPr lang="en-US" dirty="0" smtClean="0"/>
              <a:t>• A cover letter is often your earliest written contact with a</a:t>
            </a:r>
          </a:p>
          <a:p>
            <a:pPr>
              <a:buNone/>
            </a:pPr>
            <a:r>
              <a:rPr lang="en-US" dirty="0" smtClean="0"/>
              <a:t>potential employer, creating a critical first impression.</a:t>
            </a:r>
          </a:p>
          <a:p>
            <a:r>
              <a:rPr lang="en-US" dirty="0" smtClean="0"/>
              <a:t>• </a:t>
            </a:r>
            <a:r>
              <a:rPr lang="en-US" b="1" dirty="0" smtClean="0"/>
              <a:t>Effective cover letters explain the reasons for your interest in the specific organization and identify your most relevant skills or experiences (remember, relevance is determined by</a:t>
            </a:r>
          </a:p>
          <a:p>
            <a:pPr>
              <a:buNone/>
            </a:pPr>
            <a:r>
              <a:rPr lang="en-US" b="1" dirty="0" smtClean="0"/>
              <a:t>the employer's self-interest).</a:t>
            </a:r>
          </a:p>
          <a:p>
            <a:r>
              <a:rPr lang="en-US" dirty="0" smtClean="0"/>
              <a:t>• They should express a high level of interest and knowledge about the position.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dirty="0" smtClean="0">
                <a:solidFill>
                  <a:schemeClr val="tx1"/>
                </a:solidFill>
                <a:effectLst>
                  <a:outerShdw blurRad="38100" dist="38100" dir="2700000" algn="tl">
                    <a:srgbClr val="C0C0C0"/>
                  </a:outerShdw>
                </a:effectLst>
              </a:rPr>
              <a:t>  Appearance</a:t>
            </a:r>
            <a:endParaRPr lang="en-US" dirty="0" smtClean="0">
              <a:solidFill>
                <a:schemeClr val="tx1"/>
              </a:solidFill>
            </a:endParaRPr>
          </a:p>
        </p:txBody>
      </p:sp>
      <p:sp>
        <p:nvSpPr>
          <p:cNvPr id="32771" name="Content Placeholder 2"/>
          <p:cNvSpPr>
            <a:spLocks noGrp="1"/>
          </p:cNvSpPr>
          <p:nvPr>
            <p:ph idx="4294967295"/>
          </p:nvPr>
        </p:nvSpPr>
        <p:spPr>
          <a:xfrm>
            <a:off x="1295400" y="2133600"/>
            <a:ext cx="7086600" cy="4495800"/>
          </a:xfrm>
        </p:spPr>
        <p:txBody>
          <a:bodyPr/>
          <a:lstStyle/>
          <a:p>
            <a:pPr eaLnBrk="1" hangingPunct="1">
              <a:lnSpc>
                <a:spcPct val="90000"/>
              </a:lnSpc>
            </a:pPr>
            <a:r>
              <a:rPr lang="en-US" smtClean="0"/>
              <a:t>Match font used in resume</a:t>
            </a:r>
          </a:p>
          <a:p>
            <a:pPr eaLnBrk="1" hangingPunct="1">
              <a:lnSpc>
                <a:spcPct val="90000"/>
              </a:lnSpc>
            </a:pPr>
            <a:r>
              <a:rPr lang="en-US" smtClean="0"/>
              <a:t>Readable font size (10-12 point)</a:t>
            </a:r>
          </a:p>
          <a:p>
            <a:pPr eaLnBrk="1" hangingPunct="1">
              <a:lnSpc>
                <a:spcPct val="90000"/>
              </a:lnSpc>
            </a:pPr>
            <a:r>
              <a:rPr lang="en-US" smtClean="0"/>
              <a:t>One page or less</a:t>
            </a:r>
          </a:p>
          <a:p>
            <a:pPr eaLnBrk="1" hangingPunct="1">
              <a:lnSpc>
                <a:spcPct val="90000"/>
              </a:lnSpc>
            </a:pPr>
            <a:r>
              <a:rPr lang="en-US" smtClean="0"/>
              <a:t>Paragraphs (opening, body, closing)</a:t>
            </a:r>
          </a:p>
          <a:p>
            <a:pPr eaLnBrk="1" hangingPunct="1">
              <a:lnSpc>
                <a:spcPct val="90000"/>
              </a:lnSpc>
            </a:pPr>
            <a:r>
              <a:rPr lang="en-US" smtClean="0"/>
              <a:t>Use laser printer</a:t>
            </a:r>
          </a:p>
          <a:p>
            <a:pPr eaLnBrk="1" hangingPunct="1">
              <a:lnSpc>
                <a:spcPct val="90000"/>
              </a:lnSpc>
            </a:pPr>
            <a:r>
              <a:rPr lang="en-US" smtClean="0"/>
              <a:t>Send along with resume OR as the body of an email or as an attachment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524000" y="190500"/>
            <a:ext cx="7315200" cy="1181100"/>
          </a:xfrm>
        </p:spPr>
        <p:txBody>
          <a:bodyPr/>
          <a:lstStyle/>
          <a:p>
            <a:pPr eaLnBrk="1" hangingPunct="1">
              <a:defRPr/>
            </a:pPr>
            <a:r>
              <a:rPr lang="en-US" dirty="0" smtClean="0">
                <a:solidFill>
                  <a:schemeClr val="tx1"/>
                </a:solidFill>
                <a:effectLst>
                  <a:outerShdw blurRad="38100" dist="38100" dir="2700000" algn="tl">
                    <a:srgbClr val="C0C0C0"/>
                  </a:outerShdw>
                </a:effectLst>
              </a:rPr>
              <a:t>Cover Letter basics include:</a:t>
            </a:r>
            <a:r>
              <a:rPr lang="en-US" dirty="0" smtClean="0">
                <a:solidFill>
                  <a:schemeClr val="tx1"/>
                </a:solidFill>
              </a:rPr>
              <a:t> </a:t>
            </a:r>
          </a:p>
        </p:txBody>
      </p:sp>
      <p:sp>
        <p:nvSpPr>
          <p:cNvPr id="34819" name="Rectangle 3"/>
          <p:cNvSpPr>
            <a:spLocks noGrp="1" noChangeArrowheads="1"/>
          </p:cNvSpPr>
          <p:nvPr>
            <p:ph type="body" idx="4294967295"/>
          </p:nvPr>
        </p:nvSpPr>
        <p:spPr>
          <a:xfrm>
            <a:off x="1447800" y="1295400"/>
            <a:ext cx="7543800" cy="4953000"/>
          </a:xfrm>
        </p:spPr>
        <p:txBody>
          <a:bodyPr>
            <a:normAutofit fontScale="92500" lnSpcReduction="10000"/>
          </a:bodyPr>
          <a:lstStyle/>
          <a:p>
            <a:pPr eaLnBrk="1" hangingPunct="1"/>
            <a:r>
              <a:rPr lang="en-US" smtClean="0"/>
              <a:t>Your contact information</a:t>
            </a:r>
          </a:p>
          <a:p>
            <a:pPr eaLnBrk="1" hangingPunct="1"/>
            <a:r>
              <a:rPr lang="en-US" smtClean="0"/>
              <a:t>Recipient’s contact information</a:t>
            </a:r>
          </a:p>
          <a:p>
            <a:pPr eaLnBrk="1" hangingPunct="1"/>
            <a:r>
              <a:rPr lang="en-US" smtClean="0"/>
              <a:t>Date</a:t>
            </a:r>
          </a:p>
          <a:p>
            <a:pPr eaLnBrk="1" hangingPunct="1"/>
            <a:r>
              <a:rPr lang="en-US" smtClean="0"/>
              <a:t>Salutation</a:t>
            </a:r>
          </a:p>
          <a:p>
            <a:pPr eaLnBrk="1" hangingPunct="1"/>
            <a:r>
              <a:rPr lang="en-US" smtClean="0"/>
              <a:t>Paragraphs</a:t>
            </a:r>
          </a:p>
          <a:p>
            <a:pPr lvl="1" eaLnBrk="1" hangingPunct="1"/>
            <a:r>
              <a:rPr lang="en-US" smtClean="0"/>
              <a:t>Opening</a:t>
            </a:r>
          </a:p>
          <a:p>
            <a:pPr lvl="1" eaLnBrk="1" hangingPunct="1"/>
            <a:r>
              <a:rPr lang="en-US" smtClean="0"/>
              <a:t>Body (“sell” skills/qualifications)</a:t>
            </a:r>
          </a:p>
          <a:p>
            <a:pPr lvl="1" eaLnBrk="1" hangingPunct="1"/>
            <a:r>
              <a:rPr lang="en-US" smtClean="0"/>
              <a:t>Closing (request for action)</a:t>
            </a:r>
          </a:p>
          <a:p>
            <a:pPr eaLnBrk="1" hangingPunct="1"/>
            <a:r>
              <a:rPr lang="en-US" smtClean="0"/>
              <a:t>Signature</a:t>
            </a:r>
          </a:p>
          <a:p>
            <a:pPr eaLnBrk="1" hangingPunct="1"/>
            <a:r>
              <a:rPr lang="en-US" smtClean="0"/>
              <a:t>Enclosure</a:t>
            </a:r>
          </a:p>
          <a:p>
            <a:pPr lvl="1"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Job </a:t>
            </a:r>
            <a:r>
              <a:rPr lang="en-US" b="1" dirty="0" smtClean="0"/>
              <a:t>Application Guidelines</a:t>
            </a:r>
            <a:br>
              <a:rPr lang="en-US" b="1" dirty="0" smtClean="0"/>
            </a:br>
            <a:endParaRPr lang="en-US" dirty="0"/>
          </a:p>
        </p:txBody>
      </p:sp>
      <p:sp>
        <p:nvSpPr>
          <p:cNvPr id="3" name="Content Placeholder 2"/>
          <p:cNvSpPr>
            <a:spLocks noGrp="1"/>
          </p:cNvSpPr>
          <p:nvPr>
            <p:ph idx="1"/>
          </p:nvPr>
        </p:nvSpPr>
        <p:spPr>
          <a:xfrm>
            <a:off x="228600" y="1524000"/>
            <a:ext cx="8686800" cy="4525963"/>
          </a:xfrm>
        </p:spPr>
        <p:txBody>
          <a:bodyPr>
            <a:normAutofit/>
          </a:bodyPr>
          <a:lstStyle/>
          <a:p>
            <a:pPr>
              <a:buNone/>
            </a:pPr>
            <a:r>
              <a:rPr lang="en-US" dirty="0" smtClean="0"/>
              <a:t> </a:t>
            </a:r>
            <a:r>
              <a:rPr lang="en-US" sz="2800" b="1" u="sng" dirty="0" smtClean="0">
                <a:solidFill>
                  <a:schemeClr val="tx1"/>
                </a:solidFill>
              </a:rPr>
              <a:t>1.Always use a blue or black ink pen that</a:t>
            </a:r>
          </a:p>
          <a:p>
            <a:pPr>
              <a:buNone/>
            </a:pPr>
            <a:r>
              <a:rPr lang="en-US" sz="2800" b="1" u="sng" dirty="0" smtClean="0">
                <a:solidFill>
                  <a:schemeClr val="tx1"/>
                </a:solidFill>
              </a:rPr>
              <a:t>you take with you</a:t>
            </a:r>
            <a:r>
              <a:rPr lang="en-US" sz="2800" u="sng" dirty="0" smtClean="0">
                <a:solidFill>
                  <a:schemeClr val="tx1"/>
                </a:solidFill>
              </a:rPr>
              <a:t>. </a:t>
            </a:r>
            <a:r>
              <a:rPr lang="en-US" sz="2800" dirty="0" smtClean="0">
                <a:solidFill>
                  <a:schemeClr val="tx1"/>
                </a:solidFill>
              </a:rPr>
              <a:t>Never use pencils or gel pens.</a:t>
            </a:r>
          </a:p>
          <a:p>
            <a:pPr>
              <a:buNone/>
            </a:pPr>
            <a:r>
              <a:rPr lang="en-US" sz="2800" b="1" u="sng" dirty="0" smtClean="0">
                <a:solidFill>
                  <a:schemeClr val="tx1"/>
                </a:solidFill>
              </a:rPr>
              <a:t>2.Read the entire application carefully</a:t>
            </a:r>
          </a:p>
          <a:p>
            <a:pPr>
              <a:buNone/>
            </a:pPr>
            <a:r>
              <a:rPr lang="en-US" sz="2800" b="1" u="sng" dirty="0" smtClean="0">
                <a:solidFill>
                  <a:schemeClr val="tx1"/>
                </a:solidFill>
              </a:rPr>
              <a:t>before writing anything on it. </a:t>
            </a:r>
          </a:p>
          <a:p>
            <a:pPr>
              <a:buNone/>
            </a:pPr>
            <a:r>
              <a:rPr lang="en-US" sz="2800" b="1" dirty="0" smtClean="0">
                <a:solidFill>
                  <a:schemeClr val="tx1"/>
                </a:solidFill>
              </a:rPr>
              <a:t>	Make sure you understand the directions. Think through your answers before writing them. Make sure</a:t>
            </a:r>
          </a:p>
          <a:p>
            <a:pPr>
              <a:buNone/>
            </a:pPr>
            <a:r>
              <a:rPr lang="en-US" sz="2800" b="1" dirty="0" smtClean="0">
                <a:solidFill>
                  <a:schemeClr val="tx1"/>
                </a:solidFill>
              </a:rPr>
              <a:t>	all answers are honest and accurate.</a:t>
            </a:r>
            <a:endParaRPr lang="en-US" sz="2800" b="1" dirty="0">
              <a:solidFill>
                <a:schemeClr val="tx1"/>
              </a:solidFill>
            </a:endParaRPr>
          </a:p>
        </p:txBody>
      </p:sp>
      <p:pic>
        <p:nvPicPr>
          <p:cNvPr id="3074" name="Picture 2" descr="C:\Documents and Settings\cmagno\Local Settings\Temporary Internet Files\Content.IE5\2HWXRCEW\MC910217168[1].wmf"/>
          <p:cNvPicPr>
            <a:picLocks noChangeAspect="1" noChangeArrowheads="1"/>
          </p:cNvPicPr>
          <p:nvPr/>
        </p:nvPicPr>
        <p:blipFill>
          <a:blip r:embed="rId2" cstate="print"/>
          <a:srcRect/>
          <a:stretch>
            <a:fillRect/>
          </a:stretch>
        </p:blipFill>
        <p:spPr bwMode="auto">
          <a:xfrm rot="4557607">
            <a:off x="7461958" y="1995864"/>
            <a:ext cx="1290218" cy="181508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dirty="0" smtClean="0">
                <a:solidFill>
                  <a:schemeClr val="tx1"/>
                </a:solidFill>
                <a:effectLst>
                  <a:outerShdw blurRad="38100" dist="38100" dir="2700000" algn="tl">
                    <a:srgbClr val="C0C0C0"/>
                  </a:outerShdw>
                </a:effectLst>
              </a:rPr>
              <a:t>Cover Letter specifics:</a:t>
            </a:r>
          </a:p>
        </p:txBody>
      </p:sp>
      <p:sp>
        <p:nvSpPr>
          <p:cNvPr id="35843" name="Rectangle 3"/>
          <p:cNvSpPr>
            <a:spLocks noGrp="1" noChangeArrowheads="1"/>
          </p:cNvSpPr>
          <p:nvPr>
            <p:ph type="body" idx="1"/>
          </p:nvPr>
        </p:nvSpPr>
        <p:spPr>
          <a:xfrm>
            <a:off x="685800" y="1600200"/>
            <a:ext cx="8153400" cy="4114800"/>
          </a:xfrm>
        </p:spPr>
        <p:txBody>
          <a:bodyPr>
            <a:normAutofit fontScale="92500"/>
          </a:bodyPr>
          <a:lstStyle/>
          <a:p>
            <a:pPr eaLnBrk="1" hangingPunct="1"/>
            <a:r>
              <a:rPr lang="en-US" sz="2800" smtClean="0"/>
              <a:t>Tailor to job for which you’re applying –  different letter for each application</a:t>
            </a:r>
          </a:p>
          <a:p>
            <a:pPr eaLnBrk="1" hangingPunct="1"/>
            <a:r>
              <a:rPr lang="en-US" sz="2800" smtClean="0"/>
              <a:t>Discuss your qualifications for particular position</a:t>
            </a:r>
          </a:p>
          <a:p>
            <a:pPr eaLnBrk="1" hangingPunct="1"/>
            <a:r>
              <a:rPr lang="en-US" sz="2800" smtClean="0"/>
              <a:t>Use letter to demonstrate your communication skills</a:t>
            </a:r>
          </a:p>
          <a:p>
            <a:pPr eaLnBrk="1" hangingPunct="1"/>
            <a:r>
              <a:rPr lang="en-US" sz="2800" smtClean="0"/>
              <a:t>Don’t simply repeat resume, expand on it -- additional information; relevant, noteworthy accomplishments</a:t>
            </a:r>
          </a:p>
          <a:p>
            <a:pPr eaLnBrk="1" hangingPunct="1"/>
            <a:r>
              <a:rPr lang="en-US" sz="2800" smtClean="0"/>
              <a:t>Let </a:t>
            </a:r>
            <a:r>
              <a:rPr lang="en-US" sz="2800" b="1" smtClean="0"/>
              <a:t>job notice</a:t>
            </a:r>
            <a:r>
              <a:rPr lang="en-US" sz="2800" smtClean="0"/>
              <a:t> be your guide (see example next slide)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200" dirty="0" smtClean="0"/>
              <a:t>Cover Letter Basics- Summarizing…</a:t>
            </a:r>
          </a:p>
        </p:txBody>
      </p:sp>
      <p:sp>
        <p:nvSpPr>
          <p:cNvPr id="5123" name="Rectangle 3"/>
          <p:cNvSpPr>
            <a:spLocks noGrp="1" noChangeArrowheads="1"/>
          </p:cNvSpPr>
          <p:nvPr>
            <p:ph type="body" idx="1"/>
          </p:nvPr>
        </p:nvSpPr>
        <p:spPr>
          <a:xfrm>
            <a:off x="533400" y="1447800"/>
            <a:ext cx="8077200" cy="5105400"/>
          </a:xfrm>
        </p:spPr>
        <p:txBody>
          <a:bodyPr>
            <a:normAutofit fontScale="92500" lnSpcReduction="10000"/>
          </a:bodyPr>
          <a:lstStyle/>
          <a:p>
            <a:pPr eaLnBrk="1" hangingPunct="1">
              <a:lnSpc>
                <a:spcPct val="90000"/>
              </a:lnSpc>
            </a:pPr>
            <a:r>
              <a:rPr lang="en-US" dirty="0" smtClean="0"/>
              <a:t>A cover letter expresses interest and qualifications for a particular position</a:t>
            </a:r>
          </a:p>
          <a:p>
            <a:pPr eaLnBrk="1" hangingPunct="1">
              <a:lnSpc>
                <a:spcPct val="90000"/>
              </a:lnSpc>
            </a:pPr>
            <a:r>
              <a:rPr lang="en-US" dirty="0" smtClean="0"/>
              <a:t>Personal but professional</a:t>
            </a:r>
          </a:p>
          <a:p>
            <a:pPr>
              <a:lnSpc>
                <a:spcPct val="90000"/>
              </a:lnSpc>
            </a:pPr>
            <a:r>
              <a:rPr lang="en-US" dirty="0" smtClean="0"/>
              <a:t>Each cover letter will be different according to experiences, jobs, and applicants</a:t>
            </a:r>
          </a:p>
          <a:p>
            <a:pPr eaLnBrk="1" hangingPunct="1">
              <a:lnSpc>
                <a:spcPct val="90000"/>
              </a:lnSpc>
            </a:pPr>
            <a:r>
              <a:rPr lang="en-US" dirty="0" smtClean="0"/>
              <a:t>Tailored to position/company. So, change it as you change the application.</a:t>
            </a:r>
          </a:p>
          <a:p>
            <a:pPr eaLnBrk="1" hangingPunct="1">
              <a:lnSpc>
                <a:spcPct val="90000"/>
              </a:lnSpc>
            </a:pPr>
            <a:r>
              <a:rPr lang="en-US" dirty="0" smtClean="0"/>
              <a:t>Explains how you fit with organization and how you will help them</a:t>
            </a:r>
          </a:p>
          <a:p>
            <a:pPr eaLnBrk="1" hangingPunct="1">
              <a:lnSpc>
                <a:spcPct val="90000"/>
              </a:lnSpc>
            </a:pPr>
            <a:r>
              <a:rPr lang="en-US" dirty="0" smtClean="0"/>
              <a:t>Expands main points from your resume</a:t>
            </a:r>
          </a:p>
          <a:p>
            <a:pPr eaLnBrk="1" hangingPunct="1">
              <a:lnSpc>
                <a:spcPct val="90000"/>
              </a:lnSpc>
            </a:pPr>
            <a:r>
              <a:rPr lang="en-US" dirty="0" smtClean="0"/>
              <a:t>“Sells” qualifications to the prospective employer</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Designer Resumes!</a:t>
            </a:r>
            <a:endParaRPr lang="en-US" dirty="0"/>
          </a:p>
        </p:txBody>
      </p:sp>
      <p:sp>
        <p:nvSpPr>
          <p:cNvPr id="3" name="Content Placeholder 2"/>
          <p:cNvSpPr>
            <a:spLocks noGrp="1"/>
          </p:cNvSpPr>
          <p:nvPr>
            <p:ph idx="1"/>
          </p:nvPr>
        </p:nvSpPr>
        <p:spPr/>
        <p:txBody>
          <a:bodyPr/>
          <a:lstStyle/>
          <a:p>
            <a:r>
              <a:rPr lang="en-US" dirty="0" smtClean="0"/>
              <a:t>Use all of the classes education </a:t>
            </a:r>
          </a:p>
          <a:p>
            <a:pPr>
              <a:buNone/>
            </a:pPr>
            <a:r>
              <a:rPr lang="en-US" dirty="0" smtClean="0"/>
              <a:t>and your creativity.</a:t>
            </a:r>
            <a:endParaRPr lang="en-US" dirty="0"/>
          </a:p>
        </p:txBody>
      </p:sp>
      <p:pic>
        <p:nvPicPr>
          <p:cNvPr id="7172" name="Picture 4" descr="http://netdna.webdesignerdepot.com/uploads/resumes/22.jpg"/>
          <p:cNvPicPr>
            <a:picLocks noChangeAspect="1" noChangeArrowheads="1"/>
          </p:cNvPicPr>
          <p:nvPr/>
        </p:nvPicPr>
        <p:blipFill>
          <a:blip r:embed="rId2" cstate="print"/>
          <a:srcRect/>
          <a:stretch>
            <a:fillRect/>
          </a:stretch>
        </p:blipFill>
        <p:spPr bwMode="auto">
          <a:xfrm>
            <a:off x="0" y="2971800"/>
            <a:ext cx="2600325" cy="3886200"/>
          </a:xfrm>
          <a:prstGeom prst="rect">
            <a:avLst/>
          </a:prstGeom>
          <a:noFill/>
        </p:spPr>
      </p:pic>
      <p:pic>
        <p:nvPicPr>
          <p:cNvPr id="7176" name="Picture 8" descr="http://www.globalrecruitingroundtable.com/wp-content/uploads/2010/02/graphic-webdesign-cv-resume.jpg"/>
          <p:cNvPicPr>
            <a:picLocks noChangeAspect="1" noChangeArrowheads="1"/>
          </p:cNvPicPr>
          <p:nvPr/>
        </p:nvPicPr>
        <p:blipFill>
          <a:blip r:embed="rId3" cstate="print"/>
          <a:srcRect/>
          <a:stretch>
            <a:fillRect/>
          </a:stretch>
        </p:blipFill>
        <p:spPr bwMode="auto">
          <a:xfrm>
            <a:off x="6657975" y="0"/>
            <a:ext cx="2486025" cy="3362326"/>
          </a:xfrm>
          <a:prstGeom prst="rect">
            <a:avLst/>
          </a:prstGeom>
          <a:noFill/>
        </p:spPr>
      </p:pic>
      <p:pic>
        <p:nvPicPr>
          <p:cNvPr id="7178" name="Picture 10" descr="https://encrypted-tbn1.gstatic.com/images?q=tbn:ANd9GcRlRHDiN0SR6y2RILtyCM53BN03BUZODvb7i_9QoviKEhy4hQ7BLg"/>
          <p:cNvPicPr>
            <a:picLocks noChangeAspect="1" noChangeArrowheads="1"/>
          </p:cNvPicPr>
          <p:nvPr/>
        </p:nvPicPr>
        <p:blipFill>
          <a:blip r:embed="rId4" cstate="print"/>
          <a:srcRect/>
          <a:stretch>
            <a:fillRect/>
          </a:stretch>
        </p:blipFill>
        <p:spPr bwMode="auto">
          <a:xfrm>
            <a:off x="2819400" y="2667000"/>
            <a:ext cx="1876425" cy="3962400"/>
          </a:xfrm>
          <a:prstGeom prst="rect">
            <a:avLst/>
          </a:prstGeom>
          <a:noFill/>
        </p:spPr>
      </p:pic>
      <p:pic>
        <p:nvPicPr>
          <p:cNvPr id="7180" name="Picture 12" descr="https://encrypted-tbn1.gstatic.com/images?q=tbn:ANd9GcTPqSa1DF9FQ8yJ-W2UagMbnshKKvUO4FkdsILUQrI9-e4QIkFA"/>
          <p:cNvPicPr>
            <a:picLocks noChangeAspect="1" noChangeArrowheads="1"/>
          </p:cNvPicPr>
          <p:nvPr/>
        </p:nvPicPr>
        <p:blipFill>
          <a:blip r:embed="rId5" cstate="print"/>
          <a:srcRect/>
          <a:stretch>
            <a:fillRect/>
          </a:stretch>
        </p:blipFill>
        <p:spPr bwMode="auto">
          <a:xfrm>
            <a:off x="0" y="-1100138"/>
            <a:ext cx="2543175" cy="1800226"/>
          </a:xfrm>
          <a:prstGeom prst="rect">
            <a:avLst/>
          </a:prstGeom>
          <a:noFill/>
        </p:spPr>
      </p:pic>
      <p:pic>
        <p:nvPicPr>
          <p:cNvPr id="7182" name="Picture 14" descr="https://encrypted-tbn1.gstatic.com/images?q=tbn:ANd9GcTPqSa1DF9FQ8yJ-W2UagMbnshKKvUO4FkdsILUQrI9-e4QIkFA"/>
          <p:cNvPicPr>
            <a:picLocks noChangeAspect="1" noChangeArrowheads="1"/>
          </p:cNvPicPr>
          <p:nvPr/>
        </p:nvPicPr>
        <p:blipFill>
          <a:blip r:embed="rId5" cstate="print"/>
          <a:srcRect/>
          <a:stretch>
            <a:fillRect/>
          </a:stretch>
        </p:blipFill>
        <p:spPr bwMode="auto">
          <a:xfrm>
            <a:off x="4953000" y="3505200"/>
            <a:ext cx="4191000" cy="2971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Let’s start!!!!!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Dress code…</a:t>
            </a:r>
            <a:endParaRPr lang="en-US" dirty="0"/>
          </a:p>
        </p:txBody>
      </p:sp>
      <p:sp>
        <p:nvSpPr>
          <p:cNvPr id="3" name="Content Placeholder 2"/>
          <p:cNvSpPr>
            <a:spLocks noGrp="1"/>
          </p:cNvSpPr>
          <p:nvPr>
            <p:ph idx="1"/>
          </p:nvPr>
        </p:nvSpPr>
        <p:spPr/>
        <p:txBody>
          <a:bodyPr/>
          <a:lstStyle/>
          <a:p>
            <a:endParaRPr lang="en-US" dirty="0"/>
          </a:p>
        </p:txBody>
      </p:sp>
      <p:pic>
        <p:nvPicPr>
          <p:cNvPr id="28684" name="Picture 12" descr="http://4.bp.blogspot.com/-1giKHCklZNM/US6RbMnDM-I/AAAAAAAAG7Q/AUJO0x5eHGk/s1600/what-not-to-wear-for-an-interview1.jpg"/>
          <p:cNvPicPr>
            <a:picLocks noChangeAspect="1" noChangeArrowheads="1"/>
          </p:cNvPicPr>
          <p:nvPr/>
        </p:nvPicPr>
        <p:blipFill>
          <a:blip r:embed="rId2" cstate="print"/>
          <a:srcRect/>
          <a:stretch>
            <a:fillRect/>
          </a:stretch>
        </p:blipFill>
        <p:spPr bwMode="auto">
          <a:xfrm>
            <a:off x="1524000" y="1905000"/>
            <a:ext cx="5796811" cy="4419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Dress code…</a:t>
            </a:r>
            <a:endParaRPr lang="en-US" dirty="0"/>
          </a:p>
        </p:txBody>
      </p:sp>
      <p:sp>
        <p:nvSpPr>
          <p:cNvPr id="3" name="Content Placeholder 2"/>
          <p:cNvSpPr>
            <a:spLocks noGrp="1"/>
          </p:cNvSpPr>
          <p:nvPr>
            <p:ph idx="1"/>
          </p:nvPr>
        </p:nvSpPr>
        <p:spPr/>
        <p:txBody>
          <a:bodyPr/>
          <a:lstStyle/>
          <a:p>
            <a:endParaRPr lang="en-US" dirty="0"/>
          </a:p>
        </p:txBody>
      </p:sp>
      <p:pic>
        <p:nvPicPr>
          <p:cNvPr id="29698" name="Picture 2" descr="http://4.bp.blogspot.com/-fDupOFHXu7Y/Tu64VA9mAwI/AAAAAAAAADU/Ca6AUvLNboA/s1600/dos+and+donts+in+a+college+interview.jpg"/>
          <p:cNvPicPr>
            <a:picLocks noChangeAspect="1" noChangeArrowheads="1"/>
          </p:cNvPicPr>
          <p:nvPr/>
        </p:nvPicPr>
        <p:blipFill>
          <a:blip r:embed="rId2" cstate="print"/>
          <a:srcRect/>
          <a:stretch>
            <a:fillRect/>
          </a:stretch>
        </p:blipFill>
        <p:spPr bwMode="auto">
          <a:xfrm>
            <a:off x="1905000" y="1657201"/>
            <a:ext cx="5257800" cy="482079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Dress code…</a:t>
            </a:r>
            <a:endParaRPr lang="en-US" dirty="0"/>
          </a:p>
        </p:txBody>
      </p:sp>
      <p:sp>
        <p:nvSpPr>
          <p:cNvPr id="3" name="Content Placeholder 2"/>
          <p:cNvSpPr>
            <a:spLocks noGrp="1"/>
          </p:cNvSpPr>
          <p:nvPr>
            <p:ph idx="1"/>
          </p:nvPr>
        </p:nvSpPr>
        <p:spPr/>
        <p:txBody>
          <a:bodyPr/>
          <a:lstStyle/>
          <a:p>
            <a:endParaRPr lang="en-US"/>
          </a:p>
        </p:txBody>
      </p:sp>
      <p:pic>
        <p:nvPicPr>
          <p:cNvPr id="32770" name="Picture 2" descr="http://jobs.venterra.com/assets/What-to-wear-blog-what-not-to-wear-pic.png"/>
          <p:cNvPicPr>
            <a:picLocks noChangeAspect="1" noChangeArrowheads="1"/>
          </p:cNvPicPr>
          <p:nvPr/>
        </p:nvPicPr>
        <p:blipFill>
          <a:blip r:embed="rId2" cstate="print"/>
          <a:srcRect/>
          <a:stretch>
            <a:fillRect/>
          </a:stretch>
        </p:blipFill>
        <p:spPr bwMode="auto">
          <a:xfrm>
            <a:off x="0" y="2057400"/>
            <a:ext cx="9144000" cy="3581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Dress code…</a:t>
            </a:r>
            <a:endParaRPr lang="en-US" dirty="0"/>
          </a:p>
        </p:txBody>
      </p:sp>
      <p:sp>
        <p:nvSpPr>
          <p:cNvPr id="3" name="Content Placeholder 2"/>
          <p:cNvSpPr>
            <a:spLocks noGrp="1"/>
          </p:cNvSpPr>
          <p:nvPr>
            <p:ph idx="1"/>
          </p:nvPr>
        </p:nvSpPr>
        <p:spPr/>
        <p:txBody>
          <a:bodyPr/>
          <a:lstStyle/>
          <a:p>
            <a:endParaRPr lang="en-US"/>
          </a:p>
        </p:txBody>
      </p:sp>
      <p:pic>
        <p:nvPicPr>
          <p:cNvPr id="31746" name="Picture 2" descr="https://encrypted-tbn0.gstatic.com/images?q=tbn:ANd9GcRhFzGt9BXgsVkVWDBarZk1Msd-ejg5nIYF4hSsxyjzJ--zdbubfw"/>
          <p:cNvPicPr>
            <a:picLocks noChangeAspect="1" noChangeArrowheads="1"/>
          </p:cNvPicPr>
          <p:nvPr/>
        </p:nvPicPr>
        <p:blipFill>
          <a:blip r:embed="rId2" cstate="print"/>
          <a:srcRect/>
          <a:stretch>
            <a:fillRect/>
          </a:stretch>
        </p:blipFill>
        <p:spPr bwMode="auto">
          <a:xfrm>
            <a:off x="1676400" y="1600200"/>
            <a:ext cx="5791200" cy="4114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an Interview</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 </a:t>
            </a:r>
            <a:r>
              <a:rPr lang="en-US" b="1" dirty="0" smtClean="0"/>
              <a:t>Do:</a:t>
            </a:r>
          </a:p>
          <a:p>
            <a:r>
              <a:rPr lang="en-US" dirty="0" smtClean="0"/>
              <a:t>• Go alone to the interview.</a:t>
            </a:r>
          </a:p>
          <a:p>
            <a:r>
              <a:rPr lang="en-US" dirty="0" smtClean="0"/>
              <a:t>• </a:t>
            </a:r>
            <a:r>
              <a:rPr lang="en-US" b="1" dirty="0" smtClean="0"/>
              <a:t>1.Arrive 10 minutes early.</a:t>
            </a:r>
          </a:p>
          <a:p>
            <a:r>
              <a:rPr lang="en-US" dirty="0" smtClean="0"/>
              <a:t>• </a:t>
            </a:r>
            <a:r>
              <a:rPr lang="en-US" b="1" dirty="0" smtClean="0"/>
              <a:t>2.Dress well and appropriately for the</a:t>
            </a:r>
          </a:p>
          <a:p>
            <a:r>
              <a:rPr lang="en-US" b="1" dirty="0" smtClean="0"/>
              <a:t>job with which you are applying. Hair</a:t>
            </a:r>
          </a:p>
          <a:p>
            <a:r>
              <a:rPr lang="en-US" dirty="0" smtClean="0"/>
              <a:t>should be clean, tidy and away from your</a:t>
            </a:r>
          </a:p>
          <a:p>
            <a:r>
              <a:rPr lang="en-US" dirty="0" smtClean="0"/>
              <a:t>face.</a:t>
            </a:r>
            <a:endParaRPr lang="en-US" dirty="0"/>
          </a:p>
        </p:txBody>
      </p:sp>
      <p:pic>
        <p:nvPicPr>
          <p:cNvPr id="4" name="Picture 2" descr="C:\Documents and Settings\cmagno\Local Settings\Temporary Internet Files\Content.IE5\TZPA91I8\dglxasset[1].aspx"/>
          <p:cNvPicPr>
            <a:picLocks noChangeAspect="1" noChangeArrowheads="1"/>
          </p:cNvPicPr>
          <p:nvPr/>
        </p:nvPicPr>
        <p:blipFill>
          <a:blip r:embed="rId2" cstate="print"/>
          <a:srcRect/>
          <a:stretch>
            <a:fillRect/>
          </a:stretch>
        </p:blipFill>
        <p:spPr bwMode="auto">
          <a:xfrm>
            <a:off x="6324600" y="381000"/>
            <a:ext cx="1844675" cy="193357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r>
              <a:rPr lang="en-US" dirty="0" smtClean="0"/>
              <a:t>Put together an outfit for everyday</a:t>
            </a:r>
          </a:p>
          <a:p>
            <a:r>
              <a:rPr lang="en-US" dirty="0" smtClean="0"/>
              <a:t>• Put together an outfit for an interview.</a:t>
            </a:r>
          </a:p>
          <a:p>
            <a:r>
              <a:rPr lang="en-US" dirty="0" smtClean="0"/>
              <a:t>• Money is not an issue…</a:t>
            </a:r>
          </a:p>
          <a:p>
            <a:r>
              <a:rPr lang="en-US" dirty="0" smtClean="0"/>
              <a:t>• Dress for success!</a:t>
            </a:r>
            <a:endParaRPr lang="en-US" dirty="0"/>
          </a:p>
        </p:txBody>
      </p:sp>
      <p:pic>
        <p:nvPicPr>
          <p:cNvPr id="35842" name="Picture 2" descr="C:\Documents and Settings\cmagno\Local Settings\Temporary Internet Files\Content.IE5\TZPA91I8\dglxasset[1].aspx"/>
          <p:cNvPicPr>
            <a:picLocks noChangeAspect="1" noChangeArrowheads="1"/>
          </p:cNvPicPr>
          <p:nvPr/>
        </p:nvPicPr>
        <p:blipFill>
          <a:blip r:embed="rId2" cstate="print"/>
          <a:srcRect/>
          <a:stretch>
            <a:fillRect/>
          </a:stretch>
        </p:blipFill>
        <p:spPr bwMode="auto">
          <a:xfrm>
            <a:off x="7299325" y="381000"/>
            <a:ext cx="1844675" cy="19335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t>
            </a:r>
            <a:r>
              <a:rPr lang="en-US" b="1" dirty="0" smtClean="0"/>
              <a:t>Application Guidelines</a:t>
            </a:r>
            <a:endParaRPr lang="en-US" dirty="0"/>
          </a:p>
        </p:txBody>
      </p:sp>
      <p:sp>
        <p:nvSpPr>
          <p:cNvPr id="3" name="Content Placeholder 2"/>
          <p:cNvSpPr>
            <a:spLocks noGrp="1"/>
          </p:cNvSpPr>
          <p:nvPr>
            <p:ph idx="1"/>
          </p:nvPr>
        </p:nvSpPr>
        <p:spPr/>
        <p:txBody>
          <a:bodyPr/>
          <a:lstStyle/>
          <a:p>
            <a:pPr>
              <a:buNone/>
            </a:pPr>
            <a:r>
              <a:rPr lang="en-US" b="1" dirty="0" smtClean="0"/>
              <a:t>3.Answer all questions. Do not leave any</a:t>
            </a:r>
          </a:p>
          <a:p>
            <a:pPr>
              <a:buNone/>
            </a:pPr>
            <a:r>
              <a:rPr lang="en-US" dirty="0" smtClean="0"/>
              <a:t>blanks. </a:t>
            </a:r>
          </a:p>
          <a:p>
            <a:pPr>
              <a:buNone/>
            </a:pPr>
            <a:r>
              <a:rPr lang="en-US" b="1" dirty="0" smtClean="0"/>
              <a:t>	If a question does not apply to you, write “NA”, “None Applicable” or draw </a:t>
            </a:r>
            <a:r>
              <a:rPr lang="en-US" dirty="0" smtClean="0"/>
              <a:t>a line in the space.</a:t>
            </a:r>
            <a:endParaRPr lang="en-US" dirty="0"/>
          </a:p>
        </p:txBody>
      </p:sp>
      <p:pic>
        <p:nvPicPr>
          <p:cNvPr id="4098" name="Picture 2" descr="C:\Documents and Settings\cmagno\Local Settings\Temporary Internet Files\Content.IE5\1GM6PEE5\MC900078768[1].wmf"/>
          <p:cNvPicPr>
            <a:picLocks noChangeAspect="1" noChangeArrowheads="1"/>
          </p:cNvPicPr>
          <p:nvPr/>
        </p:nvPicPr>
        <p:blipFill>
          <a:blip r:embed="rId2" cstate="print"/>
          <a:srcRect/>
          <a:stretch>
            <a:fillRect/>
          </a:stretch>
        </p:blipFill>
        <p:spPr bwMode="auto">
          <a:xfrm>
            <a:off x="3810000" y="3771900"/>
            <a:ext cx="3495675" cy="3086100"/>
          </a:xfrm>
          <a:prstGeom prst="rect">
            <a:avLst/>
          </a:prstGeom>
          <a:noFill/>
        </p:spPr>
      </p:pic>
      <p:sp>
        <p:nvSpPr>
          <p:cNvPr id="5" name="Rectangle 4"/>
          <p:cNvSpPr/>
          <p:nvPr/>
        </p:nvSpPr>
        <p:spPr>
          <a:xfrm rot="20338617">
            <a:off x="5042692" y="4373600"/>
            <a:ext cx="1675262" cy="1313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NA</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an Interview</a:t>
            </a:r>
            <a:endParaRPr lang="en-US" dirty="0"/>
          </a:p>
        </p:txBody>
      </p:sp>
      <p:sp>
        <p:nvSpPr>
          <p:cNvPr id="3" name="Content Placeholder 2"/>
          <p:cNvSpPr>
            <a:spLocks noGrp="1"/>
          </p:cNvSpPr>
          <p:nvPr>
            <p:ph idx="1"/>
          </p:nvPr>
        </p:nvSpPr>
        <p:spPr/>
        <p:txBody>
          <a:bodyPr/>
          <a:lstStyle/>
          <a:p>
            <a:r>
              <a:rPr lang="en-US" b="1" dirty="0" smtClean="0"/>
              <a:t>Do:</a:t>
            </a:r>
          </a:p>
          <a:p>
            <a:r>
              <a:rPr lang="en-US" dirty="0" smtClean="0"/>
              <a:t>• </a:t>
            </a:r>
            <a:r>
              <a:rPr lang="en-US" b="1" dirty="0" smtClean="0"/>
              <a:t>3.Maintain good posture and eye contact.</a:t>
            </a:r>
          </a:p>
          <a:p>
            <a:r>
              <a:rPr lang="en-US" dirty="0" smtClean="0"/>
              <a:t>Show enthusiasm and smile.</a:t>
            </a:r>
          </a:p>
          <a:p>
            <a:r>
              <a:rPr lang="en-US" dirty="0" smtClean="0"/>
              <a:t>• </a:t>
            </a:r>
            <a:r>
              <a:rPr lang="en-US" b="1" dirty="0" smtClean="0"/>
              <a:t>4.Give a firm handshake when meeting</a:t>
            </a:r>
          </a:p>
          <a:p>
            <a:r>
              <a:rPr lang="en-US" dirty="0" smtClean="0"/>
              <a:t>the interviewer and wait until you are told</a:t>
            </a:r>
          </a:p>
          <a:p>
            <a:r>
              <a:rPr lang="en-US" dirty="0" smtClean="0"/>
              <a:t>to be seated.</a:t>
            </a:r>
          </a:p>
          <a:p>
            <a:r>
              <a:rPr lang="en-US" dirty="0" smtClean="0"/>
              <a:t>• Pay attention to your body language</a:t>
            </a:r>
            <a:endParaRPr lang="en-US" dirty="0"/>
          </a:p>
        </p:txBody>
      </p:sp>
      <p:pic>
        <p:nvPicPr>
          <p:cNvPr id="33794" name="Picture 2" descr="C:\Documents and Settings\cmagno\Local Settings\Temporary Internet Files\Content.IE5\TZPA91I8\dglxasset[1].aspx"/>
          <p:cNvPicPr>
            <a:picLocks noChangeAspect="1" noChangeArrowheads="1"/>
          </p:cNvPicPr>
          <p:nvPr/>
        </p:nvPicPr>
        <p:blipFill>
          <a:blip r:embed="rId2" cstate="print"/>
          <a:srcRect/>
          <a:stretch>
            <a:fillRect/>
          </a:stretch>
        </p:blipFill>
        <p:spPr bwMode="auto">
          <a:xfrm>
            <a:off x="6324600" y="381000"/>
            <a:ext cx="1844675" cy="193357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an Interview</a:t>
            </a:r>
            <a:endParaRPr lang="en-US" dirty="0"/>
          </a:p>
        </p:txBody>
      </p:sp>
      <p:sp>
        <p:nvSpPr>
          <p:cNvPr id="3" name="Content Placeholder 2"/>
          <p:cNvSpPr>
            <a:spLocks noGrp="1"/>
          </p:cNvSpPr>
          <p:nvPr>
            <p:ph idx="1"/>
          </p:nvPr>
        </p:nvSpPr>
        <p:spPr/>
        <p:txBody>
          <a:bodyPr>
            <a:normAutofit fontScale="92500"/>
          </a:bodyPr>
          <a:lstStyle/>
          <a:p>
            <a:r>
              <a:rPr lang="en-US" b="1" dirty="0" smtClean="0"/>
              <a:t>Do:</a:t>
            </a:r>
          </a:p>
          <a:p>
            <a:r>
              <a:rPr lang="en-US" dirty="0" smtClean="0"/>
              <a:t>• Emphasize positive things about yourself.</a:t>
            </a:r>
          </a:p>
          <a:p>
            <a:r>
              <a:rPr lang="en-US" dirty="0" smtClean="0"/>
              <a:t>• </a:t>
            </a:r>
            <a:r>
              <a:rPr lang="en-US" b="1" dirty="0" smtClean="0"/>
              <a:t>5.Be honest with your answers.</a:t>
            </a:r>
          </a:p>
          <a:p>
            <a:r>
              <a:rPr lang="en-US" dirty="0" smtClean="0"/>
              <a:t>• </a:t>
            </a:r>
            <a:r>
              <a:rPr lang="en-US" b="1" dirty="0" smtClean="0"/>
              <a:t>6.Preplan several questions that you can ask</a:t>
            </a:r>
          </a:p>
          <a:p>
            <a:r>
              <a:rPr lang="en-US" dirty="0" smtClean="0"/>
              <a:t>when appropriate.</a:t>
            </a:r>
          </a:p>
          <a:p>
            <a:r>
              <a:rPr lang="en-US" dirty="0" smtClean="0"/>
              <a:t>• Remain calm and alert to answer all questions.</a:t>
            </a:r>
          </a:p>
          <a:p>
            <a:r>
              <a:rPr lang="en-US" dirty="0" smtClean="0"/>
              <a:t>• </a:t>
            </a:r>
            <a:r>
              <a:rPr lang="en-US" b="1" dirty="0" smtClean="0"/>
              <a:t>7.Thank the interviewer for his/her time.</a:t>
            </a:r>
          </a:p>
          <a:p>
            <a:r>
              <a:rPr lang="en-US" dirty="0" smtClean="0"/>
              <a:t>• </a:t>
            </a:r>
            <a:r>
              <a:rPr lang="en-US" b="1" dirty="0" smtClean="0"/>
              <a:t>8.Send a follow-up letter</a:t>
            </a:r>
            <a:endParaRPr lang="en-US" dirty="0"/>
          </a:p>
        </p:txBody>
      </p:sp>
      <p:pic>
        <p:nvPicPr>
          <p:cNvPr id="34819" name="Picture 3" descr="C:\Documents and Settings\cmagno\Local Settings\Temporary Internet Files\Content.IE5\TZPA91I8\dglxasset[1].aspx"/>
          <p:cNvPicPr>
            <a:picLocks noChangeAspect="1" noChangeArrowheads="1"/>
          </p:cNvPicPr>
          <p:nvPr/>
        </p:nvPicPr>
        <p:blipFill>
          <a:blip r:embed="rId2" cstate="print"/>
          <a:srcRect/>
          <a:stretch>
            <a:fillRect/>
          </a:stretch>
        </p:blipFill>
        <p:spPr bwMode="auto">
          <a:xfrm>
            <a:off x="7086600" y="0"/>
            <a:ext cx="1844675" cy="19335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an Interview</a:t>
            </a:r>
            <a:endParaRPr lang="en-US" dirty="0"/>
          </a:p>
        </p:txBody>
      </p:sp>
      <p:sp>
        <p:nvSpPr>
          <p:cNvPr id="3" name="Content Placeholder 2"/>
          <p:cNvSpPr>
            <a:spLocks noGrp="1"/>
          </p:cNvSpPr>
          <p:nvPr>
            <p:ph idx="1"/>
          </p:nvPr>
        </p:nvSpPr>
        <p:spPr/>
        <p:txBody>
          <a:bodyPr/>
          <a:lstStyle/>
          <a:p>
            <a:r>
              <a:rPr lang="en-US" b="1" dirty="0" smtClean="0"/>
              <a:t>Don’t:</a:t>
            </a:r>
          </a:p>
          <a:p>
            <a:r>
              <a:rPr lang="en-US" dirty="0" smtClean="0"/>
              <a:t>• Bring anyone with you to the interview.</a:t>
            </a:r>
          </a:p>
          <a:p>
            <a:r>
              <a:rPr lang="en-US" dirty="0" smtClean="0"/>
              <a:t>• Arrive late.</a:t>
            </a:r>
          </a:p>
          <a:p>
            <a:r>
              <a:rPr lang="en-US" dirty="0" smtClean="0"/>
              <a:t>• Wear excessive make-up, jewelry or</a:t>
            </a:r>
          </a:p>
          <a:p>
            <a:r>
              <a:rPr lang="en-US" dirty="0" smtClean="0"/>
              <a:t>perfume.</a:t>
            </a:r>
            <a:endParaRPr lang="en-US" dirty="0"/>
          </a:p>
        </p:txBody>
      </p:sp>
      <p:pic>
        <p:nvPicPr>
          <p:cNvPr id="36867" name="Picture 3" descr="C:\Documents and Settings\cmagno\Local Settings\Temporary Internet Files\Content.IE5\35937UEY\MC900432537[1].png"/>
          <p:cNvPicPr>
            <a:picLocks noChangeAspect="1" noChangeArrowheads="1"/>
          </p:cNvPicPr>
          <p:nvPr/>
        </p:nvPicPr>
        <p:blipFill>
          <a:blip r:embed="rId2" cstate="print"/>
          <a:srcRect/>
          <a:stretch>
            <a:fillRect/>
          </a:stretch>
        </p:blipFill>
        <p:spPr bwMode="auto">
          <a:xfrm>
            <a:off x="6705600" y="381000"/>
            <a:ext cx="1663492" cy="166349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an Interview</a:t>
            </a:r>
            <a:endParaRPr lang="en-US" dirty="0"/>
          </a:p>
        </p:txBody>
      </p:sp>
      <p:sp>
        <p:nvSpPr>
          <p:cNvPr id="3" name="Content Placeholder 2"/>
          <p:cNvSpPr>
            <a:spLocks noGrp="1"/>
          </p:cNvSpPr>
          <p:nvPr>
            <p:ph idx="1"/>
          </p:nvPr>
        </p:nvSpPr>
        <p:spPr/>
        <p:txBody>
          <a:bodyPr/>
          <a:lstStyle/>
          <a:p>
            <a:r>
              <a:rPr lang="en-US" b="1" dirty="0" smtClean="0"/>
              <a:t>Don’t:</a:t>
            </a:r>
          </a:p>
          <a:p>
            <a:r>
              <a:rPr lang="en-US" dirty="0" smtClean="0"/>
              <a:t>• Ask about the salary.</a:t>
            </a:r>
          </a:p>
          <a:p>
            <a:r>
              <a:rPr lang="en-US" dirty="0" smtClean="0"/>
              <a:t>• Hesitate to pause before answering a</a:t>
            </a:r>
          </a:p>
          <a:p>
            <a:r>
              <a:rPr lang="en-US" dirty="0" smtClean="0"/>
              <a:t>question.</a:t>
            </a:r>
          </a:p>
          <a:p>
            <a:r>
              <a:rPr lang="en-US" dirty="0" smtClean="0"/>
              <a:t>• “Bad Mouth” a former employer or past coworkers</a:t>
            </a:r>
            <a:endParaRPr lang="en-US" dirty="0"/>
          </a:p>
        </p:txBody>
      </p:sp>
      <p:pic>
        <p:nvPicPr>
          <p:cNvPr id="5" name="Picture 3" descr="C:\Documents and Settings\cmagno\Local Settings\Temporary Internet Files\Content.IE5\35937UEY\MC900432537[1].png"/>
          <p:cNvPicPr>
            <a:picLocks noChangeAspect="1" noChangeArrowheads="1"/>
          </p:cNvPicPr>
          <p:nvPr/>
        </p:nvPicPr>
        <p:blipFill>
          <a:blip r:embed="rId2" cstate="print"/>
          <a:srcRect/>
          <a:stretch>
            <a:fillRect/>
          </a:stretch>
        </p:blipFill>
        <p:spPr bwMode="auto">
          <a:xfrm>
            <a:off x="6705600" y="381000"/>
            <a:ext cx="1663492" cy="166349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an Interview</a:t>
            </a:r>
            <a:endParaRPr lang="en-US" dirty="0"/>
          </a:p>
        </p:txBody>
      </p:sp>
      <p:sp>
        <p:nvSpPr>
          <p:cNvPr id="3" name="Content Placeholder 2"/>
          <p:cNvSpPr>
            <a:spLocks noGrp="1"/>
          </p:cNvSpPr>
          <p:nvPr>
            <p:ph idx="1"/>
          </p:nvPr>
        </p:nvSpPr>
        <p:spPr/>
        <p:txBody>
          <a:bodyPr/>
          <a:lstStyle/>
          <a:p>
            <a:r>
              <a:rPr lang="en-US" b="1" dirty="0" smtClean="0"/>
              <a:t>Don’t:</a:t>
            </a:r>
          </a:p>
          <a:p>
            <a:r>
              <a:rPr lang="en-US" dirty="0" smtClean="0"/>
              <a:t>• Talk a lot about your personal life or</a:t>
            </a:r>
          </a:p>
          <a:p>
            <a:r>
              <a:rPr lang="en-US" dirty="0" smtClean="0"/>
              <a:t>appear as a “know it all”.</a:t>
            </a:r>
          </a:p>
          <a:p>
            <a:r>
              <a:rPr lang="en-US" dirty="0" smtClean="0"/>
              <a:t>• Lack confidence.</a:t>
            </a:r>
            <a:endParaRPr lang="en-US" dirty="0"/>
          </a:p>
        </p:txBody>
      </p:sp>
      <p:pic>
        <p:nvPicPr>
          <p:cNvPr id="5" name="Picture 3" descr="C:\Documents and Settings\cmagno\Local Settings\Temporary Internet Files\Content.IE5\35937UEY\MC900432537[1].png"/>
          <p:cNvPicPr>
            <a:picLocks noChangeAspect="1" noChangeArrowheads="1"/>
          </p:cNvPicPr>
          <p:nvPr/>
        </p:nvPicPr>
        <p:blipFill>
          <a:blip r:embed="rId2" cstate="print"/>
          <a:srcRect/>
          <a:stretch>
            <a:fillRect/>
          </a:stretch>
        </p:blipFill>
        <p:spPr bwMode="auto">
          <a:xfrm>
            <a:off x="6705600" y="381000"/>
            <a:ext cx="1663492" cy="166349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Questions</a:t>
            </a:r>
            <a:endParaRPr lang="en-US" dirty="0"/>
          </a:p>
        </p:txBody>
      </p:sp>
      <p:sp>
        <p:nvSpPr>
          <p:cNvPr id="3" name="Content Placeholder 2"/>
          <p:cNvSpPr>
            <a:spLocks noGrp="1"/>
          </p:cNvSpPr>
          <p:nvPr>
            <p:ph idx="1"/>
          </p:nvPr>
        </p:nvSpPr>
        <p:spPr>
          <a:xfrm>
            <a:off x="304800" y="1371600"/>
            <a:ext cx="8686800" cy="5257800"/>
          </a:xfrm>
        </p:spPr>
        <p:txBody>
          <a:bodyPr>
            <a:noAutofit/>
          </a:bodyPr>
          <a:lstStyle/>
          <a:p>
            <a:r>
              <a:rPr lang="en-US" sz="1600" dirty="0" smtClean="0"/>
              <a:t>• 1.Tell me a little about yourself.</a:t>
            </a:r>
          </a:p>
          <a:p>
            <a:r>
              <a:rPr lang="en-US" sz="1600" b="1" dirty="0" smtClean="0"/>
              <a:t>Answer: My name is Mary,  I am currently a student at Everest Institute. I</a:t>
            </a:r>
          </a:p>
          <a:p>
            <a:r>
              <a:rPr lang="en-US" sz="1600" b="1" dirty="0" smtClean="0"/>
              <a:t>currently work for Clayton county public school as a Nutrition Worker. I am</a:t>
            </a:r>
          </a:p>
          <a:p>
            <a:r>
              <a:rPr lang="en-US" sz="1600" b="1" dirty="0" smtClean="0"/>
              <a:t>easy to get along with and I feel that I am a team player and will do whatever it</a:t>
            </a:r>
          </a:p>
          <a:p>
            <a:r>
              <a:rPr lang="en-US" sz="1600" b="1" dirty="0" smtClean="0"/>
              <a:t>takes to get the job done</a:t>
            </a:r>
          </a:p>
          <a:p>
            <a:endParaRPr lang="en-US" sz="1200" dirty="0" smtClean="0"/>
          </a:p>
          <a:p>
            <a:r>
              <a:rPr lang="en-US" sz="1600" dirty="0" smtClean="0"/>
              <a:t>• 2.Give me an example of a time when you exercised leadership.</a:t>
            </a:r>
          </a:p>
          <a:p>
            <a:r>
              <a:rPr lang="en-US" sz="1600" b="1" dirty="0" smtClean="0"/>
              <a:t>Answer: If you have no prior work experience, you could tell a short story on how</a:t>
            </a:r>
          </a:p>
          <a:p>
            <a:r>
              <a:rPr lang="en-US" sz="1600" b="1" dirty="0" smtClean="0"/>
              <a:t>you used leadership skills to help organize a group project at school, or used</a:t>
            </a:r>
          </a:p>
          <a:p>
            <a:r>
              <a:rPr lang="en-US" sz="1600" b="1" dirty="0" smtClean="0"/>
              <a:t>leadership skills if you are the captain of a sports team, or leader of the drama</a:t>
            </a:r>
          </a:p>
          <a:p>
            <a:r>
              <a:rPr lang="en-US" sz="1600" b="1" dirty="0" smtClean="0"/>
              <a:t>club/etc.</a:t>
            </a:r>
          </a:p>
          <a:p>
            <a:endParaRPr lang="en-US" sz="1600" dirty="0" smtClean="0"/>
          </a:p>
          <a:p>
            <a:r>
              <a:rPr lang="en-US" sz="1600" dirty="0" smtClean="0"/>
              <a:t>• 3.How do you handle yourself in stressful</a:t>
            </a:r>
          </a:p>
          <a:p>
            <a:r>
              <a:rPr lang="en-US" sz="1600" dirty="0" smtClean="0"/>
              <a:t>situation?</a:t>
            </a:r>
          </a:p>
          <a:p>
            <a:r>
              <a:rPr lang="en-US" sz="1600" b="1" dirty="0" smtClean="0"/>
              <a:t>Answer:</a:t>
            </a:r>
          </a:p>
          <a:p>
            <a:r>
              <a:rPr lang="en-US" sz="1600" b="1" dirty="0" smtClean="0"/>
              <a:t>I actually work better under pressure and I've found that I enjoy working in a</a:t>
            </a:r>
          </a:p>
          <a:p>
            <a:r>
              <a:rPr lang="en-US" sz="1600" b="1" dirty="0" smtClean="0"/>
              <a:t>challenging environment. Or I'm the kind of person who stays calm under</a:t>
            </a:r>
          </a:p>
          <a:p>
            <a:r>
              <a:rPr lang="en-US" sz="1600" b="1" dirty="0" smtClean="0"/>
              <a:t>pressure, and handles stress fairly easily.</a:t>
            </a:r>
            <a:endParaRPr lang="en-US" sz="1600" dirty="0"/>
          </a:p>
        </p:txBody>
      </p:sp>
      <p:pic>
        <p:nvPicPr>
          <p:cNvPr id="37890" name="Picture 2" descr="C:\Documents and Settings\cmagno\Local Settings\Temporary Internet Files\Content.IE5\2HWXRCEW\MC900441428[1].png"/>
          <p:cNvPicPr>
            <a:picLocks noChangeAspect="1" noChangeArrowheads="1"/>
          </p:cNvPicPr>
          <p:nvPr/>
        </p:nvPicPr>
        <p:blipFill>
          <a:blip r:embed="rId2" cstate="print"/>
          <a:srcRect/>
          <a:stretch>
            <a:fillRect/>
          </a:stretch>
        </p:blipFill>
        <p:spPr bwMode="auto">
          <a:xfrm>
            <a:off x="7010400" y="228600"/>
            <a:ext cx="1828571" cy="1828571"/>
          </a:xfrm>
          <a:prstGeom prst="rect">
            <a:avLst/>
          </a:prstGeom>
          <a:noFill/>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Questions</a:t>
            </a:r>
            <a:endParaRPr lang="en-US" dirty="0"/>
          </a:p>
        </p:txBody>
      </p:sp>
      <p:sp>
        <p:nvSpPr>
          <p:cNvPr id="3" name="Content Placeholder 2"/>
          <p:cNvSpPr>
            <a:spLocks noGrp="1"/>
          </p:cNvSpPr>
          <p:nvPr>
            <p:ph idx="1"/>
          </p:nvPr>
        </p:nvSpPr>
        <p:spPr/>
        <p:txBody>
          <a:bodyPr>
            <a:normAutofit/>
          </a:bodyPr>
          <a:lstStyle/>
          <a:p>
            <a:r>
              <a:rPr lang="en-US" dirty="0" smtClean="0"/>
              <a:t>4.What is the biggest mistake you ever</a:t>
            </a:r>
          </a:p>
          <a:p>
            <a:pPr>
              <a:buNone/>
            </a:pPr>
            <a:r>
              <a:rPr lang="en-US" dirty="0" smtClean="0"/>
              <a:t>made?</a:t>
            </a:r>
          </a:p>
          <a:p>
            <a:r>
              <a:rPr lang="en-US" b="1" dirty="0" smtClean="0"/>
              <a:t>Answer: Everyone makes mistakes… try to answer with a small mistake and list examples of how you fixed it. Focus on the positive.. Like what you learned not to do in the future</a:t>
            </a:r>
            <a:endParaRPr lang="en-US" dirty="0" smtClean="0"/>
          </a:p>
          <a:p>
            <a:endParaRPr lang="en-US" dirty="0" smtClean="0"/>
          </a:p>
          <a:p>
            <a:r>
              <a:rPr lang="en-US" dirty="0" smtClean="0"/>
              <a:t>5.What did you learn from this mistake?</a:t>
            </a:r>
          </a:p>
        </p:txBody>
      </p:sp>
      <p:pic>
        <p:nvPicPr>
          <p:cNvPr id="38914" name="Picture 2" descr="C:\Documents and Settings\cmagno\Local Settings\Temporary Internet Files\Content.IE5\2HWXRCEW\MC900441428[1].png"/>
          <p:cNvPicPr>
            <a:picLocks noChangeAspect="1" noChangeArrowheads="1"/>
          </p:cNvPicPr>
          <p:nvPr/>
        </p:nvPicPr>
        <p:blipFill>
          <a:blip r:embed="rId2" cstate="print"/>
          <a:srcRect/>
          <a:stretch>
            <a:fillRect/>
          </a:stretch>
        </p:blipFill>
        <p:spPr bwMode="auto">
          <a:xfrm>
            <a:off x="7314971" y="228601"/>
            <a:ext cx="1600200" cy="16002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questions…</a:t>
            </a:r>
            <a:endParaRPr lang="en-US" dirty="0"/>
          </a:p>
        </p:txBody>
      </p:sp>
      <p:sp>
        <p:nvSpPr>
          <p:cNvPr id="3" name="Content Placeholder 2"/>
          <p:cNvSpPr>
            <a:spLocks noGrp="1"/>
          </p:cNvSpPr>
          <p:nvPr>
            <p:ph idx="1"/>
          </p:nvPr>
        </p:nvSpPr>
        <p:spPr>
          <a:xfrm>
            <a:off x="304800" y="1554162"/>
            <a:ext cx="8686800" cy="4922838"/>
          </a:xfrm>
        </p:spPr>
        <p:txBody>
          <a:bodyPr>
            <a:noAutofit/>
          </a:bodyPr>
          <a:lstStyle/>
          <a:p>
            <a:pPr marL="0" indent="0">
              <a:spcBef>
                <a:spcPts val="0"/>
              </a:spcBef>
            </a:pPr>
            <a:r>
              <a:rPr lang="en-US" sz="2000" dirty="0" smtClean="0"/>
              <a:t>1- Tell me why I should hire you for this job?</a:t>
            </a:r>
          </a:p>
          <a:p>
            <a:pPr marL="0" indent="0">
              <a:spcBef>
                <a:spcPts val="0"/>
              </a:spcBef>
            </a:pPr>
            <a:r>
              <a:rPr lang="en-US" sz="2000" b="1" dirty="0" smtClean="0"/>
              <a:t>Answer: Compare the job description to your accomplishments and skills.. Talk</a:t>
            </a:r>
          </a:p>
          <a:p>
            <a:pPr marL="0" indent="0">
              <a:spcBef>
                <a:spcPts val="0"/>
              </a:spcBef>
            </a:pPr>
            <a:r>
              <a:rPr lang="en-US" sz="2000" b="1" dirty="0" smtClean="0"/>
              <a:t>about your interest in the job.</a:t>
            </a:r>
          </a:p>
          <a:p>
            <a:pPr marL="0" indent="0">
              <a:spcBef>
                <a:spcPts val="0"/>
              </a:spcBef>
            </a:pPr>
            <a:r>
              <a:rPr lang="en-US" sz="2000" dirty="0" smtClean="0"/>
              <a:t>2-  What is your greatest accomplishment?</a:t>
            </a:r>
          </a:p>
          <a:p>
            <a:pPr marL="0" indent="0">
              <a:spcBef>
                <a:spcPts val="0"/>
              </a:spcBef>
            </a:pPr>
            <a:r>
              <a:rPr lang="en-US" sz="2000" b="1" dirty="0" smtClean="0"/>
              <a:t>Answer: Use something that can relate to any part of the job you are applying</a:t>
            </a:r>
          </a:p>
          <a:p>
            <a:pPr marL="0" indent="0">
              <a:spcBef>
                <a:spcPts val="0"/>
              </a:spcBef>
            </a:pPr>
            <a:r>
              <a:rPr lang="en-US" sz="2000" b="1" dirty="0" smtClean="0"/>
              <a:t>for…. Tell them how it would compare</a:t>
            </a:r>
          </a:p>
          <a:p>
            <a:pPr marL="0" indent="0">
              <a:spcBef>
                <a:spcPts val="0"/>
              </a:spcBef>
            </a:pPr>
            <a:r>
              <a:rPr lang="en-US" sz="2000" dirty="0" smtClean="0"/>
              <a:t>3- Describe your ideal job.</a:t>
            </a:r>
          </a:p>
          <a:p>
            <a:pPr marL="0" indent="0">
              <a:spcBef>
                <a:spcPts val="0"/>
              </a:spcBef>
            </a:pPr>
            <a:r>
              <a:rPr lang="en-US" sz="2000" b="1" dirty="0" smtClean="0"/>
              <a:t>Answer: Describe a job that would </a:t>
            </a:r>
            <a:r>
              <a:rPr lang="en-US" sz="2000" b="1" dirty="0" err="1" smtClean="0"/>
              <a:t>aline</a:t>
            </a:r>
            <a:r>
              <a:rPr lang="en-US" sz="2000" b="1" dirty="0" smtClean="0"/>
              <a:t> with the job you are applying for. Or talk</a:t>
            </a:r>
          </a:p>
          <a:p>
            <a:pPr marL="0" indent="0">
              <a:spcBef>
                <a:spcPts val="0"/>
              </a:spcBef>
            </a:pPr>
            <a:r>
              <a:rPr lang="en-US" sz="2000" b="1" dirty="0" smtClean="0"/>
              <a:t>about personal goals you would like to meet.</a:t>
            </a:r>
          </a:p>
          <a:p>
            <a:pPr marL="0" indent="0">
              <a:spcBef>
                <a:spcPts val="0"/>
              </a:spcBef>
            </a:pPr>
            <a:r>
              <a:rPr lang="en-US" sz="2000" dirty="0" smtClean="0"/>
              <a:t>4- What motivates you?</a:t>
            </a:r>
          </a:p>
          <a:p>
            <a:pPr marL="0" indent="0">
              <a:spcBef>
                <a:spcPts val="0"/>
              </a:spcBef>
            </a:pPr>
            <a:r>
              <a:rPr lang="en-US" sz="2000" b="1" dirty="0" smtClean="0"/>
              <a:t>Answer: be honest. Use examples of past experience in school project or a past</a:t>
            </a:r>
          </a:p>
          <a:p>
            <a:pPr marL="0" indent="0">
              <a:spcBef>
                <a:spcPts val="0"/>
              </a:spcBef>
            </a:pPr>
            <a:r>
              <a:rPr lang="en-US" sz="2000" b="1" dirty="0" smtClean="0"/>
              <a:t>job.</a:t>
            </a:r>
            <a:endParaRPr lang="en-US" sz="2000" dirty="0"/>
          </a:p>
        </p:txBody>
      </p:sp>
      <p:pic>
        <p:nvPicPr>
          <p:cNvPr id="39938" name="Picture 2" descr="C:\Documents and Settings\cmagno\Local Settings\Temporary Internet Files\Content.IE5\1Z8RQ50J\MC900441930[1].wmf"/>
          <p:cNvPicPr>
            <a:picLocks noChangeAspect="1" noChangeArrowheads="1"/>
          </p:cNvPicPr>
          <p:nvPr/>
        </p:nvPicPr>
        <p:blipFill>
          <a:blip r:embed="rId2" cstate="print"/>
          <a:srcRect/>
          <a:stretch>
            <a:fillRect/>
          </a:stretch>
        </p:blipFill>
        <p:spPr bwMode="auto">
          <a:xfrm>
            <a:off x="7543800" y="0"/>
            <a:ext cx="1600200" cy="1703793"/>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Essential Questions</a:t>
            </a:r>
          </a:p>
        </p:txBody>
      </p:sp>
      <p:sp>
        <p:nvSpPr>
          <p:cNvPr id="3075" name="Rectangle 3"/>
          <p:cNvSpPr>
            <a:spLocks noGrp="1" noChangeArrowheads="1"/>
          </p:cNvSpPr>
          <p:nvPr>
            <p:ph type="body" sz="half" idx="1"/>
          </p:nvPr>
        </p:nvSpPr>
        <p:spPr/>
        <p:txBody>
          <a:bodyPr/>
          <a:lstStyle/>
          <a:p>
            <a:pPr>
              <a:lnSpc>
                <a:spcPct val="90000"/>
              </a:lnSpc>
            </a:pPr>
            <a:r>
              <a:rPr lang="en-US" sz="2800"/>
              <a:t>Why is it important to write thank you notes?</a:t>
            </a:r>
          </a:p>
          <a:p>
            <a:pPr>
              <a:lnSpc>
                <a:spcPct val="90000"/>
              </a:lnSpc>
            </a:pPr>
            <a:r>
              <a:rPr lang="en-US" sz="2800"/>
              <a:t>What would be an inappropriate follow up for a job interview?</a:t>
            </a:r>
          </a:p>
          <a:p>
            <a:pPr>
              <a:lnSpc>
                <a:spcPct val="90000"/>
              </a:lnSpc>
            </a:pPr>
            <a:r>
              <a:rPr lang="en-US" sz="2800"/>
              <a:t>Can there be too much follow up after a job interview? Explain.</a:t>
            </a:r>
          </a:p>
        </p:txBody>
      </p:sp>
      <p:pic>
        <p:nvPicPr>
          <p:cNvPr id="3076" name="Picture 4" descr="iStock_000006204755XSmall"/>
          <p:cNvPicPr>
            <a:picLocks noGrp="1" noChangeAspect="1" noChangeArrowheads="1"/>
          </p:cNvPicPr>
          <p:nvPr>
            <p:ph sz="half" idx="2"/>
          </p:nvPr>
        </p:nvPicPr>
        <p:blipFill>
          <a:blip r:embed="rId2" cstate="print"/>
          <a:srcRect/>
          <a:stretch>
            <a:fillRect/>
          </a:stretch>
        </p:blipFill>
        <p:spPr>
          <a:xfrm>
            <a:off x="4648200" y="1858963"/>
            <a:ext cx="3886200" cy="2576512"/>
          </a:xfrm>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Ways to Follow Up</a:t>
            </a:r>
          </a:p>
        </p:txBody>
      </p:sp>
      <p:sp>
        <p:nvSpPr>
          <p:cNvPr id="9219" name="Rectangle 3"/>
          <p:cNvSpPr>
            <a:spLocks noGrp="1" noChangeArrowheads="1"/>
          </p:cNvSpPr>
          <p:nvPr>
            <p:ph type="body" idx="1"/>
          </p:nvPr>
        </p:nvSpPr>
        <p:spPr>
          <a:xfrm>
            <a:off x="457200" y="2133600"/>
            <a:ext cx="8229600" cy="3962400"/>
          </a:xfrm>
        </p:spPr>
        <p:txBody>
          <a:bodyPr/>
          <a:lstStyle/>
          <a:p>
            <a:r>
              <a:rPr lang="en-US"/>
              <a:t>Hand-written thank you note</a:t>
            </a:r>
          </a:p>
          <a:p>
            <a:r>
              <a:rPr lang="en-US"/>
              <a:t>Typed thank you letter</a:t>
            </a:r>
          </a:p>
          <a:p>
            <a:r>
              <a:rPr lang="en-US"/>
              <a:t>Email</a:t>
            </a:r>
          </a:p>
          <a:p>
            <a:pPr lvl="1"/>
            <a:r>
              <a:rPr lang="en-US"/>
              <a:t>Sometimes email is not appropriate. Use discretion.</a:t>
            </a:r>
          </a:p>
          <a:p>
            <a:r>
              <a:rPr lang="en-US"/>
              <a:t>Phone call </a:t>
            </a:r>
          </a:p>
        </p:txBody>
      </p:sp>
      <p:sp>
        <p:nvSpPr>
          <p:cNvPr id="9221" name="Rectangle 5"/>
          <p:cNvSpPr>
            <a:spLocks noChangeArrowheads="1"/>
          </p:cNvSpPr>
          <p:nvPr/>
        </p:nvSpPr>
        <p:spPr bwMode="auto">
          <a:xfrm>
            <a:off x="358775" y="1371600"/>
            <a:ext cx="8418513" cy="420688"/>
          </a:xfrm>
          <a:prstGeom prst="rect">
            <a:avLst/>
          </a:prstGeom>
          <a:noFill/>
          <a:ln w="9525">
            <a:noFill/>
            <a:miter lim="800000"/>
            <a:headEnd/>
            <a:tailEnd/>
          </a:ln>
          <a:effectLst/>
        </p:spPr>
        <p:txBody>
          <a:bodyPr wrap="none">
            <a:spAutoFit/>
          </a:bodyPr>
          <a:lstStyle/>
          <a:p>
            <a:pPr algn="ctr">
              <a:lnSpc>
                <a:spcPct val="90000"/>
              </a:lnSpc>
              <a:spcBef>
                <a:spcPct val="20000"/>
              </a:spcBef>
            </a:pPr>
            <a:r>
              <a:rPr lang="en-US" sz="2400"/>
              <a:t>After a job interview, a follow up is important. For instance, 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t>
            </a:r>
            <a:r>
              <a:rPr lang="en-US" b="1" dirty="0" smtClean="0"/>
              <a:t>Application Guidelines</a:t>
            </a:r>
            <a:endParaRPr lang="en-US" dirty="0"/>
          </a:p>
        </p:txBody>
      </p:sp>
      <p:sp>
        <p:nvSpPr>
          <p:cNvPr id="3" name="Content Placeholder 2"/>
          <p:cNvSpPr>
            <a:spLocks noGrp="1"/>
          </p:cNvSpPr>
          <p:nvPr>
            <p:ph idx="1"/>
          </p:nvPr>
        </p:nvSpPr>
        <p:spPr/>
        <p:txBody>
          <a:bodyPr>
            <a:normAutofit lnSpcReduction="10000"/>
          </a:bodyPr>
          <a:lstStyle/>
          <a:p>
            <a:r>
              <a:rPr lang="en-US" b="1" dirty="0" smtClean="0"/>
              <a:t>4.Spell correctly. You may carry a pocket-sized</a:t>
            </a:r>
          </a:p>
          <a:p>
            <a:pPr>
              <a:buNone/>
            </a:pPr>
            <a:r>
              <a:rPr lang="en-US" dirty="0" smtClean="0"/>
              <a:t>	dictionary with you.</a:t>
            </a:r>
          </a:p>
          <a:p>
            <a:pPr>
              <a:buNone/>
            </a:pPr>
            <a:endParaRPr lang="en-US" dirty="0" smtClean="0"/>
          </a:p>
          <a:p>
            <a:r>
              <a:rPr lang="en-US" b="1" dirty="0" smtClean="0"/>
              <a:t>5.Take a personal fact sheet with you. </a:t>
            </a:r>
          </a:p>
          <a:p>
            <a:pPr lvl="1"/>
            <a:r>
              <a:rPr lang="en-US" b="1" dirty="0" smtClean="0"/>
              <a:t>The </a:t>
            </a:r>
            <a:r>
              <a:rPr lang="en-US" dirty="0" smtClean="0"/>
              <a:t>fact sheet should contain the name, title,</a:t>
            </a:r>
          </a:p>
          <a:p>
            <a:pPr lvl="1"/>
            <a:r>
              <a:rPr lang="en-US" dirty="0" smtClean="0"/>
              <a:t>address and telephone numbers of at least</a:t>
            </a:r>
          </a:p>
          <a:p>
            <a:pPr lvl="1"/>
            <a:r>
              <a:rPr lang="en-US" dirty="0" smtClean="0"/>
              <a:t>three references. References should </a:t>
            </a:r>
            <a:r>
              <a:rPr lang="en-US" sz="4000" b="1" dirty="0" smtClean="0">
                <a:solidFill>
                  <a:srgbClr val="FF0000"/>
                </a:solidFill>
              </a:rPr>
              <a:t>not </a:t>
            </a:r>
            <a:r>
              <a:rPr lang="en-US" dirty="0" smtClean="0"/>
              <a:t>be</a:t>
            </a:r>
          </a:p>
          <a:p>
            <a:pPr lvl="1"/>
            <a:r>
              <a:rPr lang="en-US" dirty="0" smtClean="0"/>
              <a:t>family members.</a:t>
            </a:r>
          </a:p>
          <a:p>
            <a:pPr>
              <a:buNone/>
            </a:pPr>
            <a:endParaRPr lang="en-US" dirty="0"/>
          </a:p>
        </p:txBody>
      </p:sp>
      <p:pic>
        <p:nvPicPr>
          <p:cNvPr id="5123" name="Picture 3" descr="C:\Documents and Settings\cmagno\Local Settings\Temporary Internet Files\Content.IE5\2HWXRCEW\MC900237158[1].wmf"/>
          <p:cNvPicPr>
            <a:picLocks noChangeAspect="1" noChangeArrowheads="1"/>
          </p:cNvPicPr>
          <p:nvPr/>
        </p:nvPicPr>
        <p:blipFill>
          <a:blip r:embed="rId2" cstate="print"/>
          <a:srcRect/>
          <a:stretch>
            <a:fillRect/>
          </a:stretch>
        </p:blipFill>
        <p:spPr bwMode="auto">
          <a:xfrm rot="2972164">
            <a:off x="4992223" y="1990434"/>
            <a:ext cx="815431" cy="128058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381000" y="381000"/>
            <a:ext cx="8229600" cy="1066800"/>
          </a:xfrm>
          <a:prstGeom prst="rect">
            <a:avLst/>
          </a:prstGeom>
          <a:noFill/>
          <a:ln w="9525">
            <a:noFill/>
            <a:miter lim="800000"/>
            <a:headEnd/>
            <a:tailEnd/>
          </a:ln>
          <a:effectLst/>
        </p:spPr>
        <p:txBody>
          <a:bodyPr>
            <a:spAutoFit/>
          </a:bodyPr>
          <a:lstStyle/>
          <a:p>
            <a:pPr algn="ctr">
              <a:spcBef>
                <a:spcPct val="50000"/>
              </a:spcBef>
            </a:pPr>
            <a:r>
              <a:rPr lang="en-US" sz="3200"/>
              <a:t>In this lesson, we will discuss how to write a hand-written thank you note.</a:t>
            </a:r>
            <a:r>
              <a:rPr lang="en-US" sz="2400"/>
              <a:t> </a:t>
            </a:r>
          </a:p>
        </p:txBody>
      </p:sp>
      <p:pic>
        <p:nvPicPr>
          <p:cNvPr id="21510" name="Picture 6" descr="iStock_000002916277XSmall"/>
          <p:cNvPicPr>
            <a:picLocks noGrp="1" noChangeAspect="1" noChangeArrowheads="1"/>
          </p:cNvPicPr>
          <p:nvPr>
            <p:ph/>
          </p:nvPr>
        </p:nvPicPr>
        <p:blipFill>
          <a:blip r:embed="rId2" cstate="print"/>
          <a:srcRect/>
          <a:stretch>
            <a:fillRect/>
          </a:stretch>
        </p:blipFill>
        <p:spPr>
          <a:xfrm>
            <a:off x="1828800" y="2008188"/>
            <a:ext cx="5029200" cy="3325812"/>
          </a:xfrm>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28600"/>
            <a:ext cx="8610600" cy="1143000"/>
          </a:xfrm>
        </p:spPr>
        <p:txBody>
          <a:bodyPr/>
          <a:lstStyle/>
          <a:p>
            <a:r>
              <a:rPr lang="en-US"/>
              <a:t>Importance</a:t>
            </a:r>
          </a:p>
        </p:txBody>
      </p:sp>
      <p:sp>
        <p:nvSpPr>
          <p:cNvPr id="4099" name="Rectangle 3"/>
          <p:cNvSpPr>
            <a:spLocks noGrp="1" noChangeArrowheads="1"/>
          </p:cNvSpPr>
          <p:nvPr>
            <p:ph type="body" idx="1"/>
          </p:nvPr>
        </p:nvSpPr>
        <p:spPr>
          <a:xfrm>
            <a:off x="457200" y="1371600"/>
            <a:ext cx="8229600" cy="5410200"/>
          </a:xfrm>
        </p:spPr>
        <p:txBody>
          <a:bodyPr/>
          <a:lstStyle/>
          <a:p>
            <a:r>
              <a:rPr lang="en-US"/>
              <a:t>Why should I write a thank you note?</a:t>
            </a:r>
          </a:p>
          <a:p>
            <a:pPr lvl="1"/>
            <a:r>
              <a:rPr lang="en-US"/>
              <a:t>Demonstrate that you have good manners</a:t>
            </a:r>
          </a:p>
          <a:p>
            <a:pPr lvl="1"/>
            <a:r>
              <a:rPr lang="en-US"/>
              <a:t>Show appreciation for the employer’s interest in you</a:t>
            </a:r>
          </a:p>
          <a:p>
            <a:pPr lvl="1"/>
            <a:r>
              <a:rPr lang="en-US"/>
              <a:t>Reiterate your interest in the position</a:t>
            </a:r>
          </a:p>
          <a:p>
            <a:pPr lvl="1"/>
            <a:r>
              <a:rPr lang="en-US"/>
              <a:t>Remind the employer about your qualifications for the position</a:t>
            </a:r>
          </a:p>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p:txBody>
          <a:bodyPr/>
          <a:lstStyle/>
          <a:p>
            <a:r>
              <a:rPr lang="en-US"/>
              <a:t>Importance</a:t>
            </a:r>
          </a:p>
        </p:txBody>
      </p:sp>
      <p:sp>
        <p:nvSpPr>
          <p:cNvPr id="23555" name="Rectangle 3"/>
          <p:cNvSpPr>
            <a:spLocks noGrp="1" noChangeArrowheads="1"/>
          </p:cNvSpPr>
          <p:nvPr>
            <p:ph type="body" sz="half" idx="1"/>
          </p:nvPr>
        </p:nvSpPr>
        <p:spPr/>
        <p:txBody>
          <a:bodyPr/>
          <a:lstStyle/>
          <a:p>
            <a:r>
              <a:rPr lang="en-US" sz="2800"/>
              <a:t>Handwritten notes are becoming rare as technology advances. </a:t>
            </a:r>
          </a:p>
          <a:p>
            <a:pPr lvl="1"/>
            <a:r>
              <a:rPr lang="en-US" sz="2400"/>
              <a:t>They show that you took extra time and thought</a:t>
            </a:r>
          </a:p>
          <a:p>
            <a:pPr lvl="1"/>
            <a:r>
              <a:rPr lang="en-US" sz="2400"/>
              <a:t>Handwritten notes are usually appreciated and get attention</a:t>
            </a:r>
          </a:p>
        </p:txBody>
      </p:sp>
      <p:pic>
        <p:nvPicPr>
          <p:cNvPr id="23557" name="Picture 5" descr="Thank you notes IMG_3289 (18)"/>
          <p:cNvPicPr>
            <a:picLocks noGrp="1" noChangeAspect="1" noChangeArrowheads="1"/>
          </p:cNvPicPr>
          <p:nvPr>
            <p:ph sz="half" idx="2"/>
          </p:nvPr>
        </p:nvPicPr>
        <p:blipFill>
          <a:blip r:embed="rId2" cstate="print"/>
          <a:srcRect/>
          <a:stretch>
            <a:fillRect/>
          </a:stretch>
        </p:blipFill>
        <p:spPr>
          <a:xfrm>
            <a:off x="4970463" y="1600200"/>
            <a:ext cx="3394075" cy="4525963"/>
          </a:xfrm>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122238"/>
            <a:ext cx="8305800" cy="1477962"/>
          </a:xfrm>
        </p:spPr>
        <p:txBody>
          <a:bodyPr/>
          <a:lstStyle/>
          <a:p>
            <a:r>
              <a:rPr lang="en-US"/>
              <a:t>Content: </a:t>
            </a:r>
            <a:br>
              <a:rPr lang="en-US"/>
            </a:br>
            <a:r>
              <a:rPr lang="en-US" sz="3600"/>
              <a:t>How to Write a Thank You Note</a:t>
            </a:r>
          </a:p>
        </p:txBody>
      </p:sp>
      <p:sp>
        <p:nvSpPr>
          <p:cNvPr id="8195" name="Rectangle 3"/>
          <p:cNvSpPr>
            <a:spLocks noGrp="1" noChangeArrowheads="1"/>
          </p:cNvSpPr>
          <p:nvPr>
            <p:ph type="body" idx="1"/>
          </p:nvPr>
        </p:nvSpPr>
        <p:spPr>
          <a:xfrm>
            <a:off x="457200" y="1828800"/>
            <a:ext cx="8229600" cy="4449763"/>
          </a:xfrm>
        </p:spPr>
        <p:txBody>
          <a:bodyPr/>
          <a:lstStyle/>
          <a:p>
            <a:pPr marL="609600" indent="-609600">
              <a:buFontTx/>
              <a:buAutoNum type="arabicPeriod"/>
            </a:pPr>
            <a:r>
              <a:rPr lang="en-US"/>
              <a:t>Date/Greeting</a:t>
            </a:r>
          </a:p>
          <a:p>
            <a:pPr marL="990600" lvl="1" indent="-533400">
              <a:buFontTx/>
              <a:buChar char="•"/>
            </a:pPr>
            <a:r>
              <a:rPr lang="en-US"/>
              <a:t>Write the date at the top, right hand corner</a:t>
            </a:r>
          </a:p>
          <a:p>
            <a:pPr marL="990600" lvl="1" indent="-533400">
              <a:buFontTx/>
              <a:buChar char="•"/>
            </a:pPr>
            <a:r>
              <a:rPr lang="en-US"/>
              <a:t>Greeting Example:  </a:t>
            </a:r>
            <a:r>
              <a:rPr lang="en-US" sz="2400" b="1"/>
              <a:t>Dear Mr. Smith,</a:t>
            </a:r>
            <a:r>
              <a:rPr lang="en-US" sz="3200" b="1"/>
              <a:t> </a:t>
            </a:r>
          </a:p>
          <a:p>
            <a:pPr marL="609600" indent="-609600">
              <a:buFontTx/>
              <a:buAutoNum type="arabicPeriod"/>
            </a:pPr>
            <a:r>
              <a:rPr lang="en-US"/>
              <a:t>Express your appreciation </a:t>
            </a:r>
            <a:r>
              <a:rPr lang="en-US" sz="2000"/>
              <a:t>(about one sentence)</a:t>
            </a:r>
          </a:p>
          <a:p>
            <a:pPr marL="990600" lvl="1" indent="-533400">
              <a:buFontTx/>
              <a:buChar char="•"/>
            </a:pPr>
            <a:r>
              <a:rPr lang="en-US" i="1"/>
              <a:t>“Thanks for taking the time to meet with me about the account executive position yesterday.”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798638"/>
            <a:ext cx="8229600" cy="4525962"/>
          </a:xfrm>
        </p:spPr>
        <p:txBody>
          <a:bodyPr/>
          <a:lstStyle/>
          <a:p>
            <a:pPr marL="609600" indent="-609600">
              <a:lnSpc>
                <a:spcPct val="80000"/>
              </a:lnSpc>
              <a:buFontTx/>
              <a:buAutoNum type="arabicPeriod" startAt="3"/>
            </a:pPr>
            <a:r>
              <a:rPr lang="en-US"/>
              <a:t>Express interest </a:t>
            </a:r>
            <a:endParaRPr lang="en-US" sz="2400"/>
          </a:p>
          <a:p>
            <a:pPr marL="990600" lvl="1" indent="-533400">
              <a:lnSpc>
                <a:spcPct val="80000"/>
              </a:lnSpc>
              <a:buFontTx/>
              <a:buChar char="•"/>
            </a:pPr>
            <a:r>
              <a:rPr lang="en-US" sz="2400" i="1"/>
              <a:t>“The job seems like a very good match for my skills and interests. The strategies you outlined are just my style. I know I will be successful as well as enjoy the job.”</a:t>
            </a:r>
          </a:p>
          <a:p>
            <a:pPr marL="609600" indent="-609600">
              <a:lnSpc>
                <a:spcPct val="80000"/>
              </a:lnSpc>
              <a:buFontTx/>
              <a:buAutoNum type="arabicPeriod" startAt="3"/>
            </a:pPr>
            <a:r>
              <a:rPr lang="en-US"/>
              <a:t>State why you are qualified</a:t>
            </a:r>
          </a:p>
          <a:p>
            <a:pPr marL="990600" lvl="1" indent="-533400">
              <a:lnSpc>
                <a:spcPct val="80000"/>
              </a:lnSpc>
              <a:buFontTx/>
              <a:buChar char="•"/>
            </a:pPr>
            <a:r>
              <a:rPr lang="en-US"/>
              <a:t>List any personal qualities, education, and/or experience you have that will enable you to succeed in this position</a:t>
            </a:r>
          </a:p>
          <a:p>
            <a:pPr marL="990600" lvl="1" indent="-533400">
              <a:lnSpc>
                <a:spcPct val="80000"/>
              </a:lnSpc>
              <a:buFontTx/>
              <a:buChar char="•"/>
            </a:pPr>
            <a:r>
              <a:rPr lang="en-US" sz="2400" i="1"/>
              <a:t>“In addition to my 8 years of experience in your industry, I will bring strong writing and leadership skills to your team.”</a:t>
            </a:r>
          </a:p>
          <a:p>
            <a:pPr marL="990600" lvl="1" indent="-533400">
              <a:lnSpc>
                <a:spcPct val="80000"/>
              </a:lnSpc>
              <a:buFontTx/>
              <a:buNone/>
            </a:pPr>
            <a:endParaRPr lang="en-US" sz="2400"/>
          </a:p>
        </p:txBody>
      </p:sp>
      <p:sp>
        <p:nvSpPr>
          <p:cNvPr id="12292" name="Rectangle 4"/>
          <p:cNvSpPr>
            <a:spLocks noChangeArrowheads="1"/>
          </p:cNvSpPr>
          <p:nvPr/>
        </p:nvSpPr>
        <p:spPr bwMode="auto">
          <a:xfrm>
            <a:off x="381000" y="122238"/>
            <a:ext cx="8305800" cy="1477962"/>
          </a:xfrm>
          <a:prstGeom prst="rect">
            <a:avLst/>
          </a:prstGeom>
          <a:noFill/>
          <a:ln w="9525">
            <a:noFill/>
            <a:miter lim="800000"/>
            <a:headEnd/>
            <a:tailEnd/>
          </a:ln>
          <a:effectLst/>
        </p:spPr>
        <p:txBody>
          <a:bodyPr anchor="ctr"/>
          <a:lstStyle/>
          <a:p>
            <a:pPr algn="ctr"/>
            <a:r>
              <a:rPr lang="en-US" sz="4400">
                <a:solidFill>
                  <a:schemeClr val="tx2"/>
                </a:solidFill>
              </a:rPr>
              <a:t>Content: </a:t>
            </a:r>
            <a:br>
              <a:rPr lang="en-US" sz="4400">
                <a:solidFill>
                  <a:schemeClr val="tx2"/>
                </a:solidFill>
              </a:rPr>
            </a:br>
            <a:r>
              <a:rPr lang="en-US" sz="3600">
                <a:solidFill>
                  <a:schemeClr val="tx2"/>
                </a:solidFill>
              </a:rPr>
              <a:t>How to Write a Thank You Note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11"/>
          <p:cNvSpPr>
            <a:spLocks noGrp="1" noChangeArrowheads="1"/>
          </p:cNvSpPr>
          <p:nvPr>
            <p:ph type="title"/>
          </p:nvPr>
        </p:nvSpPr>
        <p:spPr/>
        <p:txBody>
          <a:bodyPr/>
          <a:lstStyle/>
          <a:p>
            <a:endParaRPr lang="en-US"/>
          </a:p>
        </p:txBody>
      </p:sp>
      <p:pic>
        <p:nvPicPr>
          <p:cNvPr id="27654" name="Picture 6" descr="Thank you notes IMG_3289 (6)"/>
          <p:cNvPicPr>
            <a:picLocks noGrp="1" noChangeAspect="1" noChangeArrowheads="1"/>
          </p:cNvPicPr>
          <p:nvPr>
            <p:ph sz="half" idx="1"/>
          </p:nvPr>
        </p:nvPicPr>
        <p:blipFill>
          <a:blip r:embed="rId2" cstate="print"/>
          <a:srcRect/>
          <a:stretch>
            <a:fillRect/>
          </a:stretch>
        </p:blipFill>
        <p:spPr>
          <a:xfrm>
            <a:off x="762000" y="1219200"/>
            <a:ext cx="3394075" cy="4906963"/>
          </a:xfrm>
          <a:noFill/>
          <a:ln/>
        </p:spPr>
      </p:pic>
      <p:pic>
        <p:nvPicPr>
          <p:cNvPr id="27655" name="Picture 7" descr="Thank you notes IMG_3289 (10)"/>
          <p:cNvPicPr>
            <a:picLocks noGrp="1" noChangeAspect="1" noChangeArrowheads="1"/>
          </p:cNvPicPr>
          <p:nvPr>
            <p:ph sz="quarter" idx="2"/>
          </p:nvPr>
        </p:nvPicPr>
        <p:blipFill>
          <a:blip r:embed="rId3" cstate="print"/>
          <a:srcRect/>
          <a:stretch>
            <a:fillRect/>
          </a:stretch>
        </p:blipFill>
        <p:spPr>
          <a:xfrm>
            <a:off x="4419600" y="1981200"/>
            <a:ext cx="4495800" cy="3429000"/>
          </a:xfrm>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1951038"/>
            <a:ext cx="8229600" cy="4525962"/>
          </a:xfrm>
        </p:spPr>
        <p:txBody>
          <a:bodyPr/>
          <a:lstStyle/>
          <a:p>
            <a:pPr marL="609600" indent="-609600">
              <a:buFontTx/>
              <a:buAutoNum type="arabicPeriod" startAt="5"/>
            </a:pPr>
            <a:r>
              <a:rPr lang="en-US"/>
              <a:t>Closing</a:t>
            </a:r>
          </a:p>
          <a:p>
            <a:pPr marL="990600" lvl="1" indent="-533400">
              <a:buFontTx/>
              <a:buChar char="•"/>
            </a:pPr>
            <a:r>
              <a:rPr lang="en-US"/>
              <a:t>Mention the future</a:t>
            </a:r>
          </a:p>
          <a:p>
            <a:pPr marL="1371600" lvl="2" indent="-457200"/>
            <a:r>
              <a:rPr lang="en-US" i="1"/>
              <a:t>“I look forward to hearing from you.”</a:t>
            </a:r>
          </a:p>
          <a:p>
            <a:pPr marL="990600" lvl="1" indent="-533400">
              <a:buFontTx/>
              <a:buChar char="•"/>
            </a:pPr>
            <a:r>
              <a:rPr lang="en-US"/>
              <a:t>Reiterate your appreciation</a:t>
            </a:r>
          </a:p>
          <a:p>
            <a:pPr marL="1371600" lvl="2" indent="-457200"/>
            <a:r>
              <a:rPr lang="en-US" i="1"/>
              <a:t>“Thank you for your time and consideration.”</a:t>
            </a:r>
          </a:p>
          <a:p>
            <a:pPr marL="990600" lvl="1" indent="-533400">
              <a:buFontTx/>
              <a:buChar char="•"/>
            </a:pPr>
            <a:r>
              <a:rPr lang="en-US" i="1"/>
              <a:t>Sign-off</a:t>
            </a:r>
          </a:p>
          <a:p>
            <a:pPr marL="1371600" lvl="2" indent="-457200"/>
            <a:r>
              <a:rPr lang="en-US" i="1"/>
              <a:t>“Sincerely, </a:t>
            </a:r>
          </a:p>
          <a:p>
            <a:pPr marL="990600" lvl="1" indent="-533400">
              <a:buFontTx/>
              <a:buNone/>
            </a:pPr>
            <a:r>
              <a:rPr lang="en-US" i="1"/>
              <a:t>    </a:t>
            </a:r>
            <a:r>
              <a:rPr lang="en-US" sz="2400" i="1"/>
              <a:t>	 (Your Name)”</a:t>
            </a:r>
          </a:p>
          <a:p>
            <a:pPr marL="990600" lvl="1" indent="-533400">
              <a:buFontTx/>
              <a:buChar char="•"/>
            </a:pPr>
            <a:endParaRPr lang="en-US" sz="2400"/>
          </a:p>
        </p:txBody>
      </p:sp>
      <p:sp>
        <p:nvSpPr>
          <p:cNvPr id="13316" name="Rectangle 4"/>
          <p:cNvSpPr>
            <a:spLocks noChangeArrowheads="1"/>
          </p:cNvSpPr>
          <p:nvPr/>
        </p:nvSpPr>
        <p:spPr bwMode="auto">
          <a:xfrm>
            <a:off x="381000" y="122238"/>
            <a:ext cx="8305800" cy="1477962"/>
          </a:xfrm>
          <a:prstGeom prst="rect">
            <a:avLst/>
          </a:prstGeom>
          <a:noFill/>
          <a:ln w="9525">
            <a:noFill/>
            <a:miter lim="800000"/>
            <a:headEnd/>
            <a:tailEnd/>
          </a:ln>
          <a:effectLst/>
        </p:spPr>
        <p:txBody>
          <a:bodyPr anchor="ctr"/>
          <a:lstStyle/>
          <a:p>
            <a:pPr algn="ctr"/>
            <a:r>
              <a:rPr lang="en-US" sz="4400">
                <a:solidFill>
                  <a:schemeClr val="tx2"/>
                </a:solidFill>
              </a:rPr>
              <a:t>Content: </a:t>
            </a:r>
            <a:br>
              <a:rPr lang="en-US" sz="4400">
                <a:solidFill>
                  <a:schemeClr val="tx2"/>
                </a:solidFill>
              </a:rPr>
            </a:br>
            <a:r>
              <a:rPr lang="en-US" sz="3600">
                <a:solidFill>
                  <a:schemeClr val="tx2"/>
                </a:solidFill>
              </a:rPr>
              <a:t>How to Write a Thank You Note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endParaRPr lang="en-US"/>
          </a:p>
        </p:txBody>
      </p:sp>
      <p:pic>
        <p:nvPicPr>
          <p:cNvPr id="31752" name="Picture 8" descr="Thank you notes IMG_3289 (11)"/>
          <p:cNvPicPr>
            <a:picLocks noGrp="1" noChangeAspect="1" noChangeArrowheads="1"/>
          </p:cNvPicPr>
          <p:nvPr>
            <p:ph idx="1"/>
          </p:nvPr>
        </p:nvPicPr>
        <p:blipFill>
          <a:blip r:embed="rId2" cstate="print"/>
          <a:srcRect/>
          <a:stretch>
            <a:fillRect/>
          </a:stretch>
        </p:blipFill>
        <p:spPr>
          <a:xfrm>
            <a:off x="533400" y="381000"/>
            <a:ext cx="8077200" cy="6092825"/>
          </a:xfrm>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Revision</a:t>
            </a:r>
          </a:p>
        </p:txBody>
      </p:sp>
      <p:sp>
        <p:nvSpPr>
          <p:cNvPr id="14339" name="Rectangle 3"/>
          <p:cNvSpPr>
            <a:spLocks noGrp="1" noChangeArrowheads="1"/>
          </p:cNvSpPr>
          <p:nvPr>
            <p:ph type="body" idx="1"/>
          </p:nvPr>
        </p:nvSpPr>
        <p:spPr/>
        <p:txBody>
          <a:bodyPr/>
          <a:lstStyle/>
          <a:p>
            <a:r>
              <a:rPr lang="en-US"/>
              <a:t>Proofreading over your note is extremely important</a:t>
            </a:r>
          </a:p>
          <a:p>
            <a:pPr lvl="1"/>
            <a:r>
              <a:rPr lang="en-US"/>
              <a:t>Grammatical errors reflect poorly on your abilities</a:t>
            </a:r>
          </a:p>
          <a:p>
            <a:r>
              <a:rPr lang="en-US"/>
              <a:t>Write a draft of your thank you note first</a:t>
            </a:r>
          </a:p>
          <a:p>
            <a:r>
              <a:rPr lang="en-US"/>
              <a:t>Review the draft several times, checking for grammatical errors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Revision</a:t>
            </a:r>
          </a:p>
        </p:txBody>
      </p:sp>
      <p:sp>
        <p:nvSpPr>
          <p:cNvPr id="15363" name="Rectangle 3"/>
          <p:cNvSpPr>
            <a:spLocks noGrp="1" noChangeArrowheads="1"/>
          </p:cNvSpPr>
          <p:nvPr>
            <p:ph type="body" idx="1"/>
          </p:nvPr>
        </p:nvSpPr>
        <p:spPr>
          <a:xfrm>
            <a:off x="457200" y="1447800"/>
            <a:ext cx="8229600" cy="5029200"/>
          </a:xfrm>
        </p:spPr>
        <p:txBody>
          <a:bodyPr/>
          <a:lstStyle/>
          <a:p>
            <a:r>
              <a:rPr lang="en-US"/>
              <a:t>Be sure to check the tone of your writing</a:t>
            </a:r>
          </a:p>
          <a:p>
            <a:r>
              <a:rPr lang="en-US"/>
              <a:t>If possible, have another person read over the note </a:t>
            </a:r>
          </a:p>
          <a:p>
            <a:pPr lvl="1"/>
            <a:r>
              <a:rPr lang="en-US"/>
              <a:t>They may see mistakes you did not see</a:t>
            </a:r>
          </a:p>
          <a:p>
            <a:pPr lvl="1"/>
            <a:r>
              <a:rPr lang="en-US"/>
              <a:t>They can give another perspective for improvements</a:t>
            </a:r>
          </a:p>
          <a:p>
            <a:r>
              <a:rPr lang="en-US"/>
              <a:t>Transfer your draft to the thank you note you wish to use and promptly mail it</a:t>
            </a:r>
          </a:p>
          <a:p>
            <a:r>
              <a:rPr lang="en-US"/>
              <a:t>Good penmanship is important!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t>
            </a:r>
            <a:r>
              <a:rPr lang="en-US" b="1" dirty="0" smtClean="0"/>
              <a:t>Application Guidelines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6.Desire Salary–</a:t>
            </a:r>
          </a:p>
          <a:p>
            <a:pPr lvl="1"/>
            <a:r>
              <a:rPr lang="en-US" dirty="0" smtClean="0"/>
              <a:t> always put </a:t>
            </a:r>
            <a:r>
              <a:rPr lang="en-US" b="1" dirty="0" smtClean="0"/>
              <a:t>“negotiable”</a:t>
            </a:r>
          </a:p>
          <a:p>
            <a:pPr lvl="1"/>
            <a:r>
              <a:rPr lang="en-US" dirty="0" smtClean="0"/>
              <a:t> or </a:t>
            </a:r>
            <a:r>
              <a:rPr lang="en-US" b="1" dirty="0" smtClean="0"/>
              <a:t>“open for discussion”</a:t>
            </a:r>
          </a:p>
          <a:p>
            <a:pPr lvl="1"/>
            <a:endParaRPr lang="en-US" b="1" dirty="0" smtClean="0"/>
          </a:p>
          <a:p>
            <a:r>
              <a:rPr lang="en-US" b="1" dirty="0" smtClean="0"/>
              <a:t>7. May we contact your present</a:t>
            </a:r>
          </a:p>
          <a:p>
            <a:r>
              <a:rPr lang="en-US" b="1" dirty="0" smtClean="0"/>
              <a:t>employer?</a:t>
            </a:r>
          </a:p>
          <a:p>
            <a:r>
              <a:rPr lang="en-US" dirty="0" smtClean="0"/>
              <a:t>• </a:t>
            </a:r>
            <a:r>
              <a:rPr lang="en-US" b="1" dirty="0" smtClean="0"/>
              <a:t>YES!</a:t>
            </a:r>
          </a:p>
          <a:p>
            <a:pPr lvl="1"/>
            <a:r>
              <a:rPr lang="en-US" dirty="0" smtClean="0"/>
              <a:t>– if you are currently working, you may not want</a:t>
            </a:r>
          </a:p>
          <a:p>
            <a:pPr lvl="1"/>
            <a:r>
              <a:rPr lang="en-US" dirty="0" smtClean="0"/>
              <a:t>your current employer to know you're looking.</a:t>
            </a:r>
          </a:p>
          <a:p>
            <a:pPr lvl="1"/>
            <a:r>
              <a:rPr lang="en-US" dirty="0" smtClean="0"/>
              <a:t>So checking "no" in this case is perfectly</a:t>
            </a:r>
          </a:p>
          <a:p>
            <a:pPr lvl="1"/>
            <a:r>
              <a:rPr lang="en-US" dirty="0" smtClean="0"/>
              <a:t>acceptable and understandable.</a:t>
            </a:r>
            <a:endParaRPr lang="en-US" b="1" dirty="0" smtClean="0"/>
          </a:p>
          <a:p>
            <a:pPr lvl="1">
              <a:buNone/>
            </a:pPr>
            <a:endParaRPr lang="en-US" b="1" dirty="0" smtClean="0"/>
          </a:p>
        </p:txBody>
      </p:sp>
      <p:pic>
        <p:nvPicPr>
          <p:cNvPr id="6146" name="Picture 2" descr="C:\Documents and Settings\cmagno\Local Settings\Temporary Internet Files\Content.IE5\D06YHF34\MC900039005[1].wmf"/>
          <p:cNvPicPr>
            <a:picLocks noChangeAspect="1" noChangeArrowheads="1"/>
          </p:cNvPicPr>
          <p:nvPr/>
        </p:nvPicPr>
        <p:blipFill>
          <a:blip r:embed="rId2" cstate="print"/>
          <a:srcRect/>
          <a:stretch>
            <a:fillRect/>
          </a:stretch>
        </p:blipFill>
        <p:spPr bwMode="auto">
          <a:xfrm>
            <a:off x="6096000" y="1371600"/>
            <a:ext cx="1836115" cy="1717243"/>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Choosing a Thank You Note</a:t>
            </a:r>
          </a:p>
        </p:txBody>
      </p:sp>
      <p:sp>
        <p:nvSpPr>
          <p:cNvPr id="16388" name="Rectangle 4"/>
          <p:cNvSpPr>
            <a:spLocks noGrp="1" noChangeArrowheads="1"/>
          </p:cNvSpPr>
          <p:nvPr>
            <p:ph type="body" sz="half" idx="1"/>
          </p:nvPr>
        </p:nvSpPr>
        <p:spPr/>
        <p:txBody>
          <a:bodyPr/>
          <a:lstStyle/>
          <a:p>
            <a:r>
              <a:rPr lang="en-US" sz="2800"/>
              <a:t>It is important to buy good, quality stationery</a:t>
            </a:r>
          </a:p>
          <a:p>
            <a:pPr lvl="1"/>
            <a:r>
              <a:rPr lang="en-US" sz="2400"/>
              <a:t>Personalized stationery looks very professional</a:t>
            </a:r>
          </a:p>
          <a:p>
            <a:r>
              <a:rPr lang="en-US" sz="2800"/>
              <a:t>Be sure to choose a thank you note that is appropriate</a:t>
            </a:r>
          </a:p>
        </p:txBody>
      </p:sp>
      <p:pic>
        <p:nvPicPr>
          <p:cNvPr id="16390" name="Picture 6" descr="iStock_000002555434XSmall"/>
          <p:cNvPicPr>
            <a:picLocks noGrp="1" noChangeAspect="1" noChangeArrowheads="1"/>
          </p:cNvPicPr>
          <p:nvPr>
            <p:ph sz="half" idx="2"/>
          </p:nvPr>
        </p:nvPicPr>
        <p:blipFill>
          <a:blip r:embed="rId2" cstate="print"/>
          <a:srcRect/>
          <a:stretch>
            <a:fillRect/>
          </a:stretch>
        </p:blipFill>
        <p:spPr>
          <a:xfrm>
            <a:off x="5257800" y="1600200"/>
            <a:ext cx="2914650" cy="4343400"/>
          </a:xfrm>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477962"/>
          </a:xfrm>
        </p:spPr>
        <p:txBody>
          <a:bodyPr/>
          <a:lstStyle/>
          <a:p>
            <a:r>
              <a:rPr lang="en-US"/>
              <a:t>Other Reasons to Write a </a:t>
            </a:r>
            <a:br>
              <a:rPr lang="en-US"/>
            </a:br>
            <a:r>
              <a:rPr lang="en-US"/>
              <a:t>Thank You Note:</a:t>
            </a:r>
          </a:p>
        </p:txBody>
      </p:sp>
      <p:sp>
        <p:nvSpPr>
          <p:cNvPr id="18435" name="Rectangle 3"/>
          <p:cNvSpPr>
            <a:spLocks noGrp="1" noChangeArrowheads="1"/>
          </p:cNvSpPr>
          <p:nvPr>
            <p:ph type="body" idx="1"/>
          </p:nvPr>
        </p:nvSpPr>
        <p:spPr>
          <a:xfrm>
            <a:off x="457200" y="1905000"/>
            <a:ext cx="8458200" cy="4221163"/>
          </a:xfrm>
        </p:spPr>
        <p:txBody>
          <a:bodyPr/>
          <a:lstStyle/>
          <a:p>
            <a:r>
              <a:rPr lang="en-US"/>
              <a:t>When you receive a gift:</a:t>
            </a:r>
          </a:p>
          <a:p>
            <a:pPr lvl="1"/>
            <a:r>
              <a:rPr lang="en-US"/>
              <a:t>Birthday, anniversary, Christmas, wedding, etc.</a:t>
            </a:r>
          </a:p>
          <a:p>
            <a:r>
              <a:rPr lang="en-US"/>
              <a:t>Award/Scholarship</a:t>
            </a:r>
          </a:p>
          <a:p>
            <a:r>
              <a:rPr lang="en-US"/>
              <a:t>When you visit someone’s home</a:t>
            </a:r>
          </a:p>
          <a:p>
            <a:pPr lvl="1"/>
            <a:r>
              <a:rPr lang="en-US"/>
              <a:t>Dinner party</a:t>
            </a:r>
          </a:p>
          <a:p>
            <a:pPr lvl="1"/>
            <a:r>
              <a:rPr lang="en-US"/>
              <a:t>Houseguest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Job Applications</a:t>
            </a:r>
            <a:endParaRPr lang="en-US" dirty="0"/>
          </a:p>
        </p:txBody>
      </p:sp>
      <p:sp>
        <p:nvSpPr>
          <p:cNvPr id="3" name="Content Placeholder 2"/>
          <p:cNvSpPr>
            <a:spLocks noGrp="1"/>
          </p:cNvSpPr>
          <p:nvPr>
            <p:ph idx="1"/>
          </p:nvPr>
        </p:nvSpPr>
        <p:spPr/>
        <p:txBody>
          <a:bodyPr/>
          <a:lstStyle/>
          <a:p>
            <a:r>
              <a:rPr lang="en-US" dirty="0" smtClean="0"/>
              <a:t>Use Spell Check</a:t>
            </a:r>
          </a:p>
          <a:p>
            <a:r>
              <a:rPr lang="en-US" dirty="0" smtClean="0"/>
              <a:t>Re-read all your answers</a:t>
            </a:r>
          </a:p>
          <a:p>
            <a:r>
              <a:rPr lang="en-US" dirty="0" smtClean="0"/>
              <a:t>Make sure all boxes/pages are filled out</a:t>
            </a:r>
          </a:p>
          <a:p>
            <a:r>
              <a:rPr lang="en-US" dirty="0" smtClean="0"/>
              <a:t>*Attach resume*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 Ask them First!!!</a:t>
            </a:r>
          </a:p>
          <a:p>
            <a:r>
              <a:rPr lang="en-US" dirty="0" smtClean="0"/>
              <a:t>• Do not pick family members</a:t>
            </a:r>
          </a:p>
          <a:p>
            <a:r>
              <a:rPr lang="en-US" dirty="0" smtClean="0"/>
              <a:t>• Think about what that person would say</a:t>
            </a:r>
          </a:p>
          <a:p>
            <a:r>
              <a:rPr lang="en-US" dirty="0" smtClean="0"/>
              <a:t>about you</a:t>
            </a:r>
          </a:p>
          <a:p>
            <a:r>
              <a:rPr lang="en-US" dirty="0" smtClean="0"/>
              <a:t>• Think how long have I known this person?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Homework</a:t>
            </a:r>
            <a:br>
              <a:rPr lang="en-US" dirty="0" smtClean="0"/>
            </a:br>
            <a:endParaRPr lang="en-US" dirty="0"/>
          </a:p>
        </p:txBody>
      </p:sp>
      <p:sp>
        <p:nvSpPr>
          <p:cNvPr id="3" name="Content Placeholder 2"/>
          <p:cNvSpPr>
            <a:spLocks noGrp="1"/>
          </p:cNvSpPr>
          <p:nvPr>
            <p:ph idx="1"/>
          </p:nvPr>
        </p:nvSpPr>
        <p:spPr>
          <a:xfrm>
            <a:off x="0" y="1554162"/>
            <a:ext cx="8991600" cy="4525963"/>
          </a:xfrm>
        </p:spPr>
        <p:txBody>
          <a:bodyPr/>
          <a:lstStyle/>
          <a:p>
            <a:r>
              <a:rPr lang="en-US" dirty="0" smtClean="0"/>
              <a:t>• Ask 2 teachers permission to use them as</a:t>
            </a:r>
          </a:p>
          <a:p>
            <a:pPr>
              <a:buNone/>
            </a:pPr>
            <a:r>
              <a:rPr lang="en-US" dirty="0" smtClean="0"/>
              <a:t>a reference.</a:t>
            </a:r>
          </a:p>
          <a:p>
            <a:r>
              <a:rPr lang="en-US" dirty="0" smtClean="0"/>
              <a:t>– Use their email and the school phone number</a:t>
            </a:r>
          </a:p>
          <a:p>
            <a:r>
              <a:rPr lang="en-US" dirty="0" smtClean="0"/>
              <a:t>• Ask 1 teacher for a letter of recommendation.. Does not have to be sealed. This will go in your portfolio.</a:t>
            </a:r>
          </a:p>
          <a:p>
            <a:r>
              <a:rPr lang="en-US" dirty="0" smtClean="0"/>
              <a:t>Due in one week.</a:t>
            </a:r>
            <a:endParaRPr lang="en-US" dirty="0"/>
          </a:p>
        </p:txBody>
      </p:sp>
    </p:spTree>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1985</TotalTime>
  <Words>2393</Words>
  <Application>Microsoft Office PowerPoint</Application>
  <PresentationFormat>On-screen Show (4:3)</PresentationFormat>
  <Paragraphs>387</Paragraphs>
  <Slides>61</Slides>
  <Notes>1</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Calibri</vt:lpstr>
      <vt:lpstr>Franklin Gothic Book</vt:lpstr>
      <vt:lpstr>Franklin Gothic Medium</vt:lpstr>
      <vt:lpstr>Wingdings</vt:lpstr>
      <vt:lpstr>Wingdings 2</vt:lpstr>
      <vt:lpstr>Trek</vt:lpstr>
      <vt:lpstr>1.03 Demonstrate job seeking skills </vt:lpstr>
      <vt:lpstr>Outline </vt:lpstr>
      <vt:lpstr>Job Application Guidelines </vt:lpstr>
      <vt:lpstr>Job Application Guidelines</vt:lpstr>
      <vt:lpstr>Job Application Guidelines</vt:lpstr>
      <vt:lpstr>Job Application Guidelines</vt:lpstr>
      <vt:lpstr>Online Job Applications</vt:lpstr>
      <vt:lpstr>References</vt:lpstr>
      <vt:lpstr>Homework </vt:lpstr>
      <vt:lpstr>Applications -classwork</vt:lpstr>
      <vt:lpstr>Why a good resume is   important….</vt:lpstr>
      <vt:lpstr>   Successful resumes….</vt:lpstr>
      <vt:lpstr>Resume Tips</vt:lpstr>
      <vt:lpstr>Examples of  action / power verbs</vt:lpstr>
      <vt:lpstr> Resume basics include: </vt:lpstr>
      <vt:lpstr> Resume basics include: </vt:lpstr>
      <vt:lpstr>  Ask yourself…</vt:lpstr>
      <vt:lpstr> Resume basics include: </vt:lpstr>
      <vt:lpstr> Resume basics include: </vt:lpstr>
      <vt:lpstr> Resume basics include: </vt:lpstr>
      <vt:lpstr> Resume basics include: </vt:lpstr>
      <vt:lpstr> Resume basics include: </vt:lpstr>
      <vt:lpstr>   Resume basics include: </vt:lpstr>
      <vt:lpstr>COVER LETTER </vt:lpstr>
      <vt:lpstr>CREATE!!!- First project Resume versus Designer Resume </vt:lpstr>
      <vt:lpstr>PowerPoint Presentation</vt:lpstr>
      <vt:lpstr>Cover Letters</vt:lpstr>
      <vt:lpstr>  Appearance</vt:lpstr>
      <vt:lpstr>Cover Letter basics include: </vt:lpstr>
      <vt:lpstr>Cover Letter specifics:</vt:lpstr>
      <vt:lpstr>Cover Letter Basics- Summarizing…</vt:lpstr>
      <vt:lpstr>Designer Resumes!</vt:lpstr>
      <vt:lpstr>Let’s start!!!!!</vt:lpstr>
      <vt:lpstr>Interview Dress code…</vt:lpstr>
      <vt:lpstr>Interview Dress code…</vt:lpstr>
      <vt:lpstr>Interview Dress code…</vt:lpstr>
      <vt:lpstr>Interview Dress code…</vt:lpstr>
      <vt:lpstr>In an Interview </vt:lpstr>
      <vt:lpstr>Tips…</vt:lpstr>
      <vt:lpstr>In an Interview</vt:lpstr>
      <vt:lpstr>In an Interview</vt:lpstr>
      <vt:lpstr>In an Interview</vt:lpstr>
      <vt:lpstr>In an Interview</vt:lpstr>
      <vt:lpstr>In an Interview</vt:lpstr>
      <vt:lpstr>Interview Questions</vt:lpstr>
      <vt:lpstr>Interview Questions</vt:lpstr>
      <vt:lpstr>Other questions…</vt:lpstr>
      <vt:lpstr>Essential Questions</vt:lpstr>
      <vt:lpstr>Ways to Follow Up</vt:lpstr>
      <vt:lpstr>PowerPoint Presentation</vt:lpstr>
      <vt:lpstr>Importance</vt:lpstr>
      <vt:lpstr>Importance</vt:lpstr>
      <vt:lpstr>Content:  How to Write a Thank You Note</vt:lpstr>
      <vt:lpstr>PowerPoint Presentation</vt:lpstr>
      <vt:lpstr>PowerPoint Presentation</vt:lpstr>
      <vt:lpstr>PowerPoint Presentation</vt:lpstr>
      <vt:lpstr>PowerPoint Presentation</vt:lpstr>
      <vt:lpstr>Revision</vt:lpstr>
      <vt:lpstr>Revision</vt:lpstr>
      <vt:lpstr>Choosing a Thank You Note</vt:lpstr>
      <vt:lpstr>Other Reasons to Write a  Thank You Note: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1.03 Demonstrate job seeking skills </dc:title>
  <dc:creator/>
  <cp:lastModifiedBy>cmagno</cp:lastModifiedBy>
  <cp:revision>19</cp:revision>
  <dcterms:created xsi:type="dcterms:W3CDTF">2006-08-16T00:00:00Z</dcterms:created>
  <dcterms:modified xsi:type="dcterms:W3CDTF">2016-01-29T15:08:12Z</dcterms:modified>
</cp:coreProperties>
</file>