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8" r:id="rId4"/>
    <p:sldId id="274" r:id="rId5"/>
    <p:sldId id="276" r:id="rId6"/>
    <p:sldId id="281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B4AFE-0E0E-4F39-8245-B36CCECD4867}" type="datetimeFigureOut">
              <a:rPr lang="en-US" smtClean="0"/>
              <a:pPr/>
              <a:t>9/26/2015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7A0B5-C1D8-4A3A-9A75-89D74E3128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4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5A43C-E925-4312-BFAB-518BCFFC1E55}" type="datetimeFigureOut">
              <a:rPr lang="en-US" smtClean="0"/>
              <a:pPr/>
              <a:t>9/26/2015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C1A1C-DA0C-437E-8D97-5262CBCF5E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45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C1A1C-DA0C-437E-8D97-5262CBCF5EC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49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EBB-B4F4-4E58-B82D-0CF85F739FA9}" type="datetime1">
              <a:rPr lang="en-US" smtClean="0"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7150-E82B-42B6-91CF-7CD7B48615F4}" type="datetime1">
              <a:rPr lang="en-US" smtClean="0"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79C2-B784-4C4F-A9D8-179F6F13FF17}" type="datetime1">
              <a:rPr lang="en-US" smtClean="0"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508DB1B-92B0-47F9-96EB-BB1D9B5F097E}" type="datetime1">
              <a:rPr lang="en-US" smtClean="0"/>
              <a:t>9/26/2015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8C3579A-BFEF-4E2B-83CF-9A390BB0B2A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D29B-62B8-4F6E-9772-F99F2AD245DE}" type="datetime1">
              <a:rPr lang="en-US" smtClean="0"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69EA-2BFA-4B63-A1FA-6C0B38E5D2F1}" type="datetime1">
              <a:rPr lang="en-US" smtClean="0"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471E-1218-4B27-8819-E26EC70B348E}" type="datetime1">
              <a:rPr lang="en-US" smtClean="0"/>
              <a:t>9/26/2015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0026-94BD-4A7D-B633-541425C41060}" type="datetime1">
              <a:rPr lang="en-US" smtClean="0"/>
              <a:t>9/26/2015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1DBF-7791-4F2F-8FA2-6F5375FCEA29}" type="datetime1">
              <a:rPr lang="en-US" smtClean="0"/>
              <a:t>9/26/2015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0D44-0263-4F60-8124-F6D793B50C65}" type="datetime1">
              <a:rPr lang="en-US" smtClean="0"/>
              <a:t>9/26/2015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9125-110A-454E-9DEF-1515E7DD1534}" type="datetime1">
              <a:rPr lang="en-US" smtClean="0"/>
              <a:t>9/26/2015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2BCD-C9D9-42F5-A711-4DC68A17CDC5}" type="datetime1">
              <a:rPr lang="en-US" smtClean="0"/>
              <a:t>9/26/2015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9A2D9-B0CA-4EE0-A0A9-0BA7E1176CA0}" type="datetime1">
              <a:rPr lang="en-US" smtClean="0"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Chiller" pitchFamily="82" charset="0"/>
              </a:rPr>
              <a:t>Family Types</a:t>
            </a:r>
            <a:endParaRPr lang="en-US" sz="7200" b="1" dirty="0">
              <a:solidFill>
                <a:srgbClr val="FF0000"/>
              </a:solidFill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6000" dirty="0" smtClean="0">
                <a:latin typeface="Chiller" pitchFamily="82" charset="0"/>
              </a:rPr>
              <a:t>Nuclear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000" dirty="0" smtClean="0">
                <a:latin typeface="Chiller" pitchFamily="82" charset="0"/>
              </a:rPr>
              <a:t>Single-parent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000" dirty="0" smtClean="0">
                <a:latin typeface="Chiller" pitchFamily="82" charset="0"/>
              </a:rPr>
              <a:t>Step/blended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000" dirty="0" smtClean="0">
                <a:latin typeface="Chiller" pitchFamily="82" charset="0"/>
              </a:rPr>
              <a:t>Extended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000" dirty="0" smtClean="0">
                <a:latin typeface="Chiller" pitchFamily="82" charset="0"/>
              </a:rPr>
              <a:t>Childless</a:t>
            </a:r>
            <a:endParaRPr lang="en-US" sz="6000" dirty="0"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Chiller" pitchFamily="82" charset="0"/>
              </a:rPr>
              <a:t>Family Types</a:t>
            </a:r>
            <a:endParaRPr lang="en-US" sz="7200" b="1" dirty="0">
              <a:solidFill>
                <a:srgbClr val="FF0000"/>
              </a:solidFill>
              <a:latin typeface="Chiller" pitchFamily="82" charset="0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4724400" cy="5791200"/>
          </a:xfrm>
        </p:spPr>
        <p:txBody>
          <a:bodyPr>
            <a:normAutofit/>
          </a:bodyPr>
          <a:lstStyle/>
          <a:p>
            <a:r>
              <a:rPr lang="en-US" sz="7000" b="1" dirty="0">
                <a:latin typeface="Chiller" pitchFamily="82" charset="0"/>
              </a:rPr>
              <a:t>Nuclear family</a:t>
            </a:r>
            <a:r>
              <a:rPr lang="en-US" sz="2800" b="1" dirty="0"/>
              <a:t>: </a:t>
            </a:r>
            <a:endParaRPr lang="en-US" sz="2800" b="1" dirty="0" smtClean="0"/>
          </a:p>
          <a:p>
            <a:pPr lvl="1"/>
            <a:r>
              <a:rPr lang="en-US" b="1" dirty="0" smtClean="0"/>
              <a:t>Mom</a:t>
            </a:r>
            <a:r>
              <a:rPr lang="en-US" b="1" dirty="0"/>
              <a:t>, Dad, </a:t>
            </a:r>
            <a:r>
              <a:rPr lang="en-US" b="1" dirty="0" smtClean="0"/>
              <a:t>Children</a:t>
            </a:r>
          </a:p>
          <a:p>
            <a:endParaRPr lang="en-US" sz="2800" dirty="0" smtClean="0"/>
          </a:p>
          <a:p>
            <a:pPr lvl="1"/>
            <a:r>
              <a:rPr lang="en-US" b="1" dirty="0" smtClean="0"/>
              <a:t>Couple + their children (biological or adopted), possibly 2 incomes.</a:t>
            </a:r>
          </a:p>
          <a:p>
            <a:pPr lvl="1"/>
            <a:r>
              <a:rPr lang="en-US" b="1" dirty="0" smtClean="0"/>
              <a:t>No children from a previous marriage</a:t>
            </a:r>
          </a:p>
          <a:p>
            <a:endParaRPr lang="en-US" sz="2800" b="1" dirty="0" smtClean="0"/>
          </a:p>
          <a:p>
            <a:pPr marL="1371600" lvl="2" indent="-457200">
              <a:buFont typeface="+mj-lt"/>
              <a:buAutoNum type="arabicPeriod"/>
            </a:pPr>
            <a:endParaRPr lang="en-US" sz="2000" dirty="0" smtClean="0"/>
          </a:p>
          <a:p>
            <a:pPr lvl="2"/>
            <a:endParaRPr lang="en-US" sz="2000" dirty="0" smtClean="0"/>
          </a:p>
        </p:txBody>
      </p:sp>
      <p:pic>
        <p:nvPicPr>
          <p:cNvPr id="202757" name="Picture 5" descr="nuclear family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1828800"/>
            <a:ext cx="3551688" cy="3319463"/>
          </a:xfrm>
          <a:noFill/>
          <a:ln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2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2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2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2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Chiller" pitchFamily="82" charset="0"/>
              </a:rPr>
              <a:t>Family Types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6900" b="1" dirty="0" smtClean="0">
                <a:latin typeface="Chiller" pitchFamily="82" charset="0"/>
              </a:rPr>
              <a:t>Single-parent family:</a:t>
            </a:r>
          </a:p>
          <a:p>
            <a:pPr lvl="1"/>
            <a:r>
              <a:rPr lang="en-US" sz="3600" b="1" dirty="0" smtClean="0"/>
              <a:t>Parent  who raises child alone: </a:t>
            </a:r>
            <a:r>
              <a:rPr lang="en-US" sz="3600" dirty="0" smtClean="0"/>
              <a:t>usually because he or she is unmarried, widowed, or divorced</a:t>
            </a:r>
          </a:p>
          <a:p>
            <a:pPr lvl="1"/>
            <a:endParaRPr lang="en-US" sz="7000" dirty="0" smtClean="0">
              <a:latin typeface="Chiller" pitchFamily="82" charset="0"/>
            </a:endParaRPr>
          </a:p>
          <a:p>
            <a:r>
              <a:rPr lang="en-US" sz="7000" b="1" dirty="0" smtClean="0">
                <a:latin typeface="Chiller" pitchFamily="82" charset="0"/>
              </a:rPr>
              <a:t>Blended/Stepfamily: </a:t>
            </a:r>
          </a:p>
          <a:p>
            <a:pPr lvl="1"/>
            <a:r>
              <a:rPr lang="en-US" sz="3600" b="1" dirty="0" smtClean="0"/>
              <a:t>A family that is formed when separate families are united by marriage or other circumstance.</a:t>
            </a:r>
          </a:p>
          <a:p>
            <a:pPr lvl="1"/>
            <a:r>
              <a:rPr lang="en-US" sz="3600" b="1" i="1" dirty="0" smtClean="0"/>
              <a:t>One or both  have been married before</a:t>
            </a:r>
          </a:p>
          <a:p>
            <a:pPr lvl="1"/>
            <a:r>
              <a:rPr lang="en-US" sz="3600" b="1" i="1" dirty="0" smtClean="0"/>
              <a:t>One or more children from a previous marriage.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42" name="Picture 2" descr="http://www.vainman.net/marina/LynneFamil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6739" y="2667000"/>
            <a:ext cx="2150743" cy="1736725"/>
          </a:xfrm>
          <a:prstGeom prst="rect">
            <a:avLst/>
          </a:prstGeom>
          <a:noFill/>
        </p:spPr>
      </p:pic>
      <p:pic>
        <p:nvPicPr>
          <p:cNvPr id="10244" name="Picture 4" descr="http://www.americanconsumernews.com/wp-content/uploads/2008/10/singlem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0"/>
            <a:ext cx="1292225" cy="211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Chiller" pitchFamily="82" charset="0"/>
              </a:rPr>
              <a:t>Family Types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900" b="1" dirty="0" smtClean="0">
                <a:latin typeface="Chiller" pitchFamily="82" charset="0"/>
              </a:rPr>
              <a:t>Extended family: </a:t>
            </a:r>
          </a:p>
          <a:p>
            <a:pPr lvl="1"/>
            <a:r>
              <a:rPr lang="en-US" sz="2400" b="1" dirty="0" smtClean="0"/>
              <a:t>Two types: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en-US" sz="4800" b="1" dirty="0" smtClean="0">
                <a:solidFill>
                  <a:srgbClr val="FF0000"/>
                </a:solidFill>
                <a:latin typeface="Chiller" pitchFamily="82" charset="0"/>
              </a:rPr>
              <a:t>Several generations</a:t>
            </a:r>
            <a:r>
              <a:rPr 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sz="3000" b="1" dirty="0" smtClean="0">
                <a:solidFill>
                  <a:srgbClr val="002060"/>
                </a:solidFill>
              </a:rPr>
              <a:t>parents, children, grandparents, aunts, or uncles living together.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en-US" sz="4800" b="1" dirty="0" smtClean="0">
                <a:solidFill>
                  <a:srgbClr val="FF0000"/>
                </a:solidFill>
                <a:latin typeface="Chiller" pitchFamily="82" charset="0"/>
              </a:rPr>
              <a:t>Same generation:  </a:t>
            </a:r>
            <a:r>
              <a:rPr lang="en-US" sz="2800" b="1" dirty="0" smtClean="0">
                <a:solidFill>
                  <a:srgbClr val="002060"/>
                </a:solidFill>
              </a:rPr>
              <a:t>brothers, sisters  or cousins living together</a:t>
            </a:r>
          </a:p>
          <a:p>
            <a:endParaRPr lang="en-US" dirty="0"/>
          </a:p>
        </p:txBody>
      </p:sp>
      <p:pic>
        <p:nvPicPr>
          <p:cNvPr id="9218" name="Picture 2" descr="http://cdn.sheknows.com/articles/extended-family-on-bea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2714" y="1371600"/>
            <a:ext cx="2921286" cy="1942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B0F0"/>
                </a:solidFill>
                <a:latin typeface="Chiller" pitchFamily="82" charset="0"/>
              </a:rPr>
              <a:t>Life cycles</a:t>
            </a:r>
            <a:endParaRPr lang="en-US" sz="7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10300" b="1" u="sng" dirty="0" smtClean="0">
                <a:latin typeface="Chiller" pitchFamily="82" charset="0"/>
              </a:rPr>
              <a:t>As Individual</a:t>
            </a:r>
            <a:r>
              <a:rPr lang="en-US" sz="10300" b="1" dirty="0" smtClean="0">
                <a:latin typeface="Chiller" pitchFamily="82" charset="0"/>
              </a:rPr>
              <a:t>…</a:t>
            </a:r>
            <a:endParaRPr lang="en-US" sz="10300" b="1" u="sng" dirty="0" smtClean="0">
              <a:latin typeface="Chiller" pitchFamily="82" charset="0"/>
            </a:endParaRPr>
          </a:p>
          <a:p>
            <a:r>
              <a:rPr lang="en-US" sz="7200" b="1" dirty="0" smtClean="0">
                <a:solidFill>
                  <a:srgbClr val="7030A0"/>
                </a:solidFill>
                <a:latin typeface="Chiller" pitchFamily="82" charset="0"/>
              </a:rPr>
              <a:t>Infancy</a:t>
            </a:r>
          </a:p>
          <a:p>
            <a:r>
              <a:rPr lang="en-US" sz="7200" b="1" dirty="0" smtClean="0">
                <a:solidFill>
                  <a:srgbClr val="7030A0"/>
                </a:solidFill>
                <a:latin typeface="Chiller" pitchFamily="82" charset="0"/>
              </a:rPr>
              <a:t>Childhood</a:t>
            </a:r>
          </a:p>
          <a:p>
            <a:r>
              <a:rPr lang="en-US" sz="7200" b="1" dirty="0" smtClean="0">
                <a:solidFill>
                  <a:srgbClr val="7030A0"/>
                </a:solidFill>
                <a:latin typeface="Chiller" pitchFamily="82" charset="0"/>
              </a:rPr>
              <a:t>Youth</a:t>
            </a:r>
          </a:p>
          <a:p>
            <a:r>
              <a:rPr lang="en-US" sz="7200" b="1" dirty="0" smtClean="0">
                <a:solidFill>
                  <a:srgbClr val="7030A0"/>
                </a:solidFill>
                <a:latin typeface="Chiller" pitchFamily="82" charset="0"/>
              </a:rPr>
              <a:t>Adulthood</a:t>
            </a:r>
            <a:endParaRPr lang="en-US" b="1" dirty="0">
              <a:solidFill>
                <a:srgbClr val="7030A0"/>
              </a:solidFill>
              <a:latin typeface="Chiller" pitchFamily="82" charset="0"/>
            </a:endParaRPr>
          </a:p>
        </p:txBody>
      </p:sp>
      <p:pic>
        <p:nvPicPr>
          <p:cNvPr id="6146" name="Picture 2" descr="http://www.peopleandplace.net/media/file/16/petersinger2.jpg?12378895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667000"/>
            <a:ext cx="1280489" cy="1749552"/>
          </a:xfrm>
          <a:prstGeom prst="rect">
            <a:avLst/>
          </a:prstGeom>
          <a:noFill/>
        </p:spPr>
      </p:pic>
      <p:pic>
        <p:nvPicPr>
          <p:cNvPr id="6148" name="Picture 4" descr="http://1.bp.blogspot.com/_lblkRBxHkt8/RvnfwrabXII/AAAAAAAABPA/s-1AgoX_rBc/s200/infancy_of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447800"/>
            <a:ext cx="1638300" cy="1771650"/>
          </a:xfrm>
          <a:prstGeom prst="rect">
            <a:avLst/>
          </a:prstGeom>
          <a:noFill/>
        </p:spPr>
      </p:pic>
      <p:pic>
        <p:nvPicPr>
          <p:cNvPr id="6150" name="Picture 6" descr="http://www.parkchurchbeaver.org/preschool/wp-content/schl11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429000"/>
            <a:ext cx="2116110" cy="1995681"/>
          </a:xfrm>
          <a:prstGeom prst="rect">
            <a:avLst/>
          </a:prstGeom>
          <a:noFill/>
        </p:spPr>
      </p:pic>
      <p:pic>
        <p:nvPicPr>
          <p:cNvPr id="6152" name="Picture 8" descr="http://lompocpres.org/main_page/youth79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16106" y="4724400"/>
            <a:ext cx="2327894" cy="1965325"/>
          </a:xfrm>
          <a:prstGeom prst="rect">
            <a:avLst/>
          </a:prstGeom>
          <a:noFill/>
        </p:spPr>
      </p:pic>
      <p:pic>
        <p:nvPicPr>
          <p:cNvPr id="6156" name="Picture 12" descr="Cartoon Man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7483647" y="-1408113"/>
            <a:ext cx="2028825" cy="2847976"/>
          </a:xfrm>
          <a:prstGeom prst="rect">
            <a:avLst/>
          </a:prstGeom>
          <a:noFill/>
        </p:spPr>
      </p:pic>
      <p:pic>
        <p:nvPicPr>
          <p:cNvPr id="6158" name="Picture 14" descr="Cartoon Man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7483647" y="-1408113"/>
            <a:ext cx="2028825" cy="2847976"/>
          </a:xfrm>
          <a:prstGeom prst="rect">
            <a:avLst/>
          </a:prstGeom>
          <a:noFill/>
        </p:spPr>
      </p:pic>
      <p:pic>
        <p:nvPicPr>
          <p:cNvPr id="6160" name="Picture 16" descr="Cartoon Man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7483647" y="-1408113"/>
            <a:ext cx="2028825" cy="2847976"/>
          </a:xfrm>
          <a:prstGeom prst="rect">
            <a:avLst/>
          </a:prstGeom>
          <a:noFill/>
        </p:spPr>
      </p:pic>
      <p:pic>
        <p:nvPicPr>
          <p:cNvPr id="6162" name="Picture 18" descr="Cartoon Man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7483647" y="-1408113"/>
            <a:ext cx="2028825" cy="2847976"/>
          </a:xfrm>
          <a:prstGeom prst="rect">
            <a:avLst/>
          </a:prstGeom>
          <a:noFill/>
        </p:spPr>
      </p:pic>
      <p:pic>
        <p:nvPicPr>
          <p:cNvPr id="6164" name="Picture 20" descr="http://www.adcet.edu.au/Admin/UploadedFiles/Images/Photos/person%20fil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05700" y="0"/>
            <a:ext cx="1638300" cy="218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hiller" pitchFamily="82" charset="0"/>
              </a:rPr>
              <a:t>Family Life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4495800" cy="6096000"/>
          </a:xfrm>
        </p:spPr>
        <p:txBody>
          <a:bodyPr>
            <a:normAutofit fontScale="85000" lnSpcReduction="1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4200" b="1" u="sng" dirty="0" smtClean="0">
                <a:latin typeface="Chiller" pitchFamily="82" charset="0"/>
              </a:rPr>
              <a:t>Stage 1:  Beginning Family</a:t>
            </a:r>
          </a:p>
          <a:p>
            <a:pPr marL="674370" lvl="1" indent="-274320">
              <a:buClr>
                <a:schemeClr val="accent3"/>
              </a:buClr>
              <a:buNone/>
              <a:defRPr/>
            </a:pPr>
            <a:r>
              <a:rPr lang="en-US" b="1" dirty="0" smtClean="0">
                <a:solidFill>
                  <a:srgbClr val="7030A0"/>
                </a:solidFill>
                <a:latin typeface="Arial Narrow" pitchFamily="34" charset="0"/>
              </a:rPr>
              <a:t>T</a:t>
            </a:r>
            <a:r>
              <a:rPr lang="en-US" b="1" i="1" dirty="0" smtClean="0">
                <a:solidFill>
                  <a:srgbClr val="7030A0"/>
                </a:solidFill>
                <a:latin typeface="Arial Narrow" pitchFamily="34" charset="0"/>
              </a:rPr>
              <a:t>he married couple establish their home but do </a:t>
            </a:r>
            <a:r>
              <a:rPr lang="en-US" b="1" i="1" u="sng" dirty="0" smtClean="0">
                <a:solidFill>
                  <a:srgbClr val="7030A0"/>
                </a:solidFill>
                <a:latin typeface="Arial Narrow" pitchFamily="34" charset="0"/>
              </a:rPr>
              <a:t>not</a:t>
            </a:r>
            <a:r>
              <a:rPr lang="en-US" b="1" i="1" dirty="0" smtClean="0">
                <a:solidFill>
                  <a:srgbClr val="7030A0"/>
                </a:solidFill>
                <a:latin typeface="Arial Narrow" pitchFamily="34" charset="0"/>
              </a:rPr>
              <a:t> yet have children</a:t>
            </a:r>
          </a:p>
          <a:p>
            <a:pPr marL="674370" lvl="1" indent="-274320">
              <a:buClr>
                <a:schemeClr val="accent3"/>
              </a:buClr>
              <a:buNone/>
              <a:defRPr/>
            </a:pPr>
            <a:r>
              <a:rPr lang="en-US" b="1" i="1" dirty="0" smtClean="0">
                <a:solidFill>
                  <a:srgbClr val="7030A0"/>
                </a:solidFill>
                <a:latin typeface="Arial Narrow" pitchFamily="34" charset="0"/>
              </a:rPr>
              <a:t>Newly married</a:t>
            </a:r>
          </a:p>
          <a:p>
            <a:pPr marL="674370" lvl="1" indent="-274320">
              <a:buClr>
                <a:schemeClr val="accent3"/>
              </a:buClr>
              <a:buNone/>
              <a:defRPr/>
            </a:pPr>
            <a:r>
              <a:rPr lang="en-US" b="1" i="1" dirty="0" smtClean="0">
                <a:solidFill>
                  <a:srgbClr val="7030A0"/>
                </a:solidFill>
                <a:latin typeface="Arial Narrow" pitchFamily="34" charset="0"/>
              </a:rPr>
              <a:t>Make adjustment to married life and each other</a:t>
            </a:r>
          </a:p>
          <a:p>
            <a:pPr marL="674370" lvl="1" indent="-274320">
              <a:buClr>
                <a:schemeClr val="accent3"/>
              </a:buClr>
              <a:buNone/>
              <a:defRPr/>
            </a:pPr>
            <a:endParaRPr lang="en-US" b="1" dirty="0" smtClean="0">
              <a:latin typeface="Arial Narrow" pitchFamily="34" charset="0"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4300" b="1" u="sng" dirty="0" smtClean="0">
                <a:latin typeface="Chiller" pitchFamily="82" charset="0"/>
              </a:rPr>
              <a:t>Stage 2:  Childbearing Family</a:t>
            </a:r>
          </a:p>
          <a:p>
            <a:pPr marL="521208" lvl="1" indent="-246888">
              <a:buClr>
                <a:schemeClr val="accent4"/>
              </a:buClr>
              <a:buNone/>
              <a:defRPr/>
            </a:pPr>
            <a:r>
              <a:rPr lang="en-US" b="1" i="1" dirty="0" smtClean="0">
                <a:solidFill>
                  <a:srgbClr val="FF0000"/>
                </a:solidFill>
                <a:latin typeface="Arial Narrow" pitchFamily="34" charset="0"/>
              </a:rPr>
              <a:t>From the birth of the first child until that child is 6 years old</a:t>
            </a:r>
          </a:p>
          <a:p>
            <a:pPr marL="521208" lvl="1" indent="-246888">
              <a:buClr>
                <a:schemeClr val="accent4"/>
              </a:buClr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Years for caring for preschoolers </a:t>
            </a:r>
          </a:p>
          <a:p>
            <a:pPr marL="521208" lvl="1" indent="-246888">
              <a:buClr>
                <a:schemeClr val="accent4"/>
              </a:buClr>
              <a:buNone/>
              <a:defRPr/>
            </a:pPr>
            <a:endParaRPr lang="en-US" sz="2600" b="1" dirty="0" smtClean="0">
              <a:latin typeface="Arial Narrow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4100" b="1" u="sng" dirty="0" smtClean="0">
                <a:latin typeface="Chiller" pitchFamily="82" charset="0"/>
              </a:rPr>
              <a:t>Stage 3:  Parenting/expanding</a:t>
            </a:r>
          </a:p>
          <a:p>
            <a:pPr lvl="1">
              <a:lnSpc>
                <a:spcPct val="90000"/>
              </a:lnSpc>
              <a:buNone/>
            </a:pPr>
            <a:r>
              <a:rPr lang="en-US" b="1" i="1" dirty="0" smtClean="0">
                <a:solidFill>
                  <a:srgbClr val="1700C0"/>
                </a:solidFill>
                <a:latin typeface="Arial Narrow" pitchFamily="34" charset="0"/>
              </a:rPr>
              <a:t>Children are in school</a:t>
            </a:r>
          </a:p>
          <a:p>
            <a:pPr lvl="1">
              <a:lnSpc>
                <a:spcPct val="90000"/>
              </a:lnSpc>
              <a:buNone/>
            </a:pPr>
            <a:r>
              <a:rPr lang="en-US" b="1" i="1" dirty="0" smtClean="0">
                <a:solidFill>
                  <a:srgbClr val="1700C0"/>
                </a:solidFill>
                <a:latin typeface="Arial Narrow" pitchFamily="34" charset="0"/>
              </a:rPr>
              <a:t>Caring for school age children and teenagers</a:t>
            </a:r>
            <a:endParaRPr lang="en-US" b="1" u="sng" dirty="0" smtClean="0">
              <a:solidFill>
                <a:srgbClr val="1700C0"/>
              </a:solidFill>
              <a:latin typeface="Chiller" pitchFamily="82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495800" cy="6096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4100" b="1" u="sng" dirty="0" smtClean="0">
                <a:latin typeface="Chiller" pitchFamily="82" charset="0"/>
              </a:rPr>
              <a:t>Stage 4: Launching</a:t>
            </a:r>
            <a:endParaRPr lang="en-US" sz="4100" b="1" dirty="0" smtClean="0">
              <a:latin typeface="Chiller" pitchFamily="82" charset="0"/>
            </a:endParaRPr>
          </a:p>
          <a:p>
            <a:pPr marL="739775" lvl="3" indent="-333375">
              <a:lnSpc>
                <a:spcPct val="90000"/>
              </a:lnSpc>
              <a:buNone/>
            </a:pPr>
            <a:r>
              <a:rPr lang="en-US" sz="2400" b="1" i="1" dirty="0" smtClean="0">
                <a:solidFill>
                  <a:srgbClr val="00B050"/>
                </a:solidFill>
                <a:latin typeface="Arial Narrow" pitchFamily="34" charset="0"/>
              </a:rPr>
              <a:t>From the time the oldest child leaves the family for independent adult life till the time the last child leaves</a:t>
            </a:r>
          </a:p>
          <a:p>
            <a:pPr marL="739775" lvl="3" indent="-333375">
              <a:lnSpc>
                <a:spcPct val="90000"/>
              </a:lnSpc>
              <a:buNone/>
            </a:pPr>
            <a:endParaRPr lang="en-US" sz="2400" dirty="0" smtClean="0">
              <a:latin typeface="Arial Narrow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4100" b="1" u="sng" dirty="0" smtClean="0">
                <a:latin typeface="Chiller" pitchFamily="82" charset="0"/>
              </a:rPr>
              <a:t>Stage 5:  Empty Nest/ Mid years</a:t>
            </a:r>
            <a:endParaRPr lang="en-US" sz="4100" b="1" dirty="0" smtClean="0">
              <a:latin typeface="Chiller" pitchFamily="82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b="1" i="1" dirty="0" smtClean="0">
                <a:solidFill>
                  <a:srgbClr val="FFC000"/>
                </a:solidFill>
                <a:latin typeface="Arial Narrow" pitchFamily="34" charset="0"/>
              </a:rPr>
              <a:t>From the time the children are gone till the parents retire</a:t>
            </a:r>
          </a:p>
          <a:p>
            <a:pPr lvl="1">
              <a:lnSpc>
                <a:spcPct val="90000"/>
              </a:lnSpc>
              <a:buNone/>
            </a:pPr>
            <a:endParaRPr lang="en-US" b="1" dirty="0" smtClean="0">
              <a:latin typeface="Arial Narrow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4100" b="1" u="sng" dirty="0" smtClean="0">
                <a:latin typeface="Chiller" pitchFamily="82" charset="0"/>
              </a:rPr>
              <a:t>Stage 6:   Aging Family</a:t>
            </a:r>
            <a:endParaRPr lang="en-US" sz="4100" b="1" dirty="0" smtClean="0">
              <a:latin typeface="Chiller" pitchFamily="82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B0F0"/>
                </a:solidFill>
                <a:latin typeface="Arial Narrow" pitchFamily="34" charset="0"/>
              </a:rPr>
              <a:t>Retirement </a:t>
            </a:r>
          </a:p>
          <a:p>
            <a:pPr lvl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B0F0"/>
                </a:solidFill>
                <a:latin typeface="Arial Narrow" pitchFamily="34" charset="0"/>
              </a:rPr>
              <a:t>One spouse lives alone after death of other (this stages increases as people live longer)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7030A0"/>
                </a:solidFill>
                <a:latin typeface="Chiller" pitchFamily="82" charset="0"/>
              </a:rPr>
              <a:t>Family Stages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900" b="1" dirty="0" smtClean="0">
                <a:solidFill>
                  <a:srgbClr val="FF0000"/>
                </a:solidFill>
                <a:latin typeface="Chiller" pitchFamily="82" charset="0"/>
              </a:rPr>
              <a:t>What family stage has the largest increase in population growth?</a:t>
            </a:r>
          </a:p>
          <a:p>
            <a:r>
              <a:rPr lang="en-US" sz="6900" b="1" smtClean="0">
                <a:solidFill>
                  <a:srgbClr val="FF0000"/>
                </a:solidFill>
                <a:latin typeface="Chiller" pitchFamily="82" charset="0"/>
              </a:rPr>
              <a:t>Aging </a:t>
            </a:r>
            <a:r>
              <a:rPr lang="en-US" sz="6900" b="1" smtClean="0">
                <a:latin typeface="Chiller" pitchFamily="82" charset="0"/>
              </a:rPr>
              <a:t> </a:t>
            </a:r>
            <a:r>
              <a:rPr lang="en-US" sz="6900" b="1" smtClean="0">
                <a:solidFill>
                  <a:srgbClr val="00B0F0"/>
                </a:solidFill>
                <a:latin typeface="Brush Script MT" pitchFamily="66" charset="0"/>
              </a:rPr>
              <a:t> </a:t>
            </a:r>
            <a:endParaRPr lang="en-US" sz="6900" b="1" dirty="0" smtClean="0">
              <a:solidFill>
                <a:srgbClr val="00B0F0"/>
              </a:solidFill>
              <a:latin typeface="Brush Script MT" pitchFamily="66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 descr="C:\Documents and Settings\cmagno\Local Settings\Temporary Internet Files\Content.IE5\7LRGS3B3\star-clipart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57200"/>
            <a:ext cx="1338813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240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Brush Script MT</vt:lpstr>
      <vt:lpstr>Calibri</vt:lpstr>
      <vt:lpstr>Chiller</vt:lpstr>
      <vt:lpstr>Wingdings</vt:lpstr>
      <vt:lpstr>Office Theme</vt:lpstr>
      <vt:lpstr>Family Types</vt:lpstr>
      <vt:lpstr>Family Types</vt:lpstr>
      <vt:lpstr>Family Types</vt:lpstr>
      <vt:lpstr>Family Types</vt:lpstr>
      <vt:lpstr>Life cycles</vt:lpstr>
      <vt:lpstr>Family Life cycles</vt:lpstr>
      <vt:lpstr>Family Stages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Families</dc:title>
  <dc:creator>CTE Cary High Magno</dc:creator>
  <cp:lastModifiedBy>cmagno</cp:lastModifiedBy>
  <cp:revision>30</cp:revision>
  <dcterms:created xsi:type="dcterms:W3CDTF">2006-08-16T00:00:00Z</dcterms:created>
  <dcterms:modified xsi:type="dcterms:W3CDTF">2015-09-26T20:48:31Z</dcterms:modified>
</cp:coreProperties>
</file>