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256" r:id="rId3"/>
    <p:sldId id="258" r:id="rId4"/>
    <p:sldId id="299" r:id="rId5"/>
    <p:sldId id="260" r:id="rId6"/>
    <p:sldId id="261" r:id="rId7"/>
    <p:sldId id="262" r:id="rId8"/>
    <p:sldId id="263" r:id="rId9"/>
    <p:sldId id="282" r:id="rId10"/>
    <p:sldId id="285" r:id="rId11"/>
    <p:sldId id="287" r:id="rId12"/>
    <p:sldId id="288" r:id="rId13"/>
    <p:sldId id="266" r:id="rId14"/>
    <p:sldId id="268" r:id="rId15"/>
    <p:sldId id="269" r:id="rId16"/>
    <p:sldId id="271" r:id="rId17"/>
    <p:sldId id="291" r:id="rId18"/>
    <p:sldId id="298" r:id="rId19"/>
    <p:sldId id="302" r:id="rId20"/>
    <p:sldId id="274" r:id="rId21"/>
    <p:sldId id="275" r:id="rId22"/>
    <p:sldId id="276" r:id="rId23"/>
    <p:sldId id="277" r:id="rId24"/>
    <p:sldId id="304" r:id="rId25"/>
    <p:sldId id="281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9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839C-D0AF-4A6A-8E03-676FEFD1BEE6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4C982-9D08-4176-B071-2B2D4EF6D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3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C982-9D08-4176-B071-2B2D4EF6DE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 </a:t>
            </a:r>
            <a:r>
              <a:rPr lang="en-US" dirty="0" err="1" smtClean="0"/>
              <a:t>colonistas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chegaram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copiaram</a:t>
            </a:r>
            <a:r>
              <a:rPr lang="en-US" dirty="0" smtClean="0"/>
              <a:t> o </a:t>
            </a:r>
            <a:r>
              <a:rPr lang="en-US" dirty="0" err="1" smtClean="0"/>
              <a:t>estilo</a:t>
            </a:r>
            <a:r>
              <a:rPr lang="en-US" dirty="0" smtClean="0"/>
              <a:t> dos </a:t>
            </a:r>
            <a:r>
              <a:rPr lang="en-US" dirty="0" err="1" smtClean="0"/>
              <a:t>indios</a:t>
            </a:r>
            <a:r>
              <a:rPr lang="en-US" dirty="0" smtClean="0"/>
              <a:t> </a:t>
            </a:r>
            <a:r>
              <a:rPr lang="en-US" dirty="0" err="1" smtClean="0"/>
              <a:t>nativos</a:t>
            </a:r>
            <a:r>
              <a:rPr lang="en-US" dirty="0" smtClean="0"/>
              <a:t> (</a:t>
            </a:r>
            <a:r>
              <a:rPr lang="en-US" dirty="0" err="1" smtClean="0"/>
              <a:t>casas</a:t>
            </a:r>
            <a:r>
              <a:rPr lang="en-US" dirty="0" smtClean="0"/>
              <a:t>) </a:t>
            </a:r>
            <a:r>
              <a:rPr lang="en-US" dirty="0" err="1" smtClean="0"/>
              <a:t>entao</a:t>
            </a:r>
            <a:r>
              <a:rPr lang="en-US" dirty="0" smtClean="0"/>
              <a:t> </a:t>
            </a:r>
            <a:r>
              <a:rPr lang="en-US" dirty="0" err="1" smtClean="0"/>
              <a:t>depois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se </a:t>
            </a:r>
            <a:r>
              <a:rPr lang="en-US" dirty="0" err="1" smtClean="0"/>
              <a:t>estabilizaram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comecaram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copiar</a:t>
            </a:r>
            <a:r>
              <a:rPr lang="en-US" baseline="0" dirty="0" smtClean="0"/>
              <a:t>  as </a:t>
            </a:r>
            <a:r>
              <a:rPr lang="en-US" baseline="0" dirty="0" err="1" smtClean="0"/>
              <a:t>casas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terra natal (homeland).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C982-9D08-4176-B071-2B2D4EF6DE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5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people moved west, and settled on large plots of land (south0.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C982-9D08-4176-B071-2B2D4EF6DE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F0B7E-BE21-40E8-B73D-BF20C9EA76C6}" type="slidenum">
              <a:rPr lang="en-US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Native American tribes (</a:t>
            </a:r>
            <a:r>
              <a:rPr lang="en-US" dirty="0" err="1" smtClean="0"/>
              <a:t>traibes</a:t>
            </a:r>
            <a:r>
              <a:rPr lang="en-US" dirty="0" smtClean="0"/>
              <a:t>)believe that the door (front door0 of the house should be placed faced to east. It had religious</a:t>
            </a:r>
            <a:r>
              <a:rPr lang="en-US" baseline="0" dirty="0" smtClean="0"/>
              <a:t> significance’ </a:t>
            </a:r>
          </a:p>
          <a:p>
            <a:r>
              <a:rPr lang="en-US" baseline="0" dirty="0" smtClean="0"/>
              <a:t>Today we can see a lot of Spanish influences in our houses, and also French , British styles,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3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Signs </a:t>
            </a:r>
          </a:p>
          <a:p>
            <a:r>
              <a:rPr lang="en-US" dirty="0" smtClean="0"/>
              <a:t>of societal change are everywhere…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7030A0"/>
                </a:solidFill>
              </a:rPr>
              <a:t>Planning leisure time; more and more people are spending more time at</a:t>
            </a:r>
            <a:r>
              <a:rPr lang="en-US" sz="1200" b="1" baseline="0" dirty="0" smtClean="0">
                <a:solidFill>
                  <a:srgbClr val="7030A0"/>
                </a:solidFill>
              </a:rPr>
              <a:t> work, so they must get time for leisure with a family, Ex Beach house, Mountain houses, etc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7030A0"/>
                </a:solidFill>
              </a:rPr>
              <a:t>Mobile society : the main reason for</a:t>
            </a:r>
            <a:r>
              <a:rPr lang="en-US" sz="1200" b="1" baseline="0" dirty="0" smtClean="0">
                <a:solidFill>
                  <a:srgbClr val="7030A0"/>
                </a:solidFill>
              </a:rPr>
              <a:t> people move from a place to other it is because employment reasons, others could be retirement, climate, etc,</a:t>
            </a:r>
            <a:endParaRPr lang="en-US" sz="1200" b="1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C982-9D08-4176-B071-2B2D4EF6DE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3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C6412-8C72-4BD3-BE65-F0E7D1F5CFF5}" type="slidenum">
              <a:rPr lang="en-US"/>
              <a:pPr/>
              <a:t>17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1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7FEC-FD1C-4AF5-9FD3-CD0CA17D7B37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2753-CD07-4AEC-9C10-B2547063B79B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2E8-5EF4-475F-9AFE-6A0784B412D2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F176-F5D8-4034-B5EE-08FC09771A0A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23AA-0BAA-433B-BEBD-1980CBADD5C8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202-38A6-4172-812E-A6B0A7AC0EB2}" type="datetime1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5A0-E504-4F00-BCCE-5252E9C4B903}" type="datetime1">
              <a:rPr lang="en-US" smtClean="0"/>
              <a:t>9/26/2015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EA2-8DE4-4FA0-9472-1048350CF78E}" type="datetime1">
              <a:rPr lang="en-US" smtClean="0"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964-43ED-491F-8E28-FEE601FECF4A}" type="datetime1">
              <a:rPr lang="en-US" smtClean="0"/>
              <a:t>9/26/2015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6FE6-93AA-4761-B161-A660453B84A9}" type="datetime1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7A39-A9FF-4B10-9900-61910115BD35}" type="datetime1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B605-29F9-468E-A7C6-AC8FFFA69615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1.02 - Factors to Consider when choosing a place to live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CAB824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3733800"/>
            <a:ext cx="3305175" cy="219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7800" y="762000"/>
            <a:ext cx="3429000" cy="29718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smtClean="0"/>
              <a:t> </a:t>
            </a:r>
            <a:r>
              <a: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Water suplies, plumbing, sanitation facilities were improved.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5" name="Picture 4" descr="pi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207" y="838200"/>
            <a:ext cx="4605631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T0003_Enlargement_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981200"/>
            <a:ext cx="4648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sz="5400" smtClean="0">
                <a:latin typeface="Bodoni MT" pitchFamily="18" charset="0"/>
              </a:rPr>
              <a:t> Some houses had indoor toilets and bathtubs.</a:t>
            </a:r>
            <a:endParaRPr lang="en-US" sz="5400" dirty="0">
              <a:latin typeface="Bodoni MT" pitchFamily="18" charset="0"/>
            </a:endParaRPr>
          </a:p>
        </p:txBody>
      </p:sp>
      <p:pic>
        <p:nvPicPr>
          <p:cNvPr id="1026" name="Picture 2" descr="http://farm3.staticflickr.com/2678/4105570337_bdbbff0b82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399"/>
            <a:ext cx="4572000" cy="4038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581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Housing 1900s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Solutions:</a:t>
            </a:r>
          </a:p>
          <a:p>
            <a:r>
              <a:rPr lang="en-US" b="1" dirty="0" smtClean="0"/>
              <a:t>Factory-build houses</a:t>
            </a:r>
          </a:p>
          <a:p>
            <a:r>
              <a:rPr lang="en-US" b="1" dirty="0" smtClean="0"/>
              <a:t>Houses unit on wheels</a:t>
            </a:r>
          </a:p>
          <a:p>
            <a:r>
              <a:rPr lang="en-US" b="1" dirty="0" smtClean="0"/>
              <a:t>After WWII – Tract houses:</a:t>
            </a:r>
          </a:p>
          <a:p>
            <a:pPr lvl="1"/>
            <a:r>
              <a:rPr lang="en-US" b="1" dirty="0" smtClean="0"/>
              <a:t>GROUPS OF SIMILARY  HOUSES BUILT ON A TRACT OF LAND.</a:t>
            </a:r>
            <a:endParaRPr lang="en-US" b="1" dirty="0"/>
          </a:p>
        </p:txBody>
      </p:sp>
      <p:pic>
        <p:nvPicPr>
          <p:cNvPr id="21506" name="Picture 2" descr="http://knol.google.com/k/-/-/806cui3nlxoq/5fq3at/cincinnati-suburbs-tract-housing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395869"/>
            <a:ext cx="3276600" cy="2462131"/>
          </a:xfrm>
          <a:prstGeom prst="rect">
            <a:avLst/>
          </a:prstGeom>
          <a:noFill/>
        </p:spPr>
      </p:pic>
      <p:pic>
        <p:nvPicPr>
          <p:cNvPr id="21512" name="Picture 8" descr="http://www.penmachine.com/images/housemove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234" y="0"/>
            <a:ext cx="4280766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Cultural</a:t>
            </a:r>
            <a:r>
              <a:rPr lang="en-US" dirty="0" smtClean="0"/>
              <a:t> Influences on Houses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Bookman Old Style" pitchFamily="18" charset="0"/>
              </a:rPr>
              <a:t>Beliefs, social customs, and traits of a group of people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Bookman Old Style" pitchFamily="18" charset="0"/>
              </a:rPr>
              <a:t>How cultural background of your family affect your home?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A person's gender, age, position in society, food, believes ,religion, individual preference , etc</a:t>
            </a:r>
            <a:endParaRPr lang="en-US" sz="28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Societal Influences on Housing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Household size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Affordable houses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People with disabilities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Older population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Planning leisure time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Working at home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Mobile society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Environmental Influences on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>
            <a:normAutofit/>
          </a:bodyPr>
          <a:lstStyle/>
          <a:p>
            <a:r>
              <a:rPr lang="en-US" b="1" dirty="0" smtClean="0"/>
              <a:t>Natural environment</a:t>
            </a:r>
            <a:r>
              <a:rPr lang="en-US" dirty="0" smtClean="0"/>
              <a:t>: Land, water, trees, solar energy, climate</a:t>
            </a:r>
          </a:p>
          <a:p>
            <a:pPr lvl="1">
              <a:buNone/>
            </a:pPr>
            <a:endParaRPr lang="en-US" dirty="0" smtClean="0"/>
          </a:p>
          <a:p>
            <a:pPr marL="279400" lvl="1" indent="-279400">
              <a:buFont typeface="Arial" pitchFamily="34" charset="0"/>
              <a:buChar char="•"/>
            </a:pPr>
            <a:r>
              <a:rPr lang="en-US" sz="3200" b="1" dirty="0" smtClean="0"/>
              <a:t>The constructed Environment: </a:t>
            </a:r>
            <a:r>
              <a:rPr lang="en-US" sz="2400" dirty="0" smtClean="0"/>
              <a:t>Includes the natural environment after it has been changed by human effort.</a:t>
            </a:r>
          </a:p>
          <a:p>
            <a:pPr marL="279400" lvl="1" indent="-279400">
              <a:buFont typeface="Arial" pitchFamily="34" charset="0"/>
              <a:buChar char="•"/>
            </a:pPr>
            <a:r>
              <a:rPr lang="en-US" sz="2400" dirty="0" smtClean="0"/>
              <a:t>Name: </a:t>
            </a:r>
            <a:r>
              <a:rPr lang="en-US" sz="2400" b="1" dirty="0" smtClean="0"/>
              <a:t>Frank Lloyd Wright- </a:t>
            </a:r>
            <a:r>
              <a:rPr lang="en-US" sz="2400" dirty="0" smtClean="0"/>
              <a:t>know for designed building blended with the natural environment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Frank Lloyd Wright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blog.archpaper.com/wordpress/wp-content/uploads/2011/10/fallingwat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0228"/>
            <a:ext cx="9144000" cy="55677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ECONOMY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HOW HOUSING  is affected by the  ECONOMY?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Measuring the number of the families that can afford to buy a median-priced home in their area.</a:t>
            </a:r>
            <a:endParaRPr lang="en-US" dirty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When the economy is down- number of housing falls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7030A0"/>
                </a:solidFill>
                <a:latin typeface="Bookman Old Style" pitchFamily="18" charset="0"/>
              </a:rPr>
              <a:t>HOW MUCH HAS THE COST OF HOUSING INCREASED SINCE 1978?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Bookman Old Style" pitchFamily="18" charset="0"/>
              </a:rPr>
              <a:t>Tripled</a:t>
            </a:r>
          </a:p>
          <a:p>
            <a:pPr>
              <a:lnSpc>
                <a:spcPct val="90000"/>
              </a:lnSpc>
            </a:pPr>
            <a:endParaRPr lang="en-US" sz="2800" b="1" dirty="0">
              <a:latin typeface="Bookman Old Style" pitchFamily="18" charset="0"/>
            </a:endParaRPr>
          </a:p>
        </p:txBody>
      </p:sp>
      <p:pic>
        <p:nvPicPr>
          <p:cNvPr id="1027" name="Picture 3" descr="C:\Documents and Settings\cmagno\Local Settings\Temporary Internet Files\Content.IE5\5KPE5F2I\MC9003897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95800"/>
            <a:ext cx="1805940" cy="1496873"/>
          </a:xfrm>
          <a:prstGeom prst="rect">
            <a:avLst/>
          </a:prstGeom>
          <a:noFill/>
        </p:spPr>
      </p:pic>
      <p:pic>
        <p:nvPicPr>
          <p:cNvPr id="1028" name="Picture 4" descr="C:\Documents and Settings\cmagno\Local Settings\Temporary Internet Files\Content.IE5\BNHQ7265\MC90043982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3657600"/>
            <a:ext cx="685800" cy="685800"/>
          </a:xfrm>
          <a:prstGeom prst="rect">
            <a:avLst/>
          </a:prstGeom>
          <a:noFill/>
        </p:spPr>
      </p:pic>
      <p:pic>
        <p:nvPicPr>
          <p:cNvPr id="1029" name="Picture 5" descr="C:\Documents and Settings\cmagno\Local Settings\Temporary Internet Files\Content.IE5\E5F9JHN6\MC90043163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343400"/>
            <a:ext cx="1714500" cy="1714500"/>
          </a:xfrm>
          <a:prstGeom prst="rect">
            <a:avLst/>
          </a:prstGeom>
          <a:noFill/>
        </p:spPr>
      </p:pic>
      <p:pic>
        <p:nvPicPr>
          <p:cNvPr id="1034" name="Picture 10" descr="C:\Documents and Settings\cmagno\Local Settings\Temporary Internet Files\Content.IE5\BNHQ7265\MC90005624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419600"/>
            <a:ext cx="1729130" cy="12719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smtClean="0"/>
              <a:t>Technological</a:t>
            </a:r>
            <a:br>
              <a:rPr lang="en-US" b="1" u="sng" smtClean="0"/>
            </a:br>
            <a:endParaRPr lang="en-US" b="1" u="sng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 of tools, materials, processes and practical application of products used in housing</a:t>
            </a:r>
          </a:p>
          <a:p>
            <a:pPr eaLnBrk="1" hangingPunct="1"/>
            <a:r>
              <a:rPr lang="en-US" smtClean="0"/>
              <a:t>Technology changes over time as new and better ways of meeting human needs are discovered and created.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Technological Influences on the Housing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5800" b="1" dirty="0" smtClean="0">
                <a:solidFill>
                  <a:srgbClr val="FF0000"/>
                </a:solidFill>
                <a:latin typeface="Kristen ITC" pitchFamily="66" charset="0"/>
              </a:rPr>
              <a:t>Early Technology</a:t>
            </a:r>
          </a:p>
          <a:p>
            <a:pPr lvl="1">
              <a:lnSpc>
                <a:spcPct val="150000"/>
              </a:lnSpc>
            </a:pPr>
            <a:r>
              <a:rPr lang="en-US" sz="4000" b="1" dirty="0" smtClean="0"/>
              <a:t>Started from  early cave dwellers to 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4000" b="1" dirty="0" smtClean="0"/>
              <a:t>time the technology improved natural materials: windows, doors, handles, etc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1.02 - Factors to Consider when choosing a place to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MAIN FACTORS TO CONSIDER…..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1.HISTORICAL/CULTURE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7030A0"/>
                </a:solidFill>
              </a:rPr>
              <a:t>	2. SOCIETY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7030A0"/>
                </a:solidFill>
              </a:rPr>
              <a:t>	3. ECONOMICS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7030A0"/>
                </a:solidFill>
              </a:rPr>
              <a:t>	4. LOCATION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7030A0"/>
                </a:solidFill>
              </a:rPr>
              <a:t>	5. GOVERNMENT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Technological Influences on the Housing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Kristen ITC" pitchFamily="66" charset="0"/>
              </a:rPr>
              <a:t>Industrialization</a:t>
            </a:r>
          </a:p>
          <a:p>
            <a:pPr marL="342900" lvl="1" indent="-342900">
              <a:lnSpc>
                <a:spcPct val="150000"/>
              </a:lnSpc>
              <a:buNone/>
            </a:pPr>
            <a:r>
              <a:rPr lang="en-US" b="1" dirty="0" smtClean="0"/>
              <a:t>	</a:t>
            </a:r>
            <a:r>
              <a:rPr lang="en-US" sz="3200" b="1" dirty="0" smtClean="0"/>
              <a:t>-  Industrial Revolution_ big impact (goods were mass-produced and railroad system moved them efficiently.</a:t>
            </a:r>
          </a:p>
          <a:p>
            <a:pPr marL="342900" lvl="1" indent="-342900">
              <a:lnSpc>
                <a:spcPct val="150000"/>
              </a:lnSpc>
              <a:buNone/>
            </a:pPr>
            <a:r>
              <a:rPr lang="en-US" sz="3200" b="1" dirty="0" smtClean="0"/>
              <a:t>	- prefabricated houses popular</a:t>
            </a:r>
          </a:p>
          <a:p>
            <a:pPr marL="342900" lvl="1" indent="-342900">
              <a:lnSpc>
                <a:spcPct val="150000"/>
              </a:lnSpc>
              <a:buNone/>
            </a:pPr>
            <a:r>
              <a:rPr lang="en-US" sz="3200" b="1" dirty="0" smtClean="0"/>
              <a:t>	-Other Examples: Heat pumps, fans, automatic clothes washers, etc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Technological Influences on the Housing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Kristen ITC" pitchFamily="66" charset="0"/>
              </a:rPr>
              <a:t>High Tech</a:t>
            </a:r>
          </a:p>
          <a:p>
            <a:pPr>
              <a:buNone/>
            </a:pPr>
            <a:r>
              <a:rPr lang="en-US" sz="3600" b="1" dirty="0" smtClean="0"/>
              <a:t>	- Technology is also called  high tech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Kristen ITC" pitchFamily="66" charset="0"/>
              </a:rPr>
              <a:t>	</a:t>
            </a:r>
            <a:r>
              <a:rPr lang="en-US" sz="3600" b="1" dirty="0" smtClean="0"/>
              <a:t>- It has a big and growing influence on housing decision</a:t>
            </a:r>
          </a:p>
          <a:p>
            <a:pPr>
              <a:buNone/>
            </a:pPr>
            <a:r>
              <a:rPr lang="en-US" sz="3600" b="1" dirty="0" smtClean="0"/>
              <a:t>	</a:t>
            </a:r>
          </a:p>
          <a:p>
            <a:pPr>
              <a:buNone/>
            </a:pPr>
            <a:r>
              <a:rPr lang="en-US" sz="3600" b="1" dirty="0" smtClean="0"/>
              <a:t>	- Computers, touch-pad microwave oven, ranges with safety lockers, voice activated command in using equipment, etc</a:t>
            </a:r>
            <a:endParaRPr lang="en-US" sz="3600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Governmental Influences on the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Narrow" pitchFamily="34" charset="0"/>
              </a:rPr>
              <a:t>FHA (Federal Housing Administration) 1934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 marL="914400" lvl="1" indent="-514350"/>
            <a:r>
              <a:rPr lang="en-US" b="1" u="sng" dirty="0" smtClean="0">
                <a:latin typeface="Arial Narrow" pitchFamily="34" charset="0"/>
              </a:rPr>
              <a:t>OBJECTIVE: PROVIDE DECENT, SANITARY HOUSING FOR LOW-INCOME FAMILIES</a:t>
            </a:r>
          </a:p>
          <a:p>
            <a:pPr marL="914400" lvl="1" indent="-514350"/>
            <a:r>
              <a:rPr lang="en-US" b="1" dirty="0" smtClean="0">
                <a:solidFill>
                  <a:srgbClr val="FF6600"/>
                </a:solidFill>
              </a:rPr>
              <a:t>FHA: Federal Housing Authority</a:t>
            </a:r>
            <a:r>
              <a:rPr lang="en-US" dirty="0" smtClean="0"/>
              <a:t>: insures banks/lenders against the borrower defaulting on mortgage</a:t>
            </a:r>
          </a:p>
          <a:p>
            <a:pPr marL="914400" lvl="1" indent="-514350"/>
            <a:endParaRPr lang="en-US" b="1" u="sng" dirty="0" smtClean="0">
              <a:latin typeface="Arial Narrow" pitchFamily="34" charset="0"/>
            </a:endParaRPr>
          </a:p>
          <a:p>
            <a:pPr marL="914400" lvl="1" indent="-514350"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914400" lvl="1" indent="-514350">
              <a:buNone/>
            </a:pPr>
            <a:r>
              <a:rPr lang="en-US" b="1" dirty="0" smtClean="0">
                <a:latin typeface="Arial Narrow" pitchFamily="34" charset="0"/>
              </a:rPr>
              <a:t>2. HUD (US dept of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Housing &amp; Urban Dev</a:t>
            </a:r>
            <a:r>
              <a:rPr lang="en-US" b="1" dirty="0" smtClean="0">
                <a:latin typeface="Arial Narrow" pitchFamily="34" charset="0"/>
              </a:rPr>
              <a:t>) 1965</a:t>
            </a:r>
          </a:p>
          <a:p>
            <a:pPr marL="914400" lvl="1" indent="-514350"/>
            <a:r>
              <a:rPr lang="en-US" b="1" dirty="0" smtClean="0">
                <a:latin typeface="Arial Narrow" pitchFamily="34" charset="0"/>
              </a:rPr>
              <a:t>Cabinet level to provide decent, safe, sanitary for EVERY American</a:t>
            </a:r>
          </a:p>
          <a:p>
            <a:pPr marL="914400" lvl="1" indent="-514350"/>
            <a:r>
              <a:rPr lang="en-US" b="1" dirty="0" smtClean="0">
                <a:latin typeface="Arial Narrow" pitchFamily="34" charset="0"/>
              </a:rPr>
              <a:t>Example: give assistance to the renters, if the owner of a </a:t>
            </a:r>
            <a:r>
              <a:rPr lang="en-US" b="1" smtClean="0">
                <a:latin typeface="Arial Narrow" pitchFamily="34" charset="0"/>
              </a:rPr>
              <a:t>house cuts </a:t>
            </a:r>
            <a:r>
              <a:rPr lang="en-US" b="1" dirty="0" smtClean="0">
                <a:latin typeface="Arial Narrow" pitchFamily="34" charset="0"/>
              </a:rPr>
              <a:t>water, sewer, etc.</a:t>
            </a:r>
          </a:p>
          <a:p>
            <a:pPr marL="914400" lvl="1" indent="-514350"/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Building Codes</a:t>
            </a:r>
            <a:r>
              <a:rPr lang="en-US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Establish minimum standards for materials and construction methods, including plumbing, heating, ventilation, and electrical systems, roof styles &amp; heights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placement of stairs and exits.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Constantly changing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Uniform Building Code</a:t>
            </a:r>
            <a:r>
              <a:rPr lang="en-US" dirty="0" smtClean="0"/>
              <a:t> most adopted model of building codes in world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Governmental Influences on the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b="1" dirty="0" smtClean="0"/>
              <a:t>4. Zoning Regulations</a:t>
            </a:r>
          </a:p>
          <a:p>
            <a:pPr marL="914400" lvl="1" indent="-514350">
              <a:buNone/>
            </a:pPr>
            <a:r>
              <a:rPr lang="en-US" b="1" dirty="0" smtClean="0"/>
              <a:t>Governmental requirements that controls land use</a:t>
            </a:r>
          </a:p>
          <a:p>
            <a:pPr marL="914400" lvl="1" indent="-514350">
              <a:buNone/>
            </a:pPr>
            <a:r>
              <a:rPr lang="en-US" b="1" dirty="0" smtClean="0"/>
              <a:t>It specifies the type of buildings and activities that are permitted in certain areas</a:t>
            </a:r>
          </a:p>
          <a:p>
            <a:pPr marL="914400" lvl="1" indent="-514350">
              <a:buNone/>
            </a:pPr>
            <a:r>
              <a:rPr lang="en-US" b="1" dirty="0" smtClean="0"/>
              <a:t>Areas can be: </a:t>
            </a:r>
            <a:r>
              <a:rPr lang="en-US" b="1" dirty="0" smtClean="0">
                <a:solidFill>
                  <a:srgbClr val="FF0000"/>
                </a:solidFill>
              </a:rPr>
              <a:t>residential, commercial, or industrial</a:t>
            </a:r>
          </a:p>
          <a:p>
            <a:pPr marL="914400" lvl="1" indent="-514350">
              <a:buNone/>
            </a:pPr>
            <a:r>
              <a:rPr lang="en-US" b="1" dirty="0" smtClean="0"/>
              <a:t>Example: Wal-mart would not be allowed to build a store in the middle of a residential neighborhood. </a:t>
            </a:r>
          </a:p>
          <a:p>
            <a:pPr marL="514350" indent="-514350">
              <a:buNone/>
            </a:pPr>
            <a:r>
              <a:rPr lang="en-US" b="1" dirty="0" smtClean="0"/>
              <a:t>5. EPA (Environmental Protection Agency)</a:t>
            </a:r>
          </a:p>
          <a:p>
            <a:pPr marL="914400" lvl="1" indent="-514350">
              <a:buNone/>
            </a:pPr>
            <a:r>
              <a:rPr lang="en-US" b="1" dirty="0" smtClean="0"/>
              <a:t>The job is to </a:t>
            </a:r>
            <a:r>
              <a:rPr lang="en-US" b="1" dirty="0" smtClean="0">
                <a:solidFill>
                  <a:srgbClr val="FF0000"/>
                </a:solidFill>
              </a:rPr>
              <a:t>safeguard the natural environment</a:t>
            </a:r>
            <a:r>
              <a:rPr lang="en-US" b="1" dirty="0" smtClean="0"/>
              <a:t>, including: water, air, and land</a:t>
            </a:r>
          </a:p>
          <a:p>
            <a:pPr marL="514350" indent="-514350">
              <a:buNone/>
            </a:pPr>
            <a:r>
              <a:rPr lang="en-US" b="1" dirty="0" smtClean="0"/>
              <a:t>6. CPSC (Consumer Product Safety Commission)</a:t>
            </a:r>
          </a:p>
          <a:p>
            <a:pPr marL="914400" lvl="1" indent="-514350">
              <a:buNone/>
            </a:pPr>
            <a:r>
              <a:rPr lang="en-US" b="1" dirty="0" smtClean="0"/>
              <a:t>Take care about more than </a:t>
            </a:r>
            <a:r>
              <a:rPr lang="en-US" b="1" dirty="0" smtClean="0">
                <a:solidFill>
                  <a:srgbClr val="FF0000"/>
                </a:solidFill>
              </a:rPr>
              <a:t>15,000 consumer products </a:t>
            </a:r>
            <a:r>
              <a:rPr lang="en-US" b="1" dirty="0" smtClean="0"/>
              <a:t>used in and around the </a:t>
            </a:r>
            <a:r>
              <a:rPr lang="en-US" b="1" dirty="0" smtClean="0">
                <a:solidFill>
                  <a:srgbClr val="FF0000"/>
                </a:solidFill>
              </a:rPr>
              <a:t>construction environment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b="1" dirty="0" smtClean="0">
                <a:solidFill>
                  <a:srgbClr val="FF0000"/>
                </a:solidFill>
              </a:rPr>
              <a:t>7. ADA (American with Disabilities Act)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sz="3300" b="1" dirty="0" smtClean="0"/>
              <a:t>Covered businesses : </a:t>
            </a:r>
          </a:p>
          <a:p>
            <a:pPr lvl="1"/>
            <a:r>
              <a:rPr lang="en-US" sz="3300" b="1" dirty="0" smtClean="0"/>
              <a:t>restaurants, banks and commercial lending institutions, movie theaters, stadiums, grocery , schools and convenience stores, health care facilities and professional medical offices</a:t>
            </a:r>
          </a:p>
          <a:p>
            <a:pPr lvl="1"/>
            <a:endParaRPr lang="en-US" sz="3300" b="1" dirty="0" smtClean="0"/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Traditional/Cultural Factors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Traditional/ Historical </a:t>
            </a:r>
            <a:r>
              <a:rPr lang="en-US" dirty="0" smtClean="0"/>
              <a:t>influences in housing came from Native Americans, early colonists, and the periods of time 1600s—early 1900s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>Housing of 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8686800" cy="3916363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Kristen ITC" pitchFamily="66" charset="0"/>
              </a:rPr>
              <a:t>Wigwams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3600" b="1" u="sng" dirty="0" smtClean="0">
                <a:solidFill>
                  <a:srgbClr val="FF0000"/>
                </a:solidFill>
                <a:latin typeface="Kristen ITC" pitchFamily="66" charset="0"/>
              </a:rPr>
              <a:t>Teepees</a:t>
            </a:r>
          </a:p>
          <a:p>
            <a:endParaRPr lang="en-US" dirty="0"/>
          </a:p>
        </p:txBody>
      </p:sp>
      <p:pic>
        <p:nvPicPr>
          <p:cNvPr id="17410" name="Picture 2" descr="http://www.uppercanadahistory.ca/fn/fin1p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224" y="3581400"/>
            <a:ext cx="4604122" cy="3276600"/>
          </a:xfrm>
          <a:prstGeom prst="rect">
            <a:avLst/>
          </a:prstGeom>
          <a:noFill/>
        </p:spPr>
      </p:pic>
      <p:pic>
        <p:nvPicPr>
          <p:cNvPr id="17416" name="Picture 8" descr="http://www.library.wisc.edu/etext/WIReader/Images/Big/WER160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0" y="0"/>
            <a:ext cx="50800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>Housing of Colonist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1"/>
            <a:ext cx="4040188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90600"/>
            <a:ext cx="4497388" cy="5135563"/>
          </a:xfrm>
        </p:spPr>
        <p:txBody>
          <a:bodyPr/>
          <a:lstStyle/>
          <a:p>
            <a:r>
              <a:rPr lang="en-US" b="1" dirty="0" smtClean="0"/>
              <a:t>Housing raising</a:t>
            </a:r>
            <a:r>
              <a:rPr lang="en-US" dirty="0" smtClean="0"/>
              <a:t>: help build the houses from neighbors</a:t>
            </a:r>
          </a:p>
          <a:p>
            <a:r>
              <a:rPr lang="en-US" dirty="0" smtClean="0"/>
              <a:t>House was limited, due the lack of skills, materials and tools.</a:t>
            </a:r>
          </a:p>
          <a:p>
            <a:r>
              <a:rPr lang="en-US" sz="2800" b="1" dirty="0" smtClean="0"/>
              <a:t>Ex: log cabin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1"/>
            <a:ext cx="4041775" cy="838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Later… Log cabin became: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/>
          <a:p>
            <a:r>
              <a:rPr lang="en-US" b="1" dirty="0" smtClean="0"/>
              <a:t>Larger</a:t>
            </a:r>
          </a:p>
          <a:p>
            <a:r>
              <a:rPr lang="en-US" b="1" dirty="0" smtClean="0"/>
              <a:t>Variety of styles</a:t>
            </a:r>
          </a:p>
          <a:p>
            <a:r>
              <a:rPr lang="en-US" b="1" dirty="0" smtClean="0"/>
              <a:t>2 stories</a:t>
            </a:r>
          </a:p>
          <a:p>
            <a:r>
              <a:rPr lang="en-US" b="1" dirty="0" smtClean="0"/>
              <a:t>Fireplace</a:t>
            </a:r>
          </a:p>
          <a:p>
            <a:r>
              <a:rPr lang="en-US" b="1" dirty="0" smtClean="0"/>
              <a:t>Houses were placed together for   </a:t>
            </a:r>
            <a:r>
              <a:rPr lang="en-US" sz="2800" b="1" dirty="0" smtClean="0">
                <a:solidFill>
                  <a:srgbClr val="FF0000"/>
                </a:solidFill>
              </a:rPr>
              <a:t>SECURITY  </a:t>
            </a:r>
            <a:r>
              <a:rPr lang="en-US" b="1" dirty="0" smtClean="0"/>
              <a:t>reasons</a:t>
            </a:r>
          </a:p>
          <a:p>
            <a:r>
              <a:rPr lang="en-US" b="1" dirty="0" smtClean="0"/>
              <a:t>Later: bricks and stones</a:t>
            </a:r>
            <a:endParaRPr lang="en-US" b="1" dirty="0"/>
          </a:p>
        </p:txBody>
      </p:sp>
      <p:pic>
        <p:nvPicPr>
          <p:cNvPr id="18434" name="Picture 2" descr="http://historymyths.files.wordpress.com/2010/12/log-cabin-in-grayson-highlands-state-park-virginia-va2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648200" cy="3657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/>
              <a:t>Housing 1700s and 1800s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638800" cy="5334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Variety of dwellings</a:t>
            </a:r>
          </a:p>
          <a:p>
            <a:r>
              <a:rPr lang="en-US" sz="2800" b="1" dirty="0" smtClean="0"/>
              <a:t>Large plots of land</a:t>
            </a:r>
          </a:p>
          <a:p>
            <a:r>
              <a:rPr lang="en-US" sz="2800" b="1" dirty="0" smtClean="0"/>
              <a:t>Large plantation houses</a:t>
            </a:r>
            <a:r>
              <a:rPr lang="en-US" sz="2800" dirty="0" smtClean="0"/>
              <a:t>: common for large landowners of the South 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Late 1700s:</a:t>
            </a:r>
          </a:p>
          <a:p>
            <a:pPr marL="355600" lvl="1" indent="-355600"/>
            <a:r>
              <a:rPr lang="en-US" dirty="0" smtClean="0"/>
              <a:t>Most settlers were </a:t>
            </a:r>
            <a:r>
              <a:rPr lang="en-US" b="1" u="sng" dirty="0" smtClean="0">
                <a:solidFill>
                  <a:srgbClr val="FF0000"/>
                </a:solidFill>
              </a:rPr>
              <a:t>AGRARIAN</a:t>
            </a:r>
          </a:p>
          <a:p>
            <a:pPr marL="355600" lvl="1" indent="-355600">
              <a:buFont typeface="Arial" pitchFamily="34" charset="0"/>
              <a:buChar char="•"/>
            </a:pPr>
            <a:r>
              <a:rPr lang="en-US" b="1" dirty="0" smtClean="0"/>
              <a:t>By 1890 rural population     due: </a:t>
            </a:r>
            <a:r>
              <a:rPr lang="en-US" b="1" dirty="0" smtClean="0">
                <a:solidFill>
                  <a:srgbClr val="7030A0"/>
                </a:solidFill>
              </a:rPr>
              <a:t>Industrial  Revolution</a:t>
            </a:r>
          </a:p>
          <a:p>
            <a:pPr marL="355600" lvl="1" indent="-355600">
              <a:buFont typeface="Arial" pitchFamily="34" charset="0"/>
              <a:buChar char="•"/>
            </a:pPr>
            <a:r>
              <a:rPr lang="en-US" b="1" dirty="0" smtClean="0"/>
              <a:t>People moved to cities: </a:t>
            </a:r>
            <a:r>
              <a:rPr lang="en-US" b="1" u="sng" dirty="0" smtClean="0">
                <a:solidFill>
                  <a:srgbClr val="FF0000"/>
                </a:solidFill>
              </a:rPr>
              <a:t>Urban housing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www.goodmansjourney.com/weblog/home_n%20o%20oak%20alley%20plantation%20r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3810000" cy="38100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 flipH="1">
            <a:off x="4114800" y="4038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Housing 1700s and 1800s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Tenement houses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early apartment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Those appeared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New York City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around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1840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Typical Tenement houses: 5 story building ( no housing regulations)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1890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Government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Regulations: every room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should have a window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Each apartment should have: </a:t>
            </a:r>
          </a:p>
          <a:p>
            <a:pPr marL="50800" indent="-508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Running water, kitchen sink and </a:t>
            </a:r>
          </a:p>
          <a:p>
            <a:pPr marL="50800" indent="-508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community toilets –located in the</a:t>
            </a:r>
          </a:p>
          <a:p>
            <a:pPr marL="50800" indent="-508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stairway area connecting the floors</a:t>
            </a:r>
          </a:p>
          <a:p>
            <a:pPr marL="50800" indent="-5080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Row houses: a group of more </a:t>
            </a:r>
          </a:p>
          <a:p>
            <a:pPr marL="50800" indent="-5080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Spacious  houses connected by </a:t>
            </a:r>
          </a:p>
          <a:p>
            <a:pPr marL="50800" indent="-5080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common sidewalls.</a:t>
            </a:r>
          </a:p>
          <a:p>
            <a:pPr marL="50800" indent="-5080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Conditions were very poor.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www.cyburbia.org/gallery/data/6518/01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26160"/>
            <a:ext cx="4191000" cy="41318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Tenement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1.bp.blogspot.com/_CjtASKSokxw/TGHI3zey5aI/AAAAAAAAAI8/08VynrWSABY/s320/Rear+tenement+on+Roosevelt+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00s-hand-blown-green-swirled-glass-mini-oil-lamp-7_220695482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2869501" cy="549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533400"/>
            <a:ext cx="2590800" cy="2895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smtClean="0"/>
              <a:t> </a:t>
            </a:r>
            <a:r>
              <a: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Oil &amp; gas lamps replaced candles.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5" name="Picture 4" descr="antique-1800s-ship-boat-nautical-anchor-gas-light-lamp_120662403799.jpg"/>
          <p:cNvPicPr>
            <a:picLocks noChangeAspect="1"/>
          </p:cNvPicPr>
          <p:nvPr/>
        </p:nvPicPr>
        <p:blipFill>
          <a:blip r:embed="rId3" cstate="print"/>
          <a:srcRect l="8167" t="5062" r="18333"/>
          <a:stretch>
            <a:fillRect/>
          </a:stretch>
        </p:blipFill>
        <p:spPr>
          <a:xfrm>
            <a:off x="5754330" y="685800"/>
            <a:ext cx="3141405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ow-were-candles-made-s-200X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733800"/>
            <a:ext cx="2438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y 5-6- KEY Summarize factors to consider when choosing a place to live- CMagno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5A2690A-D10B-404F-9DBF-D5D4859F1E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Day 5-6- KEY Summarize factors to consider when choosing a place to live- CMagno</Template>
  <TotalTime>1133</TotalTime>
  <Words>911</Words>
  <Application>Microsoft Office PowerPoint</Application>
  <PresentationFormat>On-screen Show (4:3)</PresentationFormat>
  <Paragraphs>148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Bodoni MT</vt:lpstr>
      <vt:lpstr>Bookman Old Style</vt:lpstr>
      <vt:lpstr>Calibri</vt:lpstr>
      <vt:lpstr>Kristen ITC</vt:lpstr>
      <vt:lpstr>Day 5-6- KEY Summarize factors to consider when choosing a place to live- CMagno</vt:lpstr>
      <vt:lpstr>1.02 - Factors to Consider when choosing a place to live</vt:lpstr>
      <vt:lpstr>1.02 - Factors to Consider when choosing a place to live</vt:lpstr>
      <vt:lpstr>Traditional/Cultural Factors</vt:lpstr>
      <vt:lpstr>Housing of Native Americans</vt:lpstr>
      <vt:lpstr>Housing of Colonist  </vt:lpstr>
      <vt:lpstr>Housing 1700s and 1800s</vt:lpstr>
      <vt:lpstr>Housing 1700s and 1800s</vt:lpstr>
      <vt:lpstr>Tenement Housing</vt:lpstr>
      <vt:lpstr> Oil &amp; gas lamps replaced candles.</vt:lpstr>
      <vt:lpstr> Water suplies, plumbing, sanitation facilities were improved.</vt:lpstr>
      <vt:lpstr> Some houses had indoor toilets and bathtubs.</vt:lpstr>
      <vt:lpstr>Housing 1900s</vt:lpstr>
      <vt:lpstr>Cultural Influences on Houses</vt:lpstr>
      <vt:lpstr>Societal Influences on Housing </vt:lpstr>
      <vt:lpstr>Environmental Influences on Housing</vt:lpstr>
      <vt:lpstr>Frank Lloyd Wright</vt:lpstr>
      <vt:lpstr>ECONOMY</vt:lpstr>
      <vt:lpstr>Technological </vt:lpstr>
      <vt:lpstr>Technological Influences on the Housing</vt:lpstr>
      <vt:lpstr>Technological Influences on the Housing</vt:lpstr>
      <vt:lpstr>Technological Influences on the Housing</vt:lpstr>
      <vt:lpstr>Governmental Influences on the Housing</vt:lpstr>
      <vt:lpstr>Building Codes </vt:lpstr>
      <vt:lpstr>Governmental Influences on the Housing</vt:lpstr>
      <vt:lpstr>7. ADA (American with Disabilities Act)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1.02 - Factors to Consider when choosing a place to live</dc:title>
  <dc:subject/>
  <dc:creator>cmagno</dc:creator>
  <cp:keywords/>
  <dc:description/>
  <cp:lastModifiedBy>cmagno</cp:lastModifiedBy>
  <cp:revision>26</cp:revision>
  <dcterms:created xsi:type="dcterms:W3CDTF">2012-01-26T22:29:30Z</dcterms:created>
  <dcterms:modified xsi:type="dcterms:W3CDTF">2015-09-26T20:52:01Z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TC103508149990</vt:lpwstr>
  </property>
</Properties>
</file>