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81" r:id="rId5"/>
    <p:sldId id="282" r:id="rId6"/>
    <p:sldId id="260" r:id="rId7"/>
    <p:sldId id="262" r:id="rId8"/>
    <p:sldId id="28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12" autoAdjust="0"/>
  </p:normalViewPr>
  <p:slideViewPr>
    <p:cSldViewPr>
      <p:cViewPr varScale="1">
        <p:scale>
          <a:sx n="67" d="100"/>
          <a:sy n="6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427BE-094D-4AF8-B7DB-5F91D67DDB4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78096-3339-4E11-B2D4-4CEF243AE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78096-3339-4E11-B2D4-4CEF243AE6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78096-3339-4E11-B2D4-4CEF243AE6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Markup- profit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78096-3339-4E11-B2D4-4CEF243AE68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CD278-7D52-4822-814C-785E611F0560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ACD16-DA6F-4F96-9BBD-2ABC0AF19C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rwords.com/6664/service.html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www.investorwords.com/2962/marke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orwords.com/13835/seller.html" TargetMode="External"/><Relationship Id="rId5" Type="http://schemas.openxmlformats.org/officeDocument/2006/relationships/hyperlink" Target="http://www.investorwords.com/12803/buyer.html" TargetMode="External"/><Relationship Id="rId4" Type="http://schemas.openxmlformats.org/officeDocument/2006/relationships/hyperlink" Target="http://www.investorwords.com/10438/number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dictionary.com/definition/intermediary.html" TargetMode="External"/><Relationship Id="rId3" Type="http://schemas.openxmlformats.org/officeDocument/2006/relationships/hyperlink" Target="http://www.businessdictionary.com/definition/channel.html" TargetMode="External"/><Relationship Id="rId7" Type="http://schemas.openxmlformats.org/officeDocument/2006/relationships/hyperlink" Target="http://www.investorguide.com/definition/include.html" TargetMode="External"/><Relationship Id="rId12" Type="http://schemas.openxmlformats.org/officeDocument/2006/relationships/image" Target="../media/image7.jpeg"/><Relationship Id="rId2" Type="http://schemas.openxmlformats.org/officeDocument/2006/relationships/hyperlink" Target="http://www.businessdictionary.com/definition/distribu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orguide.com/definition/transaction.html" TargetMode="External"/><Relationship Id="rId11" Type="http://schemas.openxmlformats.org/officeDocument/2006/relationships/hyperlink" Target="http://www.businessdictionary.com/definition/retailer.html" TargetMode="External"/><Relationship Id="rId5" Type="http://schemas.openxmlformats.org/officeDocument/2006/relationships/hyperlink" Target="http://www.investorwords.com/9451/direct.html" TargetMode="External"/><Relationship Id="rId10" Type="http://schemas.openxmlformats.org/officeDocument/2006/relationships/hyperlink" Target="http://www.businessdictionary.com/definition/agent.html" TargetMode="External"/><Relationship Id="rId4" Type="http://schemas.openxmlformats.org/officeDocument/2006/relationships/hyperlink" Target="http://www.investorguide.com/definition/short.html" TargetMode="External"/><Relationship Id="rId9" Type="http://schemas.openxmlformats.org/officeDocument/2006/relationships/hyperlink" Target="http://www.businessdictionary.com/definition/wholesaler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Demonstrate ways to compute a client’s cost of goods </a:t>
            </a:r>
            <a:r>
              <a:rPr lang="en-US" dirty="0" smtClean="0"/>
              <a:t>and or </a:t>
            </a:r>
            <a:r>
              <a:rPr lang="en-US" dirty="0"/>
              <a:t>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2286000"/>
          </a:xfrm>
        </p:spPr>
        <p:txBody>
          <a:bodyPr/>
          <a:lstStyle/>
          <a:p>
            <a:r>
              <a:rPr lang="en-US" smtClean="0"/>
              <a:t>Unit 3.03 </a:t>
            </a:r>
            <a:endParaRPr lang="en-US" dirty="0" smtClean="0"/>
          </a:p>
          <a:p>
            <a:r>
              <a:rPr lang="en-US" dirty="0" smtClean="0"/>
              <a:t>Modified By C. Magno</a:t>
            </a:r>
            <a:endParaRPr lang="en-US" dirty="0"/>
          </a:p>
        </p:txBody>
      </p:sp>
      <p:pic>
        <p:nvPicPr>
          <p:cNvPr id="1028" name="Picture 4" descr="C:\Documents and Settings\cmagno\Local Settings\Temporary Internet Files\Content.IE5\VPVOAOPH\MC9001857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6585" y="1243953"/>
            <a:ext cx="1297219" cy="1294989"/>
          </a:xfrm>
          <a:prstGeom prst="rect">
            <a:avLst/>
          </a:prstGeom>
          <a:noFill/>
        </p:spPr>
      </p:pic>
      <p:pic>
        <p:nvPicPr>
          <p:cNvPr id="1030" name="Picture 6" descr="C:\Documents and Settings\cmagno\Local Settings\Temporary Internet Files\Content.IE5\6YN25EZ8\MC9003634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1837944" cy="1406347"/>
          </a:xfrm>
          <a:prstGeom prst="rect">
            <a:avLst/>
          </a:prstGeom>
          <a:noFill/>
        </p:spPr>
      </p:pic>
      <p:pic>
        <p:nvPicPr>
          <p:cNvPr id="1031" name="Picture 7" descr="C:\Documents and Settings\cmagno\Local Settings\Temporary Internet Files\Content.IE5\6YN25EZ8\MC9003634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105400"/>
            <a:ext cx="1837944" cy="1406347"/>
          </a:xfrm>
          <a:prstGeom prst="rect">
            <a:avLst/>
          </a:prstGeom>
          <a:noFill/>
        </p:spPr>
      </p:pic>
      <p:pic>
        <p:nvPicPr>
          <p:cNvPr id="1034" name="Picture 10" descr="C:\Documents and Settings\cmagno\Local Settings\Temporary Internet Files\Content.IE5\KGNHB87P\MC9003832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0244" y="457200"/>
            <a:ext cx="2491641" cy="1699870"/>
          </a:xfrm>
          <a:prstGeom prst="rect">
            <a:avLst/>
          </a:prstGeom>
          <a:noFill/>
        </p:spPr>
      </p:pic>
      <p:pic>
        <p:nvPicPr>
          <p:cNvPr id="1035" name="Picture 11" descr="C:\Documents and Settings\cmagno\Local Settings\Temporary Internet Files\Content.IE5\KGNHB87P\MC9003832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800600"/>
            <a:ext cx="2379948" cy="1623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92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www.digitalreasoning.com/wp-content/uploads/companies-can-use-big-data-to-understand-customers-better-and_16001246_800874137_0_0_14038096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752600"/>
            <a:ext cx="3048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2"/>
            <a:ext cx="7467600" cy="685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http://www.humzee.com/wp-content/uploads/2012/01/Customer-Lifetime-Value-We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057401"/>
            <a:ext cx="24384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48600" cy="657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://2.bp.blogspot.com/-AoMRjW3NDxg/TyCqx-E9zEI/AAAAAAAAAgM/nssnYHmEufg/s1600/competi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86201"/>
            <a:ext cx="33528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03705"/>
            <a:ext cx="8877300" cy="665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63058"/>
            <a:ext cx="9144000" cy="6921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63000" cy="6568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955"/>
            <a:ext cx="8915400" cy="667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0000" cy="692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85800"/>
            <a:ext cx="6248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8181" y="2971800"/>
            <a:ext cx="521582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2800" b="1" dirty="0" smtClean="0">
                <a:solidFill>
                  <a:srgbClr val="00B050"/>
                </a:solidFill>
              </a:rPr>
              <a:t>Unit 3.03:</a:t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2800" b="1" dirty="0" smtClean="0">
                <a:solidFill>
                  <a:srgbClr val="00B050"/>
                </a:solidFill>
              </a:rPr>
              <a:t>Demonstrate ways to compute a client’s costs of goods and services </a:t>
            </a:r>
            <a:r>
              <a:rPr lang="en-US" sz="3200" b="1" dirty="0" smtClean="0">
                <a:solidFill>
                  <a:srgbClr val="00B050"/>
                </a:solidFill>
              </a:rPr>
              <a:t/>
            </a:r>
            <a:br>
              <a:rPr lang="en-US" sz="3200" b="1" dirty="0" smtClean="0">
                <a:solidFill>
                  <a:srgbClr val="00B050"/>
                </a:solidFill>
              </a:rPr>
            </a:b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</a:t>
            </a:r>
            <a:r>
              <a:rPr lang="en-US" dirty="0"/>
              <a:t>.  Factors affecting price </a:t>
            </a:r>
          </a:p>
          <a:p>
            <a:r>
              <a:rPr lang="en-US" dirty="0"/>
              <a:t>1.  </a:t>
            </a:r>
            <a:r>
              <a:rPr lang="en-US" dirty="0">
                <a:solidFill>
                  <a:srgbClr val="00B0F0"/>
                </a:solidFill>
              </a:rPr>
              <a:t>Economic factors</a:t>
            </a:r>
          </a:p>
          <a:p>
            <a:r>
              <a:rPr lang="en-US" dirty="0"/>
              <a:t>     a.  Supply </a:t>
            </a:r>
          </a:p>
          <a:p>
            <a:r>
              <a:rPr lang="en-US" dirty="0"/>
              <a:t>     b.  Demand</a:t>
            </a:r>
          </a:p>
          <a:p>
            <a:r>
              <a:rPr lang="en-US" dirty="0"/>
              <a:t>2</a:t>
            </a:r>
            <a:r>
              <a:rPr lang="en-US" dirty="0">
                <a:solidFill>
                  <a:srgbClr val="00B0F0"/>
                </a:solidFill>
              </a:rPr>
              <a:t>.  Competition</a:t>
            </a:r>
          </a:p>
          <a:p>
            <a:r>
              <a:rPr lang="en-US" dirty="0"/>
              <a:t>3.  Cost and expenses</a:t>
            </a:r>
          </a:p>
          <a:p>
            <a:r>
              <a:rPr lang="en-US" dirty="0"/>
              <a:t>4.  </a:t>
            </a:r>
            <a:r>
              <a:rPr lang="en-US" dirty="0">
                <a:solidFill>
                  <a:srgbClr val="00B0F0"/>
                </a:solidFill>
              </a:rPr>
              <a:t>Pricing strategies</a:t>
            </a:r>
          </a:p>
          <a:p>
            <a:r>
              <a:rPr lang="en-US" dirty="0"/>
              <a:t>     a.  Cost-based pricing</a:t>
            </a:r>
          </a:p>
          <a:p>
            <a:r>
              <a:rPr lang="en-US" dirty="0"/>
              <a:t>     b.  Demand-based pricing</a:t>
            </a:r>
          </a:p>
          <a:p>
            <a:r>
              <a:rPr lang="en-US" dirty="0"/>
              <a:t>          c.  Competition-based pricing</a:t>
            </a:r>
          </a:p>
          <a:p>
            <a:r>
              <a:rPr lang="en-US" dirty="0"/>
              <a:t>	d. One-price policy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224"/>
            <a:ext cx="9144000" cy="686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affecting price: Economic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One of the most basics concepts of economics is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Supply</a:t>
            </a:r>
            <a:r>
              <a:rPr lang="en-US" sz="2400" b="1" i="1" u="sng" dirty="0" smtClean="0"/>
              <a:t> and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Demand</a:t>
            </a:r>
            <a:r>
              <a:rPr lang="en-US" sz="2400" b="1" u="sng" dirty="0" smtClean="0">
                <a:solidFill>
                  <a:srgbClr val="FF0000"/>
                </a:solidFill>
              </a:rPr>
              <a:t>.</a:t>
            </a:r>
            <a:r>
              <a:rPr lang="en-US" sz="2400" b="1" u="sng" dirty="0" smtClean="0"/>
              <a:t> 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Supply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how much of </a:t>
            </a:r>
            <a:r>
              <a:rPr lang="en-US" sz="2400" b="1" dirty="0" smtClean="0"/>
              <a:t>something is available</a:t>
            </a:r>
            <a:r>
              <a:rPr lang="en-US" sz="2400" dirty="0" smtClean="0"/>
              <a:t>. For example, if you have 9 baseball cards, then your </a:t>
            </a:r>
            <a:r>
              <a:rPr lang="en-US" sz="2400" i="1" dirty="0" smtClean="0"/>
              <a:t>supply</a:t>
            </a:r>
            <a:r>
              <a:rPr lang="en-US" sz="2400" dirty="0" smtClean="0"/>
              <a:t> of baseball cards is 9.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Demand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how much of </a:t>
            </a:r>
            <a:r>
              <a:rPr lang="en-US" sz="2400" b="1" dirty="0" smtClean="0"/>
              <a:t>something people want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For example: If 8 people want baseball cards, then we can say that the </a:t>
            </a:r>
            <a:r>
              <a:rPr lang="en-US" sz="2400" i="1" dirty="0" smtClean="0"/>
              <a:t>demand</a:t>
            </a:r>
            <a:r>
              <a:rPr lang="en-US" sz="2400" dirty="0" smtClean="0"/>
              <a:t> for baseball cards is 8. If 6 people want apples, then we can say that the </a:t>
            </a:r>
            <a:r>
              <a:rPr lang="en-US" sz="2400" i="1" dirty="0" smtClean="0"/>
              <a:t>demand</a:t>
            </a:r>
            <a:r>
              <a:rPr lang="en-US" sz="2400" dirty="0" smtClean="0"/>
              <a:t> for apples is 6. </a:t>
            </a:r>
          </a:p>
        </p:txBody>
      </p:sp>
      <p:pic>
        <p:nvPicPr>
          <p:cNvPr id="4" name="Picture 2" descr="http://www.english-online.at/economy/capitalism/capitalism-supply-and-dem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9804" y="4343400"/>
            <a:ext cx="5994196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How the competition is pricing </a:t>
            </a:r>
            <a:r>
              <a:rPr lang="en-US" b="1" dirty="0"/>
              <a:t>their product/service may determine </a:t>
            </a:r>
            <a:r>
              <a:rPr lang="en-US" b="1" u="sng" dirty="0"/>
              <a:t>how YOU will price yours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Competition is…The </a:t>
            </a:r>
            <a:r>
              <a:rPr lang="en-US" dirty="0"/>
              <a:t>existence within a </a:t>
            </a:r>
            <a:r>
              <a:rPr lang="en-US" dirty="0">
                <a:hlinkClick r:id="rId2"/>
              </a:rPr>
              <a:t>market</a:t>
            </a:r>
            <a:r>
              <a:rPr lang="en-US" dirty="0"/>
              <a:t> for some </a:t>
            </a:r>
            <a:r>
              <a:rPr lang="en-US" u="sng" dirty="0">
                <a:solidFill>
                  <a:srgbClr val="00B0F0"/>
                </a:solidFill>
              </a:rPr>
              <a:t>good </a:t>
            </a:r>
            <a:r>
              <a:rPr lang="en-US" dirty="0"/>
              <a:t>or </a:t>
            </a:r>
            <a:r>
              <a:rPr lang="en-US" dirty="0">
                <a:hlinkClick r:id="rId3"/>
              </a:rPr>
              <a:t>service</a:t>
            </a:r>
            <a:r>
              <a:rPr lang="en-US" dirty="0"/>
              <a:t> of a sufficient </a:t>
            </a:r>
            <a:r>
              <a:rPr lang="en-US" dirty="0">
                <a:hlinkClick r:id="rId4"/>
              </a:rPr>
              <a:t>number</a:t>
            </a:r>
            <a:r>
              <a:rPr lang="en-US" dirty="0"/>
              <a:t> of </a:t>
            </a:r>
            <a:r>
              <a:rPr lang="en-US" dirty="0">
                <a:hlinkClick r:id="rId5"/>
              </a:rPr>
              <a:t>buyers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sellers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Competition: Coca-Cola versus Pepsi</a:t>
            </a:r>
          </a:p>
          <a:p>
            <a:r>
              <a:rPr lang="en-US" b="1" dirty="0" smtClean="0"/>
              <a:t>Opposite </a:t>
            </a:r>
            <a:r>
              <a:rPr lang="en-US" b="1" dirty="0"/>
              <a:t>of</a:t>
            </a:r>
            <a:r>
              <a:rPr lang="en-US" dirty="0"/>
              <a:t> monopoly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monopoly is simply a corporation having 100% control over a particular good or service with no competition.</a:t>
            </a:r>
          </a:p>
          <a:p>
            <a:r>
              <a:rPr lang="en-US" dirty="0" smtClean="0"/>
              <a:t>Monopoly: Is Google a monopoly?</a:t>
            </a:r>
          </a:p>
          <a:p>
            <a:r>
              <a:rPr lang="en-US" dirty="0" smtClean="0"/>
              <a:t>No. Google accounts about 80 percent of all Web searches</a:t>
            </a:r>
          </a:p>
          <a:p>
            <a:r>
              <a:rPr lang="en-US" dirty="0" smtClean="0"/>
              <a:t>Who is competing with Google? Amazon, Apple, Yahoo. etc.</a:t>
            </a:r>
            <a:endParaRPr lang="en-US" dirty="0"/>
          </a:p>
        </p:txBody>
      </p:sp>
      <p:pic>
        <p:nvPicPr>
          <p:cNvPr id="24578" name="Picture 2" descr="C:\Documents and Settings\cmagno\Local Settings\Temporary Internet Files\Content.IE5\6YN25EZ8\MP900398799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4968550"/>
            <a:ext cx="2057400" cy="1889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Channels </a:t>
            </a:r>
            <a:r>
              <a:rPr lang="en-US" dirty="0"/>
              <a:t>of Distribution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defined as the </a:t>
            </a:r>
            <a:r>
              <a:rPr lang="en-US" b="1" dirty="0" smtClean="0"/>
              <a:t>path or route </a:t>
            </a:r>
            <a:r>
              <a:rPr lang="en-US" dirty="0" smtClean="0"/>
              <a:t>along which goods move </a:t>
            </a:r>
            <a:r>
              <a:rPr lang="en-US" b="1" u="sng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producers or manufacturers </a:t>
            </a:r>
            <a:r>
              <a:rPr lang="en-US" b="1" u="sng" dirty="0" smtClean="0"/>
              <a:t>to</a:t>
            </a:r>
            <a:r>
              <a:rPr lang="en-US" dirty="0" smtClean="0"/>
              <a:t> ultimate consumers or industrial </a:t>
            </a:r>
            <a:r>
              <a:rPr lang="en-US" b="1" dirty="0" smtClean="0"/>
              <a:t>users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Each </a:t>
            </a:r>
            <a:r>
              <a:rPr lang="en-US" dirty="0"/>
              <a:t>business that is involved in the distribution of a product </a:t>
            </a:r>
            <a:r>
              <a:rPr lang="en-US" b="1" dirty="0"/>
              <a:t>raises the price </a:t>
            </a:r>
            <a:r>
              <a:rPr lang="en-US" dirty="0"/>
              <a:t>of the product.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hlinkClick r:id="rId2"/>
              </a:rPr>
              <a:t>distribution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channel</a:t>
            </a:r>
            <a:r>
              <a:rPr lang="en-US" dirty="0" smtClean="0"/>
              <a:t> can be as </a:t>
            </a:r>
            <a:r>
              <a:rPr lang="en-US" dirty="0" smtClean="0">
                <a:hlinkClick r:id="rId4"/>
              </a:rPr>
              <a:t>short</a:t>
            </a:r>
            <a:r>
              <a:rPr lang="en-US" dirty="0" smtClean="0"/>
              <a:t> as a </a:t>
            </a:r>
            <a:r>
              <a:rPr lang="en-US" dirty="0" smtClean="0">
                <a:hlinkClick r:id="rId5"/>
              </a:rPr>
              <a:t>direct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transaction</a:t>
            </a:r>
            <a:r>
              <a:rPr lang="en-US" dirty="0" smtClean="0"/>
              <a:t> from the vendor to the consumer, or 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may </a:t>
            </a:r>
            <a:r>
              <a:rPr lang="en-US" dirty="0" smtClean="0">
                <a:hlinkClick r:id="rId7"/>
              </a:rPr>
              <a:t>include</a:t>
            </a:r>
            <a:r>
              <a:rPr lang="en-US" dirty="0" smtClean="0"/>
              <a:t> several interconnected </a:t>
            </a:r>
            <a:r>
              <a:rPr lang="en-US" dirty="0" smtClean="0">
                <a:hlinkClick r:id="rId8"/>
              </a:rPr>
              <a:t>intermediaries</a:t>
            </a:r>
            <a:r>
              <a:rPr lang="en-US" dirty="0" smtClean="0"/>
              <a:t> along the way such as </a:t>
            </a:r>
            <a:r>
              <a:rPr lang="en-US" dirty="0" smtClean="0">
                <a:hlinkClick r:id="rId9"/>
              </a:rPr>
              <a:t>wholesalers</a:t>
            </a:r>
            <a:r>
              <a:rPr lang="en-US" dirty="0" smtClean="0"/>
              <a:t>, distributers, </a:t>
            </a:r>
            <a:r>
              <a:rPr lang="en-US" dirty="0" smtClean="0">
                <a:hlinkClick r:id="rId10"/>
              </a:rPr>
              <a:t>agents</a:t>
            </a:r>
            <a:r>
              <a:rPr lang="en-US" dirty="0" smtClean="0"/>
              <a:t> and </a:t>
            </a:r>
            <a:r>
              <a:rPr lang="en-US" dirty="0" smtClean="0">
                <a:hlinkClick r:id="rId11"/>
              </a:rPr>
              <a:t>retailers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4" name="Picture 2" descr="http://www.klynnbusinessconsulting.com/files/distribution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1" y="0"/>
            <a:ext cx="3124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Costs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10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Cost</a:t>
            </a:r>
            <a:r>
              <a:rPr lang="en-US" dirty="0" smtClean="0"/>
              <a:t> </a:t>
            </a:r>
            <a:r>
              <a:rPr lang="en-US" dirty="0" smtClean="0"/>
              <a:t>is used when one is buying assets while </a:t>
            </a:r>
            <a:r>
              <a:rPr lang="en-US" b="1" dirty="0" smtClean="0"/>
              <a:t>expense</a:t>
            </a:r>
            <a:r>
              <a:rPr lang="en-US" dirty="0" smtClean="0"/>
              <a:t> is used on buying liabilities or things that eventually expire</a:t>
            </a:r>
          </a:p>
          <a:p>
            <a:r>
              <a:rPr lang="en-US" dirty="0" smtClean="0"/>
              <a:t>Just think of "cost" with assets and "expenses" with payments</a:t>
            </a:r>
          </a:p>
          <a:p>
            <a:r>
              <a:rPr lang="en-US" dirty="0" smtClean="0"/>
              <a:t>If a manufacturing business buys a machine, this is the…</a:t>
            </a:r>
          </a:p>
          <a:p>
            <a:r>
              <a:rPr lang="en-US" dirty="0" smtClean="0"/>
              <a:t>COST (the </a:t>
            </a:r>
            <a:r>
              <a:rPr lang="en-US" b="1" dirty="0" smtClean="0"/>
              <a:t>cost includes shipping, set-up, and training</a:t>
            </a:r>
            <a:r>
              <a:rPr lang="en-US" b="1" dirty="0" smtClean="0"/>
              <a:t>).</a:t>
            </a:r>
            <a:endParaRPr lang="en-US" dirty="0"/>
          </a:p>
        </p:txBody>
      </p:sp>
      <p:pic>
        <p:nvPicPr>
          <p:cNvPr id="22531" name="Picture 3" descr="C:\Documents and Settings\cmagno\Local Settings\Temporary Internet Files\Content.IE5\KGNHB87P\MP90044223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143000"/>
            <a:ext cx="9144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Costs and Expenses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10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order to make </a:t>
            </a:r>
            <a:r>
              <a:rPr lang="en-US" b="1" dirty="0"/>
              <a:t>a profit</a:t>
            </a:r>
            <a:r>
              <a:rPr lang="en-US" dirty="0"/>
              <a:t>, your prices must be </a:t>
            </a:r>
            <a:r>
              <a:rPr lang="en-US" b="1" dirty="0"/>
              <a:t>set </a:t>
            </a:r>
            <a:r>
              <a:rPr lang="en-US" dirty="0"/>
              <a:t>so that they will </a:t>
            </a:r>
            <a:r>
              <a:rPr lang="en-US" b="1" dirty="0"/>
              <a:t>exceed </a:t>
            </a:r>
            <a:r>
              <a:rPr lang="en-US" dirty="0"/>
              <a:t>your </a:t>
            </a:r>
            <a:r>
              <a:rPr lang="en-US" b="1" dirty="0"/>
              <a:t>costs and expenses. </a:t>
            </a:r>
            <a:endParaRPr lang="en-US" b="1" dirty="0" smtClean="0"/>
          </a:p>
          <a:p>
            <a:r>
              <a:rPr lang="en-US" b="1" dirty="0" smtClean="0"/>
              <a:t>Cost </a:t>
            </a:r>
            <a:r>
              <a:rPr lang="en-US" dirty="0" smtClean="0"/>
              <a:t>is used on something that has returns, while </a:t>
            </a:r>
            <a:r>
              <a:rPr lang="en-US" b="1" dirty="0" smtClean="0"/>
              <a:t>expenses </a:t>
            </a:r>
            <a:r>
              <a:rPr lang="en-US" dirty="0" smtClean="0"/>
              <a:t>are expenditures used on things that depreciate.</a:t>
            </a:r>
          </a:p>
          <a:p>
            <a:r>
              <a:rPr lang="en-US" b="1" dirty="0" smtClean="0"/>
              <a:t>Cost</a:t>
            </a:r>
            <a:r>
              <a:rPr lang="en-US" dirty="0" smtClean="0"/>
              <a:t> is used when one is buying assets while </a:t>
            </a:r>
            <a:r>
              <a:rPr lang="en-US" b="1" dirty="0" smtClean="0"/>
              <a:t>expense</a:t>
            </a:r>
            <a:r>
              <a:rPr lang="en-US" dirty="0" smtClean="0"/>
              <a:t> is used on buying liabilities or things that eventually expire</a:t>
            </a:r>
          </a:p>
          <a:p>
            <a:r>
              <a:rPr lang="en-US" dirty="0" smtClean="0"/>
              <a:t>Just think of "cost" with assets and "expenses" with payments</a:t>
            </a:r>
          </a:p>
          <a:p>
            <a:r>
              <a:rPr lang="en-US" dirty="0" smtClean="0"/>
              <a:t>If a manufacturing business buys a machine, this is the…</a:t>
            </a:r>
          </a:p>
          <a:p>
            <a:r>
              <a:rPr lang="en-US" dirty="0" smtClean="0"/>
              <a:t>COST (the </a:t>
            </a:r>
            <a:r>
              <a:rPr lang="en-US" b="1" dirty="0" smtClean="0"/>
              <a:t>cost includes shipping, set-up, and training).</a:t>
            </a:r>
          </a:p>
          <a:p>
            <a:r>
              <a:rPr lang="en-US" dirty="0" smtClean="0"/>
              <a:t>So, basically </a:t>
            </a:r>
            <a:r>
              <a:rPr lang="en-US" b="1" i="1" dirty="0" smtClean="0"/>
              <a:t>Expense</a:t>
            </a:r>
            <a:r>
              <a:rPr lang="en-US" i="1" dirty="0" smtClean="0"/>
              <a:t> is the amount of cost which </a:t>
            </a:r>
            <a:r>
              <a:rPr lang="en-US" i="1" u="sng" dirty="0" smtClean="0"/>
              <a:t>has</a:t>
            </a:r>
            <a:r>
              <a:rPr lang="en-US" i="1" dirty="0" smtClean="0"/>
              <a:t> expired</a:t>
            </a:r>
            <a:r>
              <a:rPr lang="en-US" dirty="0" smtClean="0"/>
              <a:t> and </a:t>
            </a:r>
            <a:r>
              <a:rPr lang="en-US" b="1" i="1" dirty="0" smtClean="0"/>
              <a:t>Cost</a:t>
            </a:r>
            <a:r>
              <a:rPr lang="en-US" i="1" dirty="0" smtClean="0"/>
              <a:t> is the amount of expense which </a:t>
            </a:r>
            <a:r>
              <a:rPr lang="en-US" i="1" u="sng" dirty="0" smtClean="0"/>
              <a:t>has not</a:t>
            </a:r>
            <a:r>
              <a:rPr lang="en-US" i="1" dirty="0" smtClean="0"/>
              <a:t> yet expired.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2531" name="Picture 3" descr="C:\Documents and Settings\cmagno\Local Settings\Temporary Internet Files\Content.IE5\KGNHB87P\MP90044223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143000"/>
            <a:ext cx="914400" cy="121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4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528</Words>
  <Application>Microsoft Office PowerPoint</Application>
  <PresentationFormat>On-screen Show (4:3)</PresentationFormat>
  <Paragraphs>53</Paragraphs>
  <Slides>19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Demonstrate ways to compute a client’s cost of goods and or services</vt:lpstr>
      <vt:lpstr> Unit 3.03: Demonstrate ways to compute a client’s costs of goods and services  </vt:lpstr>
      <vt:lpstr>Slide 3</vt:lpstr>
      <vt:lpstr>Factors affecting price: Economic factors </vt:lpstr>
      <vt:lpstr>Competition</vt:lpstr>
      <vt:lpstr> Channels of Distribution </vt:lpstr>
      <vt:lpstr>Costs  </vt:lpstr>
      <vt:lpstr>Costs and Expenses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Demonstrate ways to compute a client’s cost of goods and services</dc:title>
  <dc:creator>cmagno</dc:creator>
  <cp:lastModifiedBy>cmagno</cp:lastModifiedBy>
  <cp:revision>15</cp:revision>
  <dcterms:created xsi:type="dcterms:W3CDTF">2013-02-13T13:14:48Z</dcterms:created>
  <dcterms:modified xsi:type="dcterms:W3CDTF">2015-02-04T18:56:21Z</dcterms:modified>
</cp:coreProperties>
</file>