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0" r:id="rId6"/>
    <p:sldId id="259" r:id="rId7"/>
    <p:sldId id="269" r:id="rId8"/>
    <p:sldId id="270" r:id="rId9"/>
    <p:sldId id="263" r:id="rId10"/>
    <p:sldId id="272" r:id="rId11"/>
    <p:sldId id="286" r:id="rId12"/>
    <p:sldId id="273" r:id="rId13"/>
    <p:sldId id="274" r:id="rId14"/>
    <p:sldId id="275" r:id="rId15"/>
    <p:sldId id="277" r:id="rId16"/>
    <p:sldId id="285" r:id="rId17"/>
    <p:sldId id="278" r:id="rId18"/>
    <p:sldId id="280" r:id="rId19"/>
    <p:sldId id="281" r:id="rId20"/>
    <p:sldId id="282" r:id="rId21"/>
    <p:sldId id="283" r:id="rId22"/>
    <p:sldId id="284" r:id="rId23"/>
  </p:sldIdLst>
  <p:sldSz cx="6858000" cy="9144000" type="screen4x3"/>
  <p:notesSz cx="7053263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4660"/>
  </p:normalViewPr>
  <p:slideViewPr>
    <p:cSldViewPr>
      <p:cViewPr varScale="1">
        <p:scale>
          <a:sx n="53" d="100"/>
          <a:sy n="53" d="100"/>
        </p:scale>
        <p:origin x="214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313CF-CDAF-4CA1-8414-076465CB8228}" type="datetimeFigureOut">
              <a:rPr lang="en-US" smtClean="0"/>
              <a:pPr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55938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902700"/>
            <a:ext cx="3055937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BA373-E96C-4A58-BC7F-F76787ED67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8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C8870-3B16-4FF3-B3CA-791093063337}" type="datetimeFigureOut">
              <a:rPr lang="en-US" smtClean="0"/>
              <a:t>9/26/2015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9975" y="1171575"/>
            <a:ext cx="2373313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510088"/>
            <a:ext cx="5643563" cy="3690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5593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902700"/>
            <a:ext cx="3055937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0718-FD4A-4565-B1BA-F16C3D129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0718-FD4A-4565-B1BA-F16C3D1294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2A8A-BAE5-4FCE-8D8D-E7635BA2163F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BB35-1560-4933-94DE-BF35C18121A1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C018-2FA4-4D31-8FD8-8189B5A27164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25E2-A5D6-492B-BB92-1B18889DFCC4}" type="datetime1">
              <a:rPr lang="en-US" smtClean="0"/>
              <a:t>9/26/2015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7C852-5CA3-4C87-B6F5-371E152DB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8D66A-3E0D-466B-8AF6-E0DB2465C43C}" type="datetime1">
              <a:rPr lang="en-US" smtClean="0"/>
              <a:t>9/26/2015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AB803-296F-4843-9BD4-43A88889A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86150" y="2133600"/>
            <a:ext cx="3028950" cy="2914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86150" y="5251451"/>
            <a:ext cx="3028950" cy="2916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31B7A-BA03-4A9C-8E88-D555D34023C5}" type="datetime1">
              <a:rPr lang="en-US" smtClean="0"/>
              <a:t>9/26/2015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C42F8-C1FB-4335-983C-60928DF0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28950" cy="29146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2900" y="5251451"/>
            <a:ext cx="3028950" cy="29167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486150" y="2133601"/>
            <a:ext cx="3028950" cy="603461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65CCE-C14E-4B09-8839-9CE90EEEF761}" type="datetime1">
              <a:rPr lang="en-US" smtClean="0"/>
              <a:t>9/26/2015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1C36-494A-4CA1-9E54-14614CAA9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CF92-BC40-4BD6-B974-1D8356F21A22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1A134-1E9E-46D6-ABC3-DBD3698BBB9C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8301-CCA5-46B9-AB0C-5594BC0A4614}" type="datetime1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709F-DB6B-4605-A04B-332DEAF54922}" type="datetime1">
              <a:rPr lang="en-US" smtClean="0"/>
              <a:t>9/26/2015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4AC71-10AE-4A6E-91DE-5D8B343C67BE}" type="datetime1">
              <a:rPr lang="en-US" smtClean="0"/>
              <a:t>9/26/2015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D1063-F30D-4568-9DA8-DB14C379BEF3}" type="datetime1">
              <a:rPr lang="en-US" smtClean="0"/>
              <a:t>9/26/2015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A72F5-E177-4A41-8446-587F4D5B6BD1}" type="datetime1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BC03-F559-4AD7-A780-6508A1E80A17}" type="datetime1">
              <a:rPr lang="en-US" smtClean="0"/>
              <a:t>9/26/2015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C852-86F2-404A-8479-DA075BCE7F01}" type="datetime1">
              <a:rPr lang="en-US" smtClean="0"/>
              <a:t>9/26/2015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89837-16EA-42A4-A155-79E72A766C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ior-decorations-ideas.blogspot.com/2010/02/small-bathrooms-design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url=http://www.tradewindsimports.com/choosing-grout-color.html&amp;rct=j&amp;frm=1&amp;q=&amp;esrc=s&amp;sa=U&amp;ei=AEBFVM-DCK7bsASNvILIBA&amp;ved=0CBwQ9QEwAw&amp;usg=AFQjCNHCStD6Zt8zQe7F7t1R_B7K0Zbc1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USYA_TEAK_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62000" y="1752600"/>
            <a:ext cx="5410200" cy="3657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Classify floor coverings 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24200" y="8610600"/>
            <a:ext cx="3733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Housing &amp; Interiors I</a:t>
            </a:r>
          </a:p>
          <a:p>
            <a:pPr algn="ctr"/>
            <a:r>
              <a:rPr lang="en-US" dirty="0" smtClean="0"/>
              <a:t>FACS/ CTE/Cary High School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Concrete &amp; Brick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</a:rPr>
              <a:t>Concrete</a:t>
            </a:r>
            <a:r>
              <a:rPr lang="en-US" sz="2400" dirty="0" smtClean="0"/>
              <a:t> can have a smooth or textured surface. </a:t>
            </a:r>
            <a:r>
              <a:rPr lang="en-US" sz="2400" b="1" dirty="0" smtClean="0">
                <a:solidFill>
                  <a:srgbClr val="FF0000"/>
                </a:solidFill>
              </a:rPr>
              <a:t>Color</a:t>
            </a:r>
            <a:r>
              <a:rPr lang="en-US" sz="2400" dirty="0" smtClean="0"/>
              <a:t> can be added in powder form when mixing concrete, or painted with special paint.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996633"/>
                </a:solidFill>
              </a:rPr>
              <a:t>Brick </a:t>
            </a:r>
            <a:r>
              <a:rPr lang="en-US" sz="2400" dirty="0" smtClean="0"/>
              <a:t>floors are beautiful but costly. They come in many sizes, colors, and textures, and can be used in a wide variety of patterns.</a:t>
            </a:r>
          </a:p>
        </p:txBody>
      </p:sp>
      <p:pic>
        <p:nvPicPr>
          <p:cNvPr id="33794" name="Picture 2" descr="http://stampsrubberstamp.com/wp-content/uploads/2011/02/Decorative-Concrete-Floors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981200"/>
            <a:ext cx="3048000" cy="2743199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6" name="Picture 4" descr="http://www.theportstonestore.com/images/Dining%20room%20brick%20flo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486400"/>
            <a:ext cx="3257550" cy="258127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Floor Coverings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800" b="1" u="sng" dirty="0" smtClean="0"/>
              <a:t>Floor coverings</a:t>
            </a:r>
            <a:r>
              <a:rPr lang="en-US" sz="4800" dirty="0" smtClean="0"/>
              <a:t> </a:t>
            </a:r>
            <a:r>
              <a:rPr lang="en-US" sz="2400" dirty="0" smtClean="0"/>
              <a:t>–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Surfaces placed </a:t>
            </a:r>
            <a:r>
              <a:rPr lang="en-US" sz="2400" b="1" dirty="0" smtClean="0"/>
              <a:t>over the structural floor.</a:t>
            </a:r>
            <a:r>
              <a:rPr lang="en-US" sz="2400" dirty="0" smtClean="0"/>
              <a:t> Although they are attached to the floor, they are </a:t>
            </a:r>
            <a:r>
              <a:rPr lang="en-US" sz="2400" b="1" u="sng" dirty="0" smtClean="0"/>
              <a:t>not</a:t>
            </a:r>
            <a:r>
              <a:rPr lang="en-US" sz="2400" dirty="0" smtClean="0"/>
              <a:t> part of the structure.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Floor coverings include soft coverings, and resilient floor coverings.</a:t>
            </a:r>
          </a:p>
          <a:p>
            <a:pPr>
              <a:lnSpc>
                <a:spcPct val="90000"/>
              </a:lnSpc>
            </a:pPr>
            <a:r>
              <a:rPr lang="en-US" sz="2400" b="1" u="sng" dirty="0" smtClean="0"/>
              <a:t>Soft floor coverings</a:t>
            </a:r>
            <a:r>
              <a:rPr lang="en-US" sz="2400" dirty="0" smtClean="0"/>
              <a:t> – </a:t>
            </a:r>
            <a:r>
              <a:rPr lang="en-US" sz="2400" b="1" dirty="0" smtClean="0">
                <a:solidFill>
                  <a:srgbClr val="00B0F0"/>
                </a:solidFill>
              </a:rPr>
              <a:t>include carpets, rugs and pads/cushions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They are made from </a:t>
            </a:r>
            <a:r>
              <a:rPr lang="en-US" sz="2400" b="1" dirty="0" smtClean="0"/>
              <a:t>manufactured or natural fibers.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Manufactured fibers include: </a:t>
            </a:r>
            <a:r>
              <a:rPr lang="en-US" sz="2400" b="1" dirty="0" smtClean="0"/>
              <a:t>nylon and olefin, while natural fibers include wool, cotton, sisal, and seagrass.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Soft floor coverings can cover the </a:t>
            </a:r>
            <a:r>
              <a:rPr lang="en-US" sz="2400" b="1" dirty="0" smtClean="0"/>
              <a:t>entire floor or portions of it.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42900" y="0"/>
            <a:ext cx="61722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Soft Floor Coverings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u="sng" smtClean="0"/>
              <a:t>Wall-to-wall carpeting</a:t>
            </a:r>
            <a:r>
              <a:rPr lang="en-US" sz="2400" smtClean="0"/>
              <a:t> – covers an entire floor, making rooms appear large and luxurious.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u="sng" smtClean="0"/>
              <a:t>Room-size rug</a:t>
            </a:r>
            <a:r>
              <a:rPr lang="en-US" sz="2400" smtClean="0"/>
              <a:t> – exposes a small border of floor.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b="1" u="sng" smtClean="0"/>
              <a:t>Area rugs</a:t>
            </a:r>
            <a:r>
              <a:rPr lang="en-US" sz="2400" smtClean="0"/>
              <a:t> – vary in size, but they are not as large as a room-size rug. Area rugs define areas of a room, add interest, and even serve as a focal point.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stair-carpet.net/wp-content/uploads/2011/02/Wall-To-Wall-Car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53000" y="0"/>
            <a:ext cx="1142999" cy="2667000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70" name="Picture 6" descr="modern cork flooring">
            <a:hlinkClick r:id="rId3" tooltip="http://interior-decorations-ideas.blogspot.com/2010/02/small-bathrooms-design.html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3429000" cy="3390900"/>
          </a:xfrm>
          <a:prstGeom prst="rect">
            <a:avLst/>
          </a:prstGeom>
          <a:noFill/>
        </p:spPr>
      </p:pic>
      <p:pic>
        <p:nvPicPr>
          <p:cNvPr id="36872" name="Picture 8" descr="Wall To Wall Carpet"/>
          <p:cNvPicPr>
            <a:picLocks noChangeAspect="1" noChangeArrowheads="1"/>
          </p:cNvPicPr>
          <p:nvPr/>
        </p:nvPicPr>
        <p:blipFill>
          <a:blip r:embed="rId5" cstate="print"/>
          <a:srcRect r="19565"/>
          <a:stretch>
            <a:fillRect/>
          </a:stretch>
        </p:blipFill>
        <p:spPr bwMode="auto">
          <a:xfrm>
            <a:off x="0" y="685800"/>
            <a:ext cx="3352800" cy="35814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Soft Covering: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85801"/>
            <a:ext cx="6172200" cy="7482418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7030A0"/>
                </a:solidFill>
              </a:rPr>
              <a:t>Pads/cushions:</a:t>
            </a:r>
          </a:p>
          <a:p>
            <a:pPr lvl="2"/>
            <a:r>
              <a:rPr lang="en-US" dirty="0" smtClean="0"/>
              <a:t>It is used under carpeting and rugs to diminish the abrasion, increase resilience and add luxury and warmth.</a:t>
            </a:r>
          </a:p>
          <a:p>
            <a:pPr lvl="2"/>
            <a:r>
              <a:rPr lang="en-US" dirty="0" smtClean="0"/>
              <a:t>Padding is made of: hair, jute, sponge or foam rubber.</a:t>
            </a:r>
          </a:p>
          <a:p>
            <a:pPr lvl="2"/>
            <a:r>
              <a:rPr lang="en-US" dirty="0" smtClean="0"/>
              <a:t>The type used will depend of quality of carpet.</a:t>
            </a:r>
          </a:p>
          <a:p>
            <a:pPr lvl="2"/>
            <a:r>
              <a:rPr lang="en-US" dirty="0" smtClean="0"/>
              <a:t>Check with carpet or rug’s  manufacturers. </a:t>
            </a:r>
            <a:endParaRPr lang="en-US" dirty="0"/>
          </a:p>
        </p:txBody>
      </p:sp>
      <p:pic>
        <p:nvPicPr>
          <p:cNvPr id="37892" name="Picture 4" descr="http://rugpad.org/wp-content/uploads/rug-pa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800600"/>
            <a:ext cx="2524125" cy="2971800"/>
          </a:xfrm>
          <a:prstGeom prst="rect">
            <a:avLst/>
          </a:prstGeom>
          <a:noFill/>
        </p:spPr>
      </p:pic>
      <p:pic>
        <p:nvPicPr>
          <p:cNvPr id="37894" name="Picture 6" descr="http://alexandriacarpetone.files.wordpress.com/2008/10/cheap-pad-under-good-carp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410200"/>
            <a:ext cx="3051726" cy="2286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Resilient Floor Coverings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133601"/>
            <a:ext cx="3371850" cy="6034617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4400" b="1" dirty="0" smtClean="0"/>
              <a:t>Resilient floor </a:t>
            </a:r>
            <a:r>
              <a:rPr lang="en-US" sz="4000" b="1" dirty="0" smtClean="0"/>
              <a:t>coverings</a:t>
            </a:r>
            <a:r>
              <a:rPr lang="en-US" sz="2800" dirty="0" smtClean="0"/>
              <a:t> – are floor treatments that are </a:t>
            </a:r>
            <a:r>
              <a:rPr lang="en-US" sz="2800" b="1" dirty="0" smtClean="0">
                <a:solidFill>
                  <a:srgbClr val="00B050"/>
                </a:solidFill>
              </a:rPr>
              <a:t>nonabsorbent, durable, easy to maintain, and fairly inexpensive.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 dirty="0" smtClean="0"/>
              <a:t>They provide some </a:t>
            </a:r>
            <a:r>
              <a:rPr lang="en-US" sz="2800" b="1" dirty="0" smtClean="0">
                <a:solidFill>
                  <a:srgbClr val="0070C0"/>
                </a:solidFill>
              </a:rPr>
              <a:t>cushioning</a:t>
            </a:r>
            <a:r>
              <a:rPr lang="en-US" sz="2800" dirty="0" smtClean="0"/>
              <a:t> for walking comfort and </a:t>
            </a:r>
            <a:r>
              <a:rPr lang="en-US" sz="2800" b="1" dirty="0" smtClean="0">
                <a:solidFill>
                  <a:srgbClr val="0070C0"/>
                </a:solidFill>
              </a:rPr>
              <a:t>noise control</a:t>
            </a:r>
            <a:r>
              <a:rPr lang="en-US" sz="2800" dirty="0" smtClean="0"/>
              <a:t>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contempofloorcoverings.com/wp-content/uploads/2009/05/Rubber-floo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00200"/>
            <a:ext cx="3429000" cy="34290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4 types of resilient floor coverings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6515100" cy="7467599"/>
          </a:xfrm>
        </p:spPr>
        <p:txBody>
          <a:bodyPr/>
          <a:lstStyle/>
          <a:p>
            <a:pPr marL="1371600" lvl="2" indent="-457200" eaLnBrk="1" hangingPunct="1">
              <a:buFontTx/>
              <a:buAutoNum type="arabicPeriod"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Vinyl </a:t>
            </a:r>
            <a:r>
              <a:rPr lang="en-US" sz="3200" dirty="0" smtClean="0"/>
              <a:t>– are resistant to wear and stains, but abrasion can damage the surface.</a:t>
            </a:r>
          </a:p>
          <a:p>
            <a:pPr marL="1371600" lvl="2" indent="-457200" eaLnBrk="1" hangingPunct="1"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/>
            <a:endParaRPr lang="en-US" sz="2800" dirty="0" smtClean="0"/>
          </a:p>
        </p:txBody>
      </p:sp>
      <p:pic>
        <p:nvPicPr>
          <p:cNvPr id="43010" name="Picture 2" descr="http://www.cmaflooring.com/userfiles/images/Resilwh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5638800" cy="5122361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4 types of resilient floor coverings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133601"/>
            <a:ext cx="6172200" cy="7010399"/>
          </a:xfrm>
        </p:spPr>
        <p:txBody>
          <a:bodyPr/>
          <a:lstStyle/>
          <a:p>
            <a:pPr marL="1371600" lvl="2" indent="-457200" eaLnBrk="1" hangingPunct="1"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Solid vinyl </a:t>
            </a:r>
            <a:r>
              <a:rPr lang="en-US" sz="2800" dirty="0" smtClean="0"/>
              <a:t>– are higher in quality than sheet vinyl. It is made totally of vinyl as opposed to sheet vinyl, which only has vinyl as the top layer.</a:t>
            </a:r>
          </a:p>
          <a:p>
            <a:pPr marL="609600" indent="-609600" eaLnBrk="1" hangingPunct="1"/>
            <a:endParaRPr lang="en-US" sz="2800" dirty="0" smtClean="0"/>
          </a:p>
        </p:txBody>
      </p:sp>
      <p:pic>
        <p:nvPicPr>
          <p:cNvPr id="45058" name="Picture 2" descr="http://www.dataaccessfloors.com/images/cp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343400"/>
            <a:ext cx="3276600" cy="3276600"/>
          </a:xfrm>
          <a:prstGeom prst="rect">
            <a:avLst/>
          </a:prstGeom>
          <a:noFill/>
        </p:spPr>
      </p:pic>
      <p:pic>
        <p:nvPicPr>
          <p:cNvPr id="4098" name="Picture 2" descr="http://img.archiexpo.com/images_ae/photo-m2/high-performance-vinyl-floor-133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088" y="5486400"/>
            <a:ext cx="3486912" cy="36576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4 types of resilient floor coverings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0" lvl="2" indent="-457200" eaLnBrk="1" hangingPunct="1">
              <a:buNone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Laminate </a:t>
            </a:r>
            <a:r>
              <a:rPr lang="en-US" sz="2800" dirty="0" smtClean="0"/>
              <a:t>– is a product made by uniting one or more layers, usually a decorative surface to a sturdy core. The final product is resistant to traffic, stains, and fading.</a:t>
            </a:r>
          </a:p>
          <a:p>
            <a:pPr marL="1371600" lvl="2" indent="-457200" eaLnBrk="1" hangingPunct="1">
              <a:buNone/>
            </a:pPr>
            <a:endParaRPr lang="en-US" sz="2000" dirty="0" smtClean="0"/>
          </a:p>
          <a:p>
            <a:pPr marL="1371600" lvl="2" indent="-457200" eaLnBrk="1" hangingPunct="1"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/>
            <a:endParaRPr lang="en-US" sz="2800" dirty="0" smtClean="0"/>
          </a:p>
        </p:txBody>
      </p:sp>
      <p:pic>
        <p:nvPicPr>
          <p:cNvPr id="44034" name="Picture 2" descr="http://www.installinglaminateflooringdiy.com/Installing_Laminate_Floo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876800"/>
            <a:ext cx="4000500" cy="397383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4 types of resilient floor coverings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76401"/>
            <a:ext cx="6172200" cy="4343399"/>
          </a:xfrm>
        </p:spPr>
        <p:txBody>
          <a:bodyPr>
            <a:normAutofit lnSpcReduction="10000"/>
          </a:bodyPr>
          <a:lstStyle/>
          <a:p>
            <a:pPr marL="1371600" lvl="2" indent="-457200" eaLnBrk="1" hangingPunct="1">
              <a:buNone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Cork tile </a:t>
            </a:r>
            <a:r>
              <a:rPr lang="en-US" sz="3200" dirty="0" smtClean="0"/>
              <a:t>– is the woody bark tissue of a plant. This flooring must be covered with a protective coating to be water resistant, durable and easy to maintain. It is rich in appearance and is good for walking comfort and sound control.</a:t>
            </a:r>
          </a:p>
          <a:p>
            <a:pPr marL="1371600" lvl="2" indent="-457200" eaLnBrk="1" hangingPunct="1">
              <a:buFontTx/>
              <a:buAutoNum type="arabicPeriod"/>
            </a:pPr>
            <a:endParaRPr lang="en-US" sz="2000" dirty="0" smtClean="0"/>
          </a:p>
          <a:p>
            <a:pPr marL="609600" indent="-609600" eaLnBrk="1" hangingPunct="1"/>
            <a:endParaRPr lang="en-US" sz="2800" dirty="0" smtClean="0"/>
          </a:p>
        </p:txBody>
      </p:sp>
      <p:pic>
        <p:nvPicPr>
          <p:cNvPr id="47108" name="Picture 4" descr="http://www.corkflooring1.com/wp-content/uploads/2011/02/cork-floor-t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4038600" cy="3429000"/>
          </a:xfrm>
          <a:prstGeom prst="rect">
            <a:avLst/>
          </a:prstGeom>
          <a:noFill/>
        </p:spPr>
      </p:pic>
      <p:pic>
        <p:nvPicPr>
          <p:cNvPr id="47110" name="Picture 6" descr="http://www.ashcreekimages.com/files/Home_and_Garden/Confluence/Cork_Flooring_0979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3648" y="6477000"/>
            <a:ext cx="2744352" cy="2117725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  <a:latin typeface="Kristen ITC" pitchFamily="66" charset="0"/>
              </a:rPr>
              <a:t>The End!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Kristen ITC" pitchFamily="66" charset="0"/>
            </a:endParaRPr>
          </a:p>
        </p:txBody>
      </p:sp>
      <p:pic>
        <p:nvPicPr>
          <p:cNvPr id="36870" name="Picture 6" descr="http://www.interiordesign.net/photo/293/293015-IDWNSPLGfloorswarm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1905000" cy="1905000"/>
          </a:xfrm>
          <a:prstGeom prst="rect">
            <a:avLst/>
          </a:prstGeom>
          <a:noFill/>
        </p:spPr>
      </p:pic>
      <p:pic>
        <p:nvPicPr>
          <p:cNvPr id="36872" name="Picture 8" descr="http://www.carpet-tile.org/wp-content/uploads/2011/02/Carpet-Samp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74" y="4191000"/>
            <a:ext cx="5868226" cy="4600575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4876800" cy="1981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latin typeface="Castellar" pitchFamily="18" charset="0"/>
              </a:rPr>
              <a:t>Classify floor coverings</a:t>
            </a:r>
            <a:endParaRPr lang="en-US" sz="3600" b="1" dirty="0">
              <a:solidFill>
                <a:srgbClr val="FFC000"/>
              </a:solidFill>
              <a:latin typeface="Castella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4305300" cy="716279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C000"/>
              </a:buClr>
              <a:buNone/>
            </a:pPr>
            <a:r>
              <a:rPr lang="en-US" sz="5400" b="1" dirty="0" smtClean="0">
                <a:solidFill>
                  <a:srgbClr val="996633"/>
                </a:solidFill>
                <a:latin typeface="Amienne" pitchFamily="82" charset="0"/>
              </a:rPr>
              <a:t>A- Soft Floor Coverings</a:t>
            </a:r>
            <a:endParaRPr lang="en-US" sz="5400" b="1" dirty="0" smtClean="0">
              <a:solidFill>
                <a:srgbClr val="996633"/>
              </a:solidFill>
            </a:endParaRPr>
          </a:p>
          <a:p>
            <a:pPr>
              <a:buClr>
                <a:srgbClr val="FFC000"/>
              </a:buClr>
              <a:buFont typeface="Burnstown Dam" pitchFamily="2" charset="0"/>
              <a:buChar char="1"/>
            </a:pPr>
            <a:r>
              <a:rPr lang="en-US" sz="3300" b="1" dirty="0" smtClean="0"/>
              <a:t>Carpets</a:t>
            </a:r>
          </a:p>
          <a:p>
            <a:pPr>
              <a:buClr>
                <a:srgbClr val="FFC000"/>
              </a:buClr>
              <a:buFont typeface="Burnstown Dam" pitchFamily="2" charset="0"/>
              <a:buChar char="1"/>
            </a:pPr>
            <a:r>
              <a:rPr lang="en-US" sz="3300" b="1" dirty="0" smtClean="0"/>
              <a:t>Rugs</a:t>
            </a:r>
          </a:p>
          <a:p>
            <a:pPr>
              <a:buClr>
                <a:srgbClr val="FFC000"/>
              </a:buClr>
              <a:buFont typeface="Burnstown Dam" pitchFamily="2" charset="0"/>
              <a:buChar char="1"/>
            </a:pPr>
            <a:r>
              <a:rPr lang="en-US" sz="3300" b="1" dirty="0" smtClean="0"/>
              <a:t>Pads/Cushions</a:t>
            </a:r>
          </a:p>
          <a:p>
            <a:pPr>
              <a:buClr>
                <a:srgbClr val="FFC000"/>
              </a:buClr>
              <a:buNone/>
            </a:pPr>
            <a:r>
              <a:rPr lang="en-US" sz="5400" b="1" dirty="0" smtClean="0">
                <a:solidFill>
                  <a:srgbClr val="996633"/>
                </a:solidFill>
                <a:latin typeface="Amienne" pitchFamily="82" charset="0"/>
              </a:rPr>
              <a:t>B- Wood</a:t>
            </a:r>
          </a:p>
          <a:p>
            <a:pPr>
              <a:buClr>
                <a:srgbClr val="FFC000"/>
              </a:buClr>
              <a:buNone/>
            </a:pPr>
            <a:r>
              <a:rPr lang="en-US" sz="5400" b="1" dirty="0" smtClean="0">
                <a:solidFill>
                  <a:srgbClr val="996633"/>
                </a:solidFill>
                <a:latin typeface="Amienne" pitchFamily="82" charset="0"/>
              </a:rPr>
              <a:t>C- Resilient Floor Coverings</a:t>
            </a:r>
          </a:p>
          <a:p>
            <a:pPr>
              <a:buClr>
                <a:srgbClr val="FFC000"/>
              </a:buClr>
              <a:buFont typeface="Burnstown Dam" pitchFamily="2" charset="0"/>
              <a:buChar char="1"/>
            </a:pPr>
            <a:r>
              <a:rPr lang="en-US" sz="3300" b="1" dirty="0" smtClean="0"/>
              <a:t>Vinyl</a:t>
            </a:r>
          </a:p>
          <a:p>
            <a:pPr>
              <a:buClr>
                <a:srgbClr val="FFC000"/>
              </a:buClr>
              <a:buFont typeface="Burnstown Dam" pitchFamily="2" charset="0"/>
              <a:buChar char="1"/>
            </a:pPr>
            <a:r>
              <a:rPr lang="en-US" sz="3300" b="1" dirty="0" smtClean="0"/>
              <a:t>Laminate</a:t>
            </a:r>
          </a:p>
          <a:p>
            <a:pPr>
              <a:buClr>
                <a:srgbClr val="FFC000"/>
              </a:buClr>
              <a:buNone/>
            </a:pPr>
            <a:r>
              <a:rPr lang="en-US" sz="5400" b="1" dirty="0" smtClean="0">
                <a:solidFill>
                  <a:srgbClr val="996633"/>
                </a:solidFill>
                <a:latin typeface="Amienne" pitchFamily="82" charset="0"/>
              </a:rPr>
              <a:t>D- Tile</a:t>
            </a:r>
          </a:p>
          <a:p>
            <a:pPr>
              <a:buClr>
                <a:srgbClr val="FFC000"/>
              </a:buClr>
              <a:buNone/>
            </a:pPr>
            <a:r>
              <a:rPr lang="en-US" sz="5400" b="1" dirty="0" smtClean="0">
                <a:solidFill>
                  <a:srgbClr val="996633"/>
                </a:solidFill>
                <a:latin typeface="Amienne" pitchFamily="82" charset="0"/>
              </a:rPr>
              <a:t>E-Calculations</a:t>
            </a:r>
            <a:endParaRPr lang="en-US" sz="5200" b="1" dirty="0" smtClean="0">
              <a:solidFill>
                <a:schemeClr val="bg2">
                  <a:lumMod val="75000"/>
                </a:schemeClr>
              </a:solidFill>
              <a:latin typeface="Amienne" pitchFamily="82" charset="0"/>
            </a:endParaRPr>
          </a:p>
          <a:p>
            <a:pPr>
              <a:buClr>
                <a:srgbClr val="FFC000"/>
              </a:buClr>
              <a:buNone/>
            </a:pPr>
            <a:r>
              <a:rPr lang="en-US" sz="7200" b="1" dirty="0" smtClean="0">
                <a:solidFill>
                  <a:schemeClr val="bg2">
                    <a:lumMod val="75000"/>
                  </a:schemeClr>
                </a:solidFill>
                <a:latin typeface="Amienne" pitchFamily="82" charset="0"/>
              </a:rPr>
              <a:t> </a:t>
            </a:r>
            <a:endParaRPr lang="en-US" sz="7200" dirty="0"/>
          </a:p>
        </p:txBody>
      </p:sp>
      <p:pic>
        <p:nvPicPr>
          <p:cNvPr id="2050" name="Picture 2" descr="http://officeimg.vo.msecnd.net/en-us/templates/TR0300036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828799" cy="9144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54483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Floor 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5448300" cy="838199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One of the 1</a:t>
            </a:r>
            <a:r>
              <a:rPr lang="en-US" baseline="30000" dirty="0" smtClean="0"/>
              <a:t>st</a:t>
            </a:r>
            <a:r>
              <a:rPr lang="en-US" dirty="0" smtClean="0"/>
              <a:t> backgrounds chosen for a room.</a:t>
            </a:r>
          </a:p>
          <a:p>
            <a:pPr>
              <a:lnSpc>
                <a:spcPct val="90000"/>
              </a:lnSpc>
            </a:pPr>
            <a:r>
              <a:rPr lang="en-US" b="1" u="sng" dirty="0" smtClean="0"/>
              <a:t>Floor treatments</a:t>
            </a:r>
            <a:r>
              <a:rPr lang="en-US" dirty="0" smtClean="0"/>
              <a:t> – consist of </a:t>
            </a:r>
            <a:r>
              <a:rPr lang="en-US" b="1" dirty="0" smtClean="0">
                <a:solidFill>
                  <a:srgbClr val="FF0000"/>
                </a:solidFill>
              </a:rPr>
              <a:t>flooring materials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floor coverings.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Before </a:t>
            </a:r>
            <a:r>
              <a:rPr lang="en-US" dirty="0" smtClean="0"/>
              <a:t>choose a  floor treatment, you should consider </a:t>
            </a:r>
            <a:r>
              <a:rPr lang="en-US" b="1" dirty="0" smtClean="0"/>
              <a:t>its appearance, comfort, durability, cost, and maintenance.</a:t>
            </a:r>
          </a:p>
          <a:p>
            <a:pPr>
              <a:lnSpc>
                <a:spcPct val="90000"/>
              </a:lnSpc>
            </a:pPr>
            <a:r>
              <a:rPr lang="en-US" b="1" u="sng" dirty="0" smtClean="0"/>
              <a:t>Flooring Materials </a:t>
            </a:r>
            <a:r>
              <a:rPr lang="en-US" dirty="0" smtClean="0"/>
              <a:t>– materials that are used as the top surface of a floor. They </a:t>
            </a:r>
            <a:r>
              <a:rPr lang="en-US" b="1" dirty="0" smtClean="0">
                <a:solidFill>
                  <a:srgbClr val="FF0000"/>
                </a:solidFill>
              </a:rPr>
              <a:t>do not </a:t>
            </a:r>
            <a:r>
              <a:rPr lang="en-US" dirty="0" smtClean="0"/>
              <a:t>include the sub-flooring, but they </a:t>
            </a:r>
            <a:r>
              <a:rPr lang="en-US" b="1" dirty="0" smtClean="0">
                <a:solidFill>
                  <a:srgbClr val="FF0000"/>
                </a:solidFill>
              </a:rPr>
              <a:t>are </a:t>
            </a:r>
            <a:r>
              <a:rPr lang="en-US" sz="3600" b="1" u="sng" dirty="0" smtClean="0">
                <a:solidFill>
                  <a:srgbClr val="996633"/>
                </a:solidFill>
              </a:rPr>
              <a:t>structurally part </a:t>
            </a:r>
            <a:r>
              <a:rPr lang="en-US" dirty="0" smtClean="0"/>
              <a:t>of the floor and are fairly permanent.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Common flooring materials:  </a:t>
            </a:r>
            <a:r>
              <a:rPr lang="en-US" b="1" u="sng" dirty="0" smtClean="0">
                <a:solidFill>
                  <a:srgbClr val="FFC000"/>
                </a:solidFill>
              </a:rPr>
              <a:t>wood, tile, concrete, and brick.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http://officeimg.vo.msecnd.net/en-us/templates/TR0300036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0599" cy="9144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Has always been popular.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Looks good with all styles of furniture.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Offers beauty and warmth to a room.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Wood has some resilience (flexibility)and is durable, </a:t>
            </a:r>
            <a:r>
              <a:rPr lang="en-US" sz="2400" b="1" u="sng" dirty="0" smtClean="0">
                <a:solidFill>
                  <a:srgbClr val="FF0000"/>
                </a:solidFill>
              </a:rPr>
              <a:t>but</a:t>
            </a:r>
            <a:r>
              <a:rPr lang="en-US" sz="2400" dirty="0" smtClean="0"/>
              <a:t> can be scratched and dented.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Cost is moderate to high, depending on type and quality.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images.inmagine.com/img/radiusimages/rds112/rds11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438400"/>
            <a:ext cx="3429000" cy="47244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Wood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Hardwoods such as oak, hard maple, beech, birch, hickory, mahogany, cherry, and teak are common and are usually more expensive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Oak i</a:t>
            </a:r>
            <a:r>
              <a:rPr lang="en-US" sz="2400" dirty="0" smtClean="0"/>
              <a:t>s most common because of its beauty, warmth, and durability.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Hard maple </a:t>
            </a:r>
            <a:r>
              <a:rPr lang="en-US" sz="2400" dirty="0" smtClean="0"/>
              <a:t>is also common because its smooth, strong, and hard.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5124" name="Picture 5" descr="antique_wood_floor_inlay_10_pt_st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641601"/>
            <a:ext cx="3505200" cy="3149599"/>
          </a:xfr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6858000" cy="723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 dirty="0" smtClean="0"/>
              <a:t>Tile </a:t>
            </a:r>
            <a:r>
              <a:rPr lang="en-US" dirty="0" smtClean="0"/>
              <a:t>is a flat piece of </a:t>
            </a:r>
            <a:r>
              <a:rPr lang="en-US" b="1" dirty="0" smtClean="0">
                <a:solidFill>
                  <a:srgbClr val="FF0000"/>
                </a:solidFill>
              </a:rPr>
              <a:t>fired clay </a:t>
            </a:r>
            <a:r>
              <a:rPr lang="en-US" sz="4400" b="1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natural stone </a:t>
            </a:r>
            <a:r>
              <a:rPr lang="en-US" dirty="0" smtClean="0"/>
              <a:t>that is available in a wide range of sizes, colors, finishes, and patterns.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It feels cool to the touch and is more popular in Sunbelt areas than in colder climates.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Primary choices for residential use are ceramic, porcelain, natural stone and quarry.</a:t>
            </a:r>
          </a:p>
          <a:p>
            <a:endParaRPr lang="en-US" dirty="0"/>
          </a:p>
        </p:txBody>
      </p:sp>
      <p:pic>
        <p:nvPicPr>
          <p:cNvPr id="16388" name="Picture 4" descr="http://www.centraliahomecenter.com/images/ceramicT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6858000" cy="1965325"/>
          </a:xfrm>
          <a:prstGeom prst="rect">
            <a:avLst/>
          </a:prstGeom>
          <a:noFill/>
        </p:spPr>
      </p:pic>
      <p:pic>
        <p:nvPicPr>
          <p:cNvPr id="6" name="Picture 6" descr="Ceramic t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7099299"/>
            <a:ext cx="6858000" cy="2044701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2286000" y="228600"/>
            <a:ext cx="2362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TILE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Tile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2362200"/>
            <a:ext cx="6172200" cy="58060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u="sng" dirty="0" smtClean="0"/>
              <a:t>Ceramic tile </a:t>
            </a:r>
            <a:r>
              <a:rPr lang="en-US" sz="2400" dirty="0" smtClean="0"/>
              <a:t>– is a flat piece of fired clay coated with a protective glaze.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High-quality ceramic tile is harder, more durable and more expensive.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/>
              <a:t>Porcelain tile </a:t>
            </a:r>
            <a:r>
              <a:rPr lang="en-US" sz="2400" u="sng" dirty="0" smtClean="0"/>
              <a:t>– </a:t>
            </a:r>
            <a:r>
              <a:rPr lang="en-US" sz="2400" dirty="0" smtClean="0"/>
              <a:t>is the </a:t>
            </a:r>
            <a:r>
              <a:rPr lang="en-US" sz="2400" b="1" dirty="0" smtClean="0">
                <a:solidFill>
                  <a:srgbClr val="FF0000"/>
                </a:solidFill>
              </a:rPr>
              <a:t>highest quality ceramic </a:t>
            </a:r>
            <a:r>
              <a:rPr lang="en-US" sz="2400" dirty="0" smtClean="0"/>
              <a:t>tile made. It is fired at very high temperature. It can be used indoors or outdoors.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/>
              <a:t>Quarry tile</a:t>
            </a:r>
            <a:r>
              <a:rPr lang="en-US" sz="2400" dirty="0" smtClean="0"/>
              <a:t> – is made from terra-cotta that has been mixed and fired or baked at </a:t>
            </a:r>
            <a:r>
              <a:rPr lang="en-US" sz="2400" b="1" dirty="0" smtClean="0">
                <a:solidFill>
                  <a:srgbClr val="FF0000"/>
                </a:solidFill>
              </a:rPr>
              <a:t>a high temperature</a:t>
            </a:r>
            <a:r>
              <a:rPr lang="en-US" sz="2400" dirty="0" smtClean="0"/>
              <a:t>. It resists grease, chemicals, moisture, and changes in temperature.</a:t>
            </a:r>
            <a:endParaRPr lang="en-US" sz="2400" b="1" u="sng" dirty="0" smtClean="0"/>
          </a:p>
        </p:txBody>
      </p:sp>
      <p:pic>
        <p:nvPicPr>
          <p:cNvPr id="13316" name="Picture 4" descr="http://reclaimedhome.com/wp-content/uploads/2007/09/gro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1644650" cy="1644650"/>
          </a:xfrm>
          <a:prstGeom prst="rect">
            <a:avLst/>
          </a:prstGeom>
          <a:noFill/>
        </p:spPr>
      </p:pic>
      <p:pic>
        <p:nvPicPr>
          <p:cNvPr id="13318" name="Picture 6" descr="http://www.tilemarblegallery.com/images/porcelain_til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05600"/>
            <a:ext cx="2378043" cy="2438400"/>
          </a:xfrm>
          <a:prstGeom prst="rect">
            <a:avLst/>
          </a:prstGeom>
          <a:noFill/>
        </p:spPr>
      </p:pic>
      <p:pic>
        <p:nvPicPr>
          <p:cNvPr id="13320" name="Picture 8" descr="http://imgs.tootoo.com/f4/e8/f4e889a6420e2c1cad365703e4a78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6705600"/>
            <a:ext cx="2514600" cy="2438400"/>
          </a:xfrm>
          <a:prstGeom prst="rect">
            <a:avLst/>
          </a:prstGeom>
          <a:noFill/>
        </p:spPr>
      </p:pic>
      <p:pic>
        <p:nvPicPr>
          <p:cNvPr id="13322" name="Picture 10" descr="http://www.transforensics.com/download/corey/ACAD_2008_XP64/Application%20Data/Autodesk/Textures/FINISHES.CEILINGS.ACOUSTICAL%20TILE.EXPOSED%20GRID.2X2.FISSURED.WH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762000"/>
            <a:ext cx="1905000" cy="1600200"/>
          </a:xfrm>
          <a:prstGeom prst="rect">
            <a:avLst/>
          </a:prstGeom>
          <a:noFill/>
        </p:spPr>
      </p:pic>
      <p:pic>
        <p:nvPicPr>
          <p:cNvPr id="13324" name="Picture 12" descr="http://www.everyfloor.com/images/DO/Daltile-Quarry-Tile-1-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5075" y="6629400"/>
            <a:ext cx="1812925" cy="25146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Grout – </a:t>
            </a:r>
            <a:r>
              <a:rPr lang="en-US" dirty="0" smtClean="0"/>
              <a:t>is the </a:t>
            </a:r>
            <a:r>
              <a:rPr lang="en-US" b="1" dirty="0" smtClean="0">
                <a:solidFill>
                  <a:srgbClr val="FF0000"/>
                </a:solidFill>
              </a:rPr>
              <a:t>cement like </a:t>
            </a:r>
            <a:r>
              <a:rPr lang="en-US" dirty="0" smtClean="0"/>
              <a:t>substance that fills the spaces between the tiles.</a:t>
            </a:r>
          </a:p>
          <a:p>
            <a:endParaRPr lang="en-US" dirty="0"/>
          </a:p>
        </p:txBody>
      </p:sp>
      <p:pic>
        <p:nvPicPr>
          <p:cNvPr id="1026" name="Picture 2" descr="https://encrypted-tbn0.gstatic.com/images?q=tbn:ANd9GcRJzZ_vHXyU73WRtUC1DVwhTZMYpX4ZngcZ3ruueFd24-cskq_17pgdI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572000"/>
            <a:ext cx="2971800" cy="1981200"/>
          </a:xfrm>
          <a:prstGeom prst="rect">
            <a:avLst/>
          </a:prstGeom>
          <a:noFill/>
        </p:spPr>
      </p:pic>
      <p:pic>
        <p:nvPicPr>
          <p:cNvPr id="1028" name="Picture 4" descr="http://s.hswstatic.com/gif/grouting-til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6286500"/>
            <a:ext cx="2857500" cy="28575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/>
              <a:t>Tyles</a:t>
            </a:r>
            <a:r>
              <a:rPr lang="en-US" b="1" dirty="0" smtClean="0"/>
              <a:t>-Natural Stone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/>
            <a:r>
              <a:rPr lang="en-US" sz="2400" b="1" u="sng" dirty="0" smtClean="0"/>
              <a:t>Natural Stone</a:t>
            </a:r>
            <a:r>
              <a:rPr lang="en-US" sz="2400" dirty="0" smtClean="0"/>
              <a:t> – comes in a variety of types, sizes, and qualities. It is costly to purchase and install. There are 5 types commonly available: </a:t>
            </a:r>
            <a:r>
              <a:rPr lang="en-US" sz="2400" b="1" dirty="0" smtClean="0">
                <a:solidFill>
                  <a:srgbClr val="00B050"/>
                </a:solidFill>
              </a:rPr>
              <a:t>limestone, travertine, granite, marble, and slate</a:t>
            </a:r>
            <a:r>
              <a:rPr lang="en-US" sz="2400" dirty="0" smtClean="0"/>
              <a:t>. </a:t>
            </a:r>
          </a:p>
          <a:p>
            <a:pPr marL="609600" indent="-609600" eaLnBrk="1" hangingPunct="1"/>
            <a:r>
              <a:rPr lang="en-US" sz="2400" dirty="0" smtClean="0"/>
              <a:t>Stone floors are easy to maintain.</a:t>
            </a:r>
          </a:p>
          <a:p>
            <a:pPr marL="609600" indent="-609600" eaLnBrk="1" hangingPunct="1"/>
            <a:r>
              <a:rPr lang="en-US" sz="2400" dirty="0" smtClean="0"/>
              <a:t>Expensive</a:t>
            </a:r>
          </a:p>
          <a:p>
            <a:pPr marL="609600" indent="-609600" eaLnBrk="1" hangingPunct="1"/>
            <a:endParaRPr lang="en-US" sz="2400" dirty="0" smtClean="0"/>
          </a:p>
        </p:txBody>
      </p:sp>
      <p:pic>
        <p:nvPicPr>
          <p:cNvPr id="28674" name="Picture 2" descr="http://www.treasuresdeoldmexico.com/images/marble-polishedwhitemarbleflo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3505200" cy="3737577"/>
          </a:xfrm>
          <a:prstGeom prst="rect">
            <a:avLst/>
          </a:prstGeom>
          <a:noFill/>
        </p:spPr>
      </p:pic>
      <p:pic>
        <p:nvPicPr>
          <p:cNvPr id="28676" name="Picture 4" descr="http://www.karikakultur.com/wp-content/uploads/2010/02/natural.ston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1"/>
            <a:ext cx="3505200" cy="3962400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CMAGNO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theme/theme1.xml><?xml version="1.0" encoding="utf-8"?>
<a:theme xmlns:a="http://schemas.openxmlformats.org/drawingml/2006/main" name="TP0300036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D0C9B01E-9415-47B3-91D2-0004AAE6680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8D2F9C-5863-423E-A0DE-A5BC87566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F31DFE-F044-44B2-91DC-9AAC8942A06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TP030003601</Template>
  <TotalTime>230</TotalTime>
  <Words>939</Words>
  <Application>Microsoft Office PowerPoint</Application>
  <PresentationFormat>On-screen Show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Amienne</vt:lpstr>
      <vt:lpstr>Arial</vt:lpstr>
      <vt:lpstr>Burnstown Dam</vt:lpstr>
      <vt:lpstr>Calibri</vt:lpstr>
      <vt:lpstr>Castellar</vt:lpstr>
      <vt:lpstr>Kristen ITC</vt:lpstr>
      <vt:lpstr>TP030003601</vt:lpstr>
      <vt:lpstr>PowerPoint Presentation</vt:lpstr>
      <vt:lpstr>Classify floor coverings</vt:lpstr>
      <vt:lpstr>Floor Treatments</vt:lpstr>
      <vt:lpstr>Wood</vt:lpstr>
      <vt:lpstr>Wood</vt:lpstr>
      <vt:lpstr>PowerPoint Presentation</vt:lpstr>
      <vt:lpstr>Types of Tile</vt:lpstr>
      <vt:lpstr>Filling</vt:lpstr>
      <vt:lpstr>Tyles-Natural Stone</vt:lpstr>
      <vt:lpstr>Concrete &amp; Brick</vt:lpstr>
      <vt:lpstr>Floor Coverings</vt:lpstr>
      <vt:lpstr>Soft Floor Coverings</vt:lpstr>
      <vt:lpstr> Soft Covering: </vt:lpstr>
      <vt:lpstr>Resilient Floor Coverings</vt:lpstr>
      <vt:lpstr>4 types of resilient floor coverings </vt:lpstr>
      <vt:lpstr>4 types of resilient floor coverings </vt:lpstr>
      <vt:lpstr>4 types of resilient floor coverings </vt:lpstr>
      <vt:lpstr>4 types of resilient floor coverings 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cmagno</dc:creator>
  <cp:keywords/>
  <dc:description/>
  <cp:lastModifiedBy>cmagno</cp:lastModifiedBy>
  <cp:revision>26</cp:revision>
  <dcterms:created xsi:type="dcterms:W3CDTF">2011-03-26T23:49:47Z</dcterms:created>
  <dcterms:modified xsi:type="dcterms:W3CDTF">2015-09-27T00:23:19Z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TC300036019990</vt:lpwstr>
  </property>
</Properties>
</file>